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1.xml" ContentType="application/vnd.openxmlformats-officedocument.presentationml.tags+xml"/>
  <Override PartName="/ppt/notesSlides/notesSlide8.xml" ContentType="application/vnd.openxmlformats-officedocument.presentationml.notesSlide+xml"/>
  <Override PartName="/ppt/tags/tag2.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5"/>
  </p:notesMasterIdLst>
  <p:sldIdLst>
    <p:sldId id="267" r:id="rId5"/>
    <p:sldId id="270" r:id="rId6"/>
    <p:sldId id="4347" r:id="rId7"/>
    <p:sldId id="4322" r:id="rId8"/>
    <p:sldId id="399" r:id="rId9"/>
    <p:sldId id="4325" r:id="rId10"/>
    <p:sldId id="4323" r:id="rId11"/>
    <p:sldId id="4324" r:id="rId12"/>
    <p:sldId id="4282" r:id="rId13"/>
    <p:sldId id="4285" r:id="rId14"/>
    <p:sldId id="4326" r:id="rId15"/>
    <p:sldId id="4202" r:id="rId16"/>
    <p:sldId id="4291" r:id="rId17"/>
    <p:sldId id="4294" r:id="rId18"/>
    <p:sldId id="4327" r:id="rId19"/>
    <p:sldId id="4293" r:id="rId20"/>
    <p:sldId id="4328" r:id="rId21"/>
    <p:sldId id="4340" r:id="rId22"/>
    <p:sldId id="4352" r:id="rId23"/>
    <p:sldId id="4333" r:id="rId24"/>
    <p:sldId id="4348" r:id="rId25"/>
    <p:sldId id="4329" r:id="rId26"/>
    <p:sldId id="4337" r:id="rId27"/>
    <p:sldId id="4353" r:id="rId28"/>
    <p:sldId id="4334" r:id="rId29"/>
    <p:sldId id="4349" r:id="rId30"/>
    <p:sldId id="295" r:id="rId31"/>
    <p:sldId id="4350" r:id="rId32"/>
    <p:sldId id="4351" r:id="rId33"/>
    <p:sldId id="4332" r:id="rId34"/>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C45C889-B60F-4257-BD36-CD68FA31BA63}">
          <p14:sldIdLst>
            <p14:sldId id="267"/>
            <p14:sldId id="270"/>
            <p14:sldId id="4347"/>
            <p14:sldId id="4322"/>
            <p14:sldId id="399"/>
          </p14:sldIdLst>
        </p14:section>
        <p14:section name="UHA Value Prop: Payers" id="{78BEA34B-63BE-4C9E-8261-3F6DB16E851C}">
          <p14:sldIdLst>
            <p14:sldId id="4325"/>
            <p14:sldId id="4323"/>
            <p14:sldId id="4324"/>
            <p14:sldId id="4282"/>
            <p14:sldId id="4285"/>
          </p14:sldIdLst>
        </p14:section>
        <p14:section name="UHA Value Prop: Subs" id="{D9B5D081-B52A-4A01-BE6D-9A951CDF11D0}">
          <p14:sldIdLst>
            <p14:sldId id="4326"/>
            <p14:sldId id="4202"/>
            <p14:sldId id="4291"/>
            <p14:sldId id="4294"/>
            <p14:sldId id="4327"/>
            <p14:sldId id="4293"/>
          </p14:sldIdLst>
        </p14:section>
        <p14:section name="UHA Value Prop: Referrals" id="{D031760A-DE98-4714-B19A-C2C2B574D90E}">
          <p14:sldIdLst>
            <p14:sldId id="4328"/>
            <p14:sldId id="4340"/>
            <p14:sldId id="4352"/>
            <p14:sldId id="4333"/>
            <p14:sldId id="4348"/>
          </p14:sldIdLst>
        </p14:section>
        <p14:section name="UHA Value Prop: Partners" id="{6CC4DDAD-662B-4596-9F9C-F3477D39D5D2}">
          <p14:sldIdLst>
            <p14:sldId id="4329"/>
            <p14:sldId id="4337"/>
            <p14:sldId id="4353"/>
            <p14:sldId id="4334"/>
            <p14:sldId id="4349"/>
          </p14:sldIdLst>
        </p14:section>
        <p14:section name="Creating Value Prop" id="{8AA4489E-A1EB-4523-A252-6A5E804BA721}">
          <p14:sldIdLst>
            <p14:sldId id="295"/>
            <p14:sldId id="4350"/>
            <p14:sldId id="4351"/>
            <p14:sldId id="4332"/>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734F507-BF8F-52DF-7181-4EF6BBD7B63A}" name="Chrisanne Wilks" initials="CW" userId="S::cwilks@healthmanagement.com::c38c5aef-70ed-4812-b942-59f470c64c67" providerId="AD"/>
  <p188:author id="{E8B06B0D-82F9-5397-F3C5-F9208C7E1C47}" name="Jennifer Barnhart" initials="JB" userId="4ec1d5e2929a3c43" providerId="Windows Live"/>
  <p188:author id="{0C0B5896-3242-E5D2-DE4B-F8D109F4187C}" name="Jane Myers" initials="JM" userId="cabf6ba2b8d19201"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2855"/>
    <a:srgbClr val="165C7D"/>
    <a:srgbClr val="7C4182"/>
    <a:srgbClr val="A5B9C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00"/>
    <p:restoredTop sz="94674"/>
  </p:normalViewPr>
  <p:slideViewPr>
    <p:cSldViewPr snapToGrid="0" snapToObjects="1">
      <p:cViewPr varScale="1">
        <p:scale>
          <a:sx n="96" d="100"/>
          <a:sy n="96" d="100"/>
        </p:scale>
        <p:origin x="629" y="62"/>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58EBE6-EA6E-4445-B30D-797398866C80}" type="datetimeFigureOut">
              <a:rPr lang="en-US" smtClean="0"/>
              <a:t>7/21/2022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AE2A3B-3CC1-FA46-915F-4794E036C676}" type="slidenum">
              <a:rPr lang="en-US" smtClean="0"/>
              <a:t>‹#›</a:t>
            </a:fld>
            <a:endParaRPr lang="en-US" dirty="0"/>
          </a:p>
        </p:txBody>
      </p:sp>
    </p:spTree>
    <p:extLst>
      <p:ext uri="{BB962C8B-B14F-4D97-AF65-F5344CB8AC3E}">
        <p14:creationId xmlns:p14="http://schemas.microsoft.com/office/powerpoint/2010/main" val="1382436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coveragetoolkit.org/umbrella-hub-arrangements/" TargetMode="External"/><Relationship Id="rId2" Type="http://schemas.openxmlformats.org/officeDocument/2006/relationships/slide" Target="../slides/slide9.xml"/><Relationship Id="rId1" Type="http://schemas.openxmlformats.org/officeDocument/2006/relationships/notesMaster" Target="../notesMasters/notesMaster1.xml"/><Relationship Id="rId5" Type="http://schemas.openxmlformats.org/officeDocument/2006/relationships/hyperlink" Target="https://coveragetoolkit.org/participating-payers/" TargetMode="External"/><Relationship Id="rId4" Type="http://schemas.openxmlformats.org/officeDocument/2006/relationships/hyperlink" Target="https://coveragetoolkit.org/wp-content/uploads/2021/05/Tips-for-Contracting-with-Medicaid-Managed-Care-Organizations-.pdf"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coveragetoolkit.org/umbrella-hub-arrangements/" TargetMode="External"/><Relationship Id="rId2" Type="http://schemas.openxmlformats.org/officeDocument/2006/relationships/slide" Target="../slides/slide10.xml"/><Relationship Id="rId1" Type="http://schemas.openxmlformats.org/officeDocument/2006/relationships/notesMaster" Target="../notesMasters/notesMaster1.xml"/><Relationship Id="rId5" Type="http://schemas.openxmlformats.org/officeDocument/2006/relationships/hyperlink" Target="https://coveragetoolkit.org/participating-payers/" TargetMode="External"/><Relationship Id="rId4" Type="http://schemas.openxmlformats.org/officeDocument/2006/relationships/hyperlink" Target="https://coveragetoolkit.org/wp-content/uploads/2021/05/Tips-for-Contracting-with-Medicaid-Managed-Care-Organizations-.pdf"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chemeClr val="bg1"/>
                </a:solidFill>
              </a:rPr>
              <a:t>Resources:</a:t>
            </a:r>
          </a:p>
          <a:p>
            <a:pPr marL="228029" indent="-228029">
              <a:buFont typeface="Arial" panose="020B0604020202020204" pitchFamily="34" charset="0"/>
              <a:buChar char="•"/>
            </a:pPr>
            <a:r>
              <a:rPr lang="en-US" sz="1200" dirty="0">
                <a:solidFill>
                  <a:schemeClr val="bg1"/>
                </a:solidFill>
                <a:hlinkClick r:id="rId3">
                  <a:extLst>
                    <a:ext uri="{A12FA001-AC4F-418D-AE19-62706E023703}">
                      <ahyp:hlinkClr xmlns:ahyp="http://schemas.microsoft.com/office/drawing/2018/hyperlinkcolor" val="tx"/>
                    </a:ext>
                  </a:extLst>
                </a:hlinkClick>
              </a:rPr>
              <a:t>Coverage Toolkit – UHAs</a:t>
            </a:r>
            <a:endParaRPr lang="en-US" sz="1200" dirty="0">
              <a:solidFill>
                <a:schemeClr val="bg1"/>
              </a:solidFill>
            </a:endParaRPr>
          </a:p>
          <a:p>
            <a:pPr marL="228029" indent="-228029">
              <a:buFont typeface="Arial" panose="020B0604020202020204" pitchFamily="34" charset="0"/>
              <a:buChar char="•"/>
            </a:pPr>
            <a:r>
              <a:rPr lang="en-US" sz="1200" dirty="0">
                <a:solidFill>
                  <a:schemeClr val="bg1"/>
                </a:solidFill>
                <a:hlinkClick r:id="rId4">
                  <a:extLst>
                    <a:ext uri="{A12FA001-AC4F-418D-AE19-62706E023703}">
                      <ahyp:hlinkClr xmlns:ahyp="http://schemas.microsoft.com/office/drawing/2018/hyperlinkcolor" val="tx"/>
                    </a:ext>
                  </a:extLst>
                </a:hlinkClick>
              </a:rPr>
              <a:t>Coverage Toolkit – Contracting with Medicaid Managed Care Organizations</a:t>
            </a:r>
            <a:endParaRPr lang="en-US" sz="1200" dirty="0">
              <a:solidFill>
                <a:schemeClr val="bg1"/>
              </a:solidFill>
            </a:endParaRPr>
          </a:p>
          <a:p>
            <a:pPr marL="228029" indent="-228029">
              <a:buFont typeface="Arial" panose="020B0604020202020204" pitchFamily="34" charset="0"/>
              <a:buChar char="•"/>
            </a:pPr>
            <a:r>
              <a:rPr lang="en-US" sz="1200" dirty="0">
                <a:solidFill>
                  <a:schemeClr val="bg1"/>
                </a:solidFill>
                <a:hlinkClick r:id="rId5">
                  <a:extLst>
                    <a:ext uri="{A12FA001-AC4F-418D-AE19-62706E023703}">
                      <ahyp:hlinkClr xmlns:ahyp="http://schemas.microsoft.com/office/drawing/2018/hyperlinkcolor" val="tx"/>
                    </a:ext>
                  </a:extLst>
                </a:hlinkClick>
              </a:rPr>
              <a:t>Coverage Toolkit – Participating Payers</a:t>
            </a:r>
            <a:endParaRPr lang="en-US" sz="1200" dirty="0">
              <a:solidFill>
                <a:schemeClr val="bg1"/>
              </a:solidFill>
            </a:endParaRP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42551576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21957196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165394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chemeClr val="bg1"/>
                </a:solidFill>
              </a:rPr>
              <a:t>Resources:</a:t>
            </a:r>
          </a:p>
          <a:p>
            <a:pPr marL="228029" indent="-228029">
              <a:buFont typeface="Arial" panose="020B0604020202020204" pitchFamily="34" charset="0"/>
              <a:buChar char="•"/>
            </a:pPr>
            <a:r>
              <a:rPr lang="en-US" sz="1200" dirty="0">
                <a:solidFill>
                  <a:schemeClr val="bg1"/>
                </a:solidFill>
                <a:hlinkClick r:id="rId3">
                  <a:extLst>
                    <a:ext uri="{A12FA001-AC4F-418D-AE19-62706E023703}">
                      <ahyp:hlinkClr xmlns:ahyp="http://schemas.microsoft.com/office/drawing/2018/hyperlinkcolor" val="tx"/>
                    </a:ext>
                  </a:extLst>
                </a:hlinkClick>
              </a:rPr>
              <a:t>Coverage Toolkit – UHAs</a:t>
            </a:r>
            <a:endParaRPr lang="en-US" sz="1200" dirty="0">
              <a:solidFill>
                <a:schemeClr val="bg1"/>
              </a:solidFill>
            </a:endParaRPr>
          </a:p>
          <a:p>
            <a:pPr marL="228029" indent="-228029">
              <a:buFont typeface="Arial" panose="020B0604020202020204" pitchFamily="34" charset="0"/>
              <a:buChar char="•"/>
            </a:pPr>
            <a:r>
              <a:rPr lang="en-US" sz="1200" dirty="0">
                <a:solidFill>
                  <a:schemeClr val="bg1"/>
                </a:solidFill>
                <a:hlinkClick r:id="rId4">
                  <a:extLst>
                    <a:ext uri="{A12FA001-AC4F-418D-AE19-62706E023703}">
                      <ahyp:hlinkClr xmlns:ahyp="http://schemas.microsoft.com/office/drawing/2018/hyperlinkcolor" val="tx"/>
                    </a:ext>
                  </a:extLst>
                </a:hlinkClick>
              </a:rPr>
              <a:t>Coverage Toolkit – Contracting with Medicaid Managed Care Organizations</a:t>
            </a:r>
            <a:endParaRPr lang="en-US" sz="1200" dirty="0">
              <a:solidFill>
                <a:schemeClr val="bg1"/>
              </a:solidFill>
            </a:endParaRPr>
          </a:p>
          <a:p>
            <a:pPr marL="228029" indent="-228029">
              <a:buFont typeface="Arial" panose="020B0604020202020204" pitchFamily="34" charset="0"/>
              <a:buChar char="•"/>
            </a:pPr>
            <a:r>
              <a:rPr lang="en-US" sz="1200" dirty="0">
                <a:solidFill>
                  <a:schemeClr val="bg1"/>
                </a:solidFill>
                <a:hlinkClick r:id="rId5">
                  <a:extLst>
                    <a:ext uri="{A12FA001-AC4F-418D-AE19-62706E023703}">
                      <ahyp:hlinkClr xmlns:ahyp="http://schemas.microsoft.com/office/drawing/2018/hyperlinkcolor" val="tx"/>
                    </a:ext>
                  </a:extLst>
                </a:hlinkClick>
              </a:rPr>
              <a:t>Coverage Toolkit – Participating Payers</a:t>
            </a:r>
            <a:endParaRPr lang="en-US" sz="1200" dirty="0">
              <a:solidFill>
                <a:schemeClr val="bg1"/>
              </a:solidFill>
            </a:endParaRP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2616361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26163619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26163619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4296622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35410225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4069595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AA3592-D5F1-C049-A75C-8C2FAAE2A508}" type="slidenum">
              <a:rPr lang="en-US" smtClean="0"/>
              <a:t>23</a:t>
            </a:fld>
            <a:endParaRPr lang="en-US" dirty="0"/>
          </a:p>
        </p:txBody>
      </p:sp>
    </p:spTree>
    <p:extLst>
      <p:ext uri="{BB962C8B-B14F-4D97-AF65-F5344CB8AC3E}">
        <p14:creationId xmlns:p14="http://schemas.microsoft.com/office/powerpoint/2010/main" val="2564647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AA3592-D5F1-C049-A75C-8C2FAAE2A508}" type="slidenum">
              <a:rPr lang="en-US" smtClean="0"/>
              <a:t>24</a:t>
            </a:fld>
            <a:endParaRPr lang="en-US" dirty="0"/>
          </a:p>
        </p:txBody>
      </p:sp>
    </p:spTree>
    <p:extLst>
      <p:ext uri="{BB962C8B-B14F-4D97-AF65-F5344CB8AC3E}">
        <p14:creationId xmlns:p14="http://schemas.microsoft.com/office/powerpoint/2010/main" val="23970060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Contained Ima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FAC9774-60D4-FF49-87DF-D8B4AE5F7C72}"/>
              </a:ext>
            </a:extLst>
          </p:cNvPr>
          <p:cNvSpPr/>
          <p:nvPr userDrawn="1"/>
        </p:nvSpPr>
        <p:spPr>
          <a:xfrm>
            <a:off x="0" y="0"/>
            <a:ext cx="9144000" cy="51435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A465987-0F5B-8A4F-9BCB-189FF4C9B8D1}"/>
              </a:ext>
            </a:extLst>
          </p:cNvPr>
          <p:cNvSpPr/>
          <p:nvPr userDrawn="1"/>
        </p:nvSpPr>
        <p:spPr>
          <a:xfrm>
            <a:off x="150019" y="3817850"/>
            <a:ext cx="6161946" cy="1161345"/>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71463" y="3896741"/>
            <a:ext cx="6040501" cy="953625"/>
          </a:xfrm>
        </p:spPr>
        <p:txBody>
          <a:bodyPr anchor="ctr"/>
          <a:lstStyle>
            <a:lvl1pPr algn="l">
              <a:defRPr sz="3600">
                <a:solidFill>
                  <a:schemeClr val="bg1"/>
                </a:solidFill>
                <a:latin typeface="Helvetica" pitchFamily="2" charset="0"/>
              </a:defRPr>
            </a:lvl1pPr>
          </a:lstStyle>
          <a:p>
            <a:r>
              <a:rPr lang="en-US" dirty="0"/>
              <a:t>Click to edit Master title style</a:t>
            </a:r>
          </a:p>
        </p:txBody>
      </p:sp>
      <p:sp>
        <p:nvSpPr>
          <p:cNvPr id="16" name="Picture Placeholder 15">
            <a:extLst>
              <a:ext uri="{FF2B5EF4-FFF2-40B4-BE49-F238E27FC236}">
                <a16:creationId xmlns:a16="http://schemas.microsoft.com/office/drawing/2014/main" id="{59E7133D-39B8-1A4B-98CC-F9FF88253B09}"/>
              </a:ext>
            </a:extLst>
          </p:cNvPr>
          <p:cNvSpPr>
            <a:spLocks noGrp="1" noChangeAspect="1"/>
          </p:cNvSpPr>
          <p:nvPr>
            <p:ph type="pic" sz="quarter" idx="10"/>
          </p:nvPr>
        </p:nvSpPr>
        <p:spPr>
          <a:xfrm>
            <a:off x="163727" y="164305"/>
            <a:ext cx="8826287" cy="3949701"/>
          </a:xfrm>
          <a:custGeom>
            <a:avLst/>
            <a:gdLst>
              <a:gd name="connsiteX0" fmla="*/ 0 w 8853487"/>
              <a:gd name="connsiteY0" fmla="*/ 0 h 3978275"/>
              <a:gd name="connsiteX1" fmla="*/ 8190428 w 8853487"/>
              <a:gd name="connsiteY1" fmla="*/ 0 h 3978275"/>
              <a:gd name="connsiteX2" fmla="*/ 8853487 w 8853487"/>
              <a:gd name="connsiteY2" fmla="*/ 663059 h 3978275"/>
              <a:gd name="connsiteX3" fmla="*/ 8853487 w 8853487"/>
              <a:gd name="connsiteY3" fmla="*/ 3978275 h 3978275"/>
              <a:gd name="connsiteX4" fmla="*/ 8853487 w 8853487"/>
              <a:gd name="connsiteY4" fmla="*/ 3978275 h 3978275"/>
              <a:gd name="connsiteX5" fmla="*/ 663059 w 8853487"/>
              <a:gd name="connsiteY5" fmla="*/ 3978275 h 3978275"/>
              <a:gd name="connsiteX6" fmla="*/ 0 w 8853487"/>
              <a:gd name="connsiteY6" fmla="*/ 3315216 h 3978275"/>
              <a:gd name="connsiteX7" fmla="*/ 0 w 8853487"/>
              <a:gd name="connsiteY7" fmla="*/ 0 h 3978275"/>
              <a:gd name="connsiteX0" fmla="*/ 0 w 8853487"/>
              <a:gd name="connsiteY0" fmla="*/ 0 h 3978275"/>
              <a:gd name="connsiteX1" fmla="*/ 8190428 w 8853487"/>
              <a:gd name="connsiteY1" fmla="*/ 0 h 3978275"/>
              <a:gd name="connsiteX2" fmla="*/ 8853487 w 8853487"/>
              <a:gd name="connsiteY2" fmla="*/ 663059 h 3978275"/>
              <a:gd name="connsiteX3" fmla="*/ 8853487 w 8853487"/>
              <a:gd name="connsiteY3" fmla="*/ 3978275 h 3978275"/>
              <a:gd name="connsiteX4" fmla="*/ 8853487 w 8853487"/>
              <a:gd name="connsiteY4" fmla="*/ 3978275 h 3978275"/>
              <a:gd name="connsiteX5" fmla="*/ 663059 w 8853487"/>
              <a:gd name="connsiteY5" fmla="*/ 3978275 h 3978275"/>
              <a:gd name="connsiteX6" fmla="*/ 28575 w 8853487"/>
              <a:gd name="connsiteY6" fmla="*/ 3579535 h 3978275"/>
              <a:gd name="connsiteX7" fmla="*/ 0 w 8853487"/>
              <a:gd name="connsiteY7" fmla="*/ 0 h 3978275"/>
              <a:gd name="connsiteX0" fmla="*/ 0 w 8853487"/>
              <a:gd name="connsiteY0" fmla="*/ 0 h 3978275"/>
              <a:gd name="connsiteX1" fmla="*/ 8190428 w 8853487"/>
              <a:gd name="connsiteY1" fmla="*/ 0 h 3978275"/>
              <a:gd name="connsiteX2" fmla="*/ 8853487 w 8853487"/>
              <a:gd name="connsiteY2" fmla="*/ 663059 h 3978275"/>
              <a:gd name="connsiteX3" fmla="*/ 8853487 w 8853487"/>
              <a:gd name="connsiteY3" fmla="*/ 3978275 h 3978275"/>
              <a:gd name="connsiteX4" fmla="*/ 8853487 w 8853487"/>
              <a:gd name="connsiteY4" fmla="*/ 3978275 h 3978275"/>
              <a:gd name="connsiteX5" fmla="*/ 6163746 w 8853487"/>
              <a:gd name="connsiteY5" fmla="*/ 3578225 h 3978275"/>
              <a:gd name="connsiteX6" fmla="*/ 28575 w 8853487"/>
              <a:gd name="connsiteY6" fmla="*/ 3579535 h 3978275"/>
              <a:gd name="connsiteX7" fmla="*/ 0 w 8853487"/>
              <a:gd name="connsiteY7" fmla="*/ 0 h 3978275"/>
              <a:gd name="connsiteX0" fmla="*/ 0 w 8853487"/>
              <a:gd name="connsiteY0" fmla="*/ 0 h 3978275"/>
              <a:gd name="connsiteX1" fmla="*/ 8190428 w 8853487"/>
              <a:gd name="connsiteY1" fmla="*/ 0 h 3978275"/>
              <a:gd name="connsiteX2" fmla="*/ 8853487 w 8853487"/>
              <a:gd name="connsiteY2" fmla="*/ 663059 h 3978275"/>
              <a:gd name="connsiteX3" fmla="*/ 8853487 w 8853487"/>
              <a:gd name="connsiteY3" fmla="*/ 3978275 h 3978275"/>
              <a:gd name="connsiteX4" fmla="*/ 6167437 w 8853487"/>
              <a:gd name="connsiteY4" fmla="*/ 3971131 h 3978275"/>
              <a:gd name="connsiteX5" fmla="*/ 6163746 w 8853487"/>
              <a:gd name="connsiteY5" fmla="*/ 3578225 h 3978275"/>
              <a:gd name="connsiteX6" fmla="*/ 28575 w 8853487"/>
              <a:gd name="connsiteY6" fmla="*/ 3579535 h 3978275"/>
              <a:gd name="connsiteX7" fmla="*/ 0 w 8853487"/>
              <a:gd name="connsiteY7" fmla="*/ 0 h 3978275"/>
              <a:gd name="connsiteX0" fmla="*/ 0 w 8853487"/>
              <a:gd name="connsiteY0" fmla="*/ 0 h 3978275"/>
              <a:gd name="connsiteX1" fmla="*/ 8190428 w 8853487"/>
              <a:gd name="connsiteY1" fmla="*/ 0 h 3978275"/>
              <a:gd name="connsiteX2" fmla="*/ 8803480 w 8853487"/>
              <a:gd name="connsiteY2" fmla="*/ 1134546 h 3978275"/>
              <a:gd name="connsiteX3" fmla="*/ 8853487 w 8853487"/>
              <a:gd name="connsiteY3" fmla="*/ 3978275 h 3978275"/>
              <a:gd name="connsiteX4" fmla="*/ 6167437 w 8853487"/>
              <a:gd name="connsiteY4" fmla="*/ 3971131 h 3978275"/>
              <a:gd name="connsiteX5" fmla="*/ 6163746 w 8853487"/>
              <a:gd name="connsiteY5" fmla="*/ 3578225 h 3978275"/>
              <a:gd name="connsiteX6" fmla="*/ 28575 w 8853487"/>
              <a:gd name="connsiteY6" fmla="*/ 3579535 h 3978275"/>
              <a:gd name="connsiteX7" fmla="*/ 0 w 8853487"/>
              <a:gd name="connsiteY7" fmla="*/ 0 h 3978275"/>
              <a:gd name="connsiteX0" fmla="*/ 0 w 8854797"/>
              <a:gd name="connsiteY0" fmla="*/ 0 h 3978275"/>
              <a:gd name="connsiteX1" fmla="*/ 8854797 w 8854797"/>
              <a:gd name="connsiteY1" fmla="*/ 7143 h 3978275"/>
              <a:gd name="connsiteX2" fmla="*/ 8803480 w 8854797"/>
              <a:gd name="connsiteY2" fmla="*/ 1134546 h 3978275"/>
              <a:gd name="connsiteX3" fmla="*/ 8853487 w 8854797"/>
              <a:gd name="connsiteY3" fmla="*/ 3978275 h 3978275"/>
              <a:gd name="connsiteX4" fmla="*/ 6167437 w 8854797"/>
              <a:gd name="connsiteY4" fmla="*/ 3971131 h 3978275"/>
              <a:gd name="connsiteX5" fmla="*/ 6163746 w 8854797"/>
              <a:gd name="connsiteY5" fmla="*/ 3578225 h 3978275"/>
              <a:gd name="connsiteX6" fmla="*/ 28575 w 8854797"/>
              <a:gd name="connsiteY6" fmla="*/ 3579535 h 3978275"/>
              <a:gd name="connsiteX7" fmla="*/ 0 w 8854797"/>
              <a:gd name="connsiteY7" fmla="*/ 0 h 3978275"/>
              <a:gd name="connsiteX0" fmla="*/ 0 w 8860630"/>
              <a:gd name="connsiteY0" fmla="*/ 0 h 3978275"/>
              <a:gd name="connsiteX1" fmla="*/ 8854797 w 8860630"/>
              <a:gd name="connsiteY1" fmla="*/ 7143 h 3978275"/>
              <a:gd name="connsiteX2" fmla="*/ 8860630 w 8860630"/>
              <a:gd name="connsiteY2" fmla="*/ 1141689 h 3978275"/>
              <a:gd name="connsiteX3" fmla="*/ 8853487 w 8860630"/>
              <a:gd name="connsiteY3" fmla="*/ 3978275 h 3978275"/>
              <a:gd name="connsiteX4" fmla="*/ 6167437 w 8860630"/>
              <a:gd name="connsiteY4" fmla="*/ 3971131 h 3978275"/>
              <a:gd name="connsiteX5" fmla="*/ 6163746 w 8860630"/>
              <a:gd name="connsiteY5" fmla="*/ 3578225 h 3978275"/>
              <a:gd name="connsiteX6" fmla="*/ 28575 w 8860630"/>
              <a:gd name="connsiteY6" fmla="*/ 3579535 h 3978275"/>
              <a:gd name="connsiteX7" fmla="*/ 0 w 8860630"/>
              <a:gd name="connsiteY7" fmla="*/ 0 h 3978275"/>
              <a:gd name="connsiteX0" fmla="*/ 0 w 8860630"/>
              <a:gd name="connsiteY0" fmla="*/ 0 h 3971131"/>
              <a:gd name="connsiteX1" fmla="*/ 8854797 w 8860630"/>
              <a:gd name="connsiteY1" fmla="*/ 7143 h 3971131"/>
              <a:gd name="connsiteX2" fmla="*/ 8860630 w 8860630"/>
              <a:gd name="connsiteY2" fmla="*/ 1141689 h 3971131"/>
              <a:gd name="connsiteX3" fmla="*/ 8453437 w 8860630"/>
              <a:gd name="connsiteY3" fmla="*/ 3763962 h 3971131"/>
              <a:gd name="connsiteX4" fmla="*/ 6167437 w 8860630"/>
              <a:gd name="connsiteY4" fmla="*/ 3971131 h 3971131"/>
              <a:gd name="connsiteX5" fmla="*/ 6163746 w 8860630"/>
              <a:gd name="connsiteY5" fmla="*/ 3578225 h 3971131"/>
              <a:gd name="connsiteX6" fmla="*/ 28575 w 8860630"/>
              <a:gd name="connsiteY6" fmla="*/ 3579535 h 3971131"/>
              <a:gd name="connsiteX7" fmla="*/ 0 w 8860630"/>
              <a:gd name="connsiteY7" fmla="*/ 0 h 3971131"/>
              <a:gd name="connsiteX0" fmla="*/ 0 w 8860630"/>
              <a:gd name="connsiteY0" fmla="*/ 0 h 3971131"/>
              <a:gd name="connsiteX1" fmla="*/ 8854797 w 8860630"/>
              <a:gd name="connsiteY1" fmla="*/ 7143 h 3971131"/>
              <a:gd name="connsiteX2" fmla="*/ 8860630 w 8860630"/>
              <a:gd name="connsiteY2" fmla="*/ 1141689 h 3971131"/>
              <a:gd name="connsiteX3" fmla="*/ 8824912 w 8860630"/>
              <a:gd name="connsiteY3" fmla="*/ 3971131 h 3971131"/>
              <a:gd name="connsiteX4" fmla="*/ 6167437 w 8860630"/>
              <a:gd name="connsiteY4" fmla="*/ 3971131 h 3971131"/>
              <a:gd name="connsiteX5" fmla="*/ 6163746 w 8860630"/>
              <a:gd name="connsiteY5" fmla="*/ 3578225 h 3971131"/>
              <a:gd name="connsiteX6" fmla="*/ 28575 w 8860630"/>
              <a:gd name="connsiteY6" fmla="*/ 3579535 h 3971131"/>
              <a:gd name="connsiteX7" fmla="*/ 0 w 8860630"/>
              <a:gd name="connsiteY7" fmla="*/ 0 h 3971131"/>
              <a:gd name="connsiteX0" fmla="*/ 0 w 8860630"/>
              <a:gd name="connsiteY0" fmla="*/ 0 h 3971131"/>
              <a:gd name="connsiteX1" fmla="*/ 8261866 w 8860630"/>
              <a:gd name="connsiteY1" fmla="*/ 242887 h 3971131"/>
              <a:gd name="connsiteX2" fmla="*/ 8860630 w 8860630"/>
              <a:gd name="connsiteY2" fmla="*/ 1141689 h 3971131"/>
              <a:gd name="connsiteX3" fmla="*/ 8824912 w 8860630"/>
              <a:gd name="connsiteY3" fmla="*/ 3971131 h 3971131"/>
              <a:gd name="connsiteX4" fmla="*/ 6167437 w 8860630"/>
              <a:gd name="connsiteY4" fmla="*/ 3971131 h 3971131"/>
              <a:gd name="connsiteX5" fmla="*/ 6163746 w 8860630"/>
              <a:gd name="connsiteY5" fmla="*/ 3578225 h 3971131"/>
              <a:gd name="connsiteX6" fmla="*/ 28575 w 8860630"/>
              <a:gd name="connsiteY6" fmla="*/ 3579535 h 3971131"/>
              <a:gd name="connsiteX7" fmla="*/ 0 w 8860630"/>
              <a:gd name="connsiteY7" fmla="*/ 0 h 3971131"/>
              <a:gd name="connsiteX0" fmla="*/ 0 w 8824912"/>
              <a:gd name="connsiteY0" fmla="*/ 0 h 3971131"/>
              <a:gd name="connsiteX1" fmla="*/ 8261866 w 8824912"/>
              <a:gd name="connsiteY1" fmla="*/ 242887 h 3971131"/>
              <a:gd name="connsiteX2" fmla="*/ 8510587 w 8824912"/>
              <a:gd name="connsiteY2" fmla="*/ 1070252 h 3971131"/>
              <a:gd name="connsiteX3" fmla="*/ 8824912 w 8824912"/>
              <a:gd name="connsiteY3" fmla="*/ 3971131 h 3971131"/>
              <a:gd name="connsiteX4" fmla="*/ 6167437 w 8824912"/>
              <a:gd name="connsiteY4" fmla="*/ 3971131 h 3971131"/>
              <a:gd name="connsiteX5" fmla="*/ 6163746 w 8824912"/>
              <a:gd name="connsiteY5" fmla="*/ 3578225 h 3971131"/>
              <a:gd name="connsiteX6" fmla="*/ 28575 w 8824912"/>
              <a:gd name="connsiteY6" fmla="*/ 3579535 h 3971131"/>
              <a:gd name="connsiteX7" fmla="*/ 0 w 8824912"/>
              <a:gd name="connsiteY7" fmla="*/ 0 h 3971131"/>
              <a:gd name="connsiteX0" fmla="*/ 0 w 8833374"/>
              <a:gd name="connsiteY0" fmla="*/ 0 h 3971131"/>
              <a:gd name="connsiteX1" fmla="*/ 8833366 w 8833374"/>
              <a:gd name="connsiteY1" fmla="*/ 21430 h 3971131"/>
              <a:gd name="connsiteX2" fmla="*/ 8510587 w 8833374"/>
              <a:gd name="connsiteY2" fmla="*/ 1070252 h 3971131"/>
              <a:gd name="connsiteX3" fmla="*/ 8824912 w 8833374"/>
              <a:gd name="connsiteY3" fmla="*/ 3971131 h 3971131"/>
              <a:gd name="connsiteX4" fmla="*/ 6167437 w 8833374"/>
              <a:gd name="connsiteY4" fmla="*/ 3971131 h 3971131"/>
              <a:gd name="connsiteX5" fmla="*/ 6163746 w 8833374"/>
              <a:gd name="connsiteY5" fmla="*/ 3578225 h 3971131"/>
              <a:gd name="connsiteX6" fmla="*/ 28575 w 8833374"/>
              <a:gd name="connsiteY6" fmla="*/ 3579535 h 3971131"/>
              <a:gd name="connsiteX7" fmla="*/ 0 w 8833374"/>
              <a:gd name="connsiteY7" fmla="*/ 0 h 3971131"/>
              <a:gd name="connsiteX0" fmla="*/ 0 w 8846343"/>
              <a:gd name="connsiteY0" fmla="*/ 0 h 3971131"/>
              <a:gd name="connsiteX1" fmla="*/ 8833366 w 8846343"/>
              <a:gd name="connsiteY1" fmla="*/ 21430 h 3971131"/>
              <a:gd name="connsiteX2" fmla="*/ 8846343 w 8846343"/>
              <a:gd name="connsiteY2" fmla="*/ 1034533 h 3971131"/>
              <a:gd name="connsiteX3" fmla="*/ 8824912 w 8846343"/>
              <a:gd name="connsiteY3" fmla="*/ 3971131 h 3971131"/>
              <a:gd name="connsiteX4" fmla="*/ 6167437 w 8846343"/>
              <a:gd name="connsiteY4" fmla="*/ 3971131 h 3971131"/>
              <a:gd name="connsiteX5" fmla="*/ 6163746 w 8846343"/>
              <a:gd name="connsiteY5" fmla="*/ 3578225 h 3971131"/>
              <a:gd name="connsiteX6" fmla="*/ 28575 w 8846343"/>
              <a:gd name="connsiteY6" fmla="*/ 3579535 h 3971131"/>
              <a:gd name="connsiteX7" fmla="*/ 0 w 8846343"/>
              <a:gd name="connsiteY7" fmla="*/ 0 h 3971131"/>
              <a:gd name="connsiteX0" fmla="*/ 0 w 8833446"/>
              <a:gd name="connsiteY0" fmla="*/ 0 h 3971131"/>
              <a:gd name="connsiteX1" fmla="*/ 8833366 w 8833446"/>
              <a:gd name="connsiteY1" fmla="*/ 21430 h 3971131"/>
              <a:gd name="connsiteX2" fmla="*/ 8803481 w 8833446"/>
              <a:gd name="connsiteY2" fmla="*/ 1041677 h 3971131"/>
              <a:gd name="connsiteX3" fmla="*/ 8824912 w 8833446"/>
              <a:gd name="connsiteY3" fmla="*/ 3971131 h 3971131"/>
              <a:gd name="connsiteX4" fmla="*/ 6167437 w 8833446"/>
              <a:gd name="connsiteY4" fmla="*/ 3971131 h 3971131"/>
              <a:gd name="connsiteX5" fmla="*/ 6163746 w 8833446"/>
              <a:gd name="connsiteY5" fmla="*/ 3578225 h 3971131"/>
              <a:gd name="connsiteX6" fmla="*/ 28575 w 8833446"/>
              <a:gd name="connsiteY6" fmla="*/ 3579535 h 3971131"/>
              <a:gd name="connsiteX7" fmla="*/ 0 w 8833446"/>
              <a:gd name="connsiteY7" fmla="*/ 0 h 3971131"/>
              <a:gd name="connsiteX0" fmla="*/ 0 w 8839200"/>
              <a:gd name="connsiteY0" fmla="*/ 0 h 3971131"/>
              <a:gd name="connsiteX1" fmla="*/ 8833366 w 8839200"/>
              <a:gd name="connsiteY1" fmla="*/ 21430 h 3971131"/>
              <a:gd name="connsiteX2" fmla="*/ 8839200 w 8839200"/>
              <a:gd name="connsiteY2" fmla="*/ 1034533 h 3971131"/>
              <a:gd name="connsiteX3" fmla="*/ 8824912 w 8839200"/>
              <a:gd name="connsiteY3" fmla="*/ 3971131 h 3971131"/>
              <a:gd name="connsiteX4" fmla="*/ 6167437 w 8839200"/>
              <a:gd name="connsiteY4" fmla="*/ 3971131 h 3971131"/>
              <a:gd name="connsiteX5" fmla="*/ 6163746 w 8839200"/>
              <a:gd name="connsiteY5" fmla="*/ 3578225 h 3971131"/>
              <a:gd name="connsiteX6" fmla="*/ 28575 w 8839200"/>
              <a:gd name="connsiteY6" fmla="*/ 3579535 h 3971131"/>
              <a:gd name="connsiteX7" fmla="*/ 0 w 8839200"/>
              <a:gd name="connsiteY7" fmla="*/ 0 h 3971131"/>
              <a:gd name="connsiteX0" fmla="*/ 171450 w 8810625"/>
              <a:gd name="connsiteY0" fmla="*/ 242889 h 3949701"/>
              <a:gd name="connsiteX1" fmla="*/ 8804791 w 8810625"/>
              <a:gd name="connsiteY1" fmla="*/ 0 h 3949701"/>
              <a:gd name="connsiteX2" fmla="*/ 8810625 w 8810625"/>
              <a:gd name="connsiteY2" fmla="*/ 1013103 h 3949701"/>
              <a:gd name="connsiteX3" fmla="*/ 8796337 w 8810625"/>
              <a:gd name="connsiteY3" fmla="*/ 3949701 h 3949701"/>
              <a:gd name="connsiteX4" fmla="*/ 6138862 w 8810625"/>
              <a:gd name="connsiteY4" fmla="*/ 3949701 h 3949701"/>
              <a:gd name="connsiteX5" fmla="*/ 6135171 w 8810625"/>
              <a:gd name="connsiteY5" fmla="*/ 3556795 h 3949701"/>
              <a:gd name="connsiteX6" fmla="*/ 0 w 8810625"/>
              <a:gd name="connsiteY6" fmla="*/ 3558105 h 3949701"/>
              <a:gd name="connsiteX7" fmla="*/ 171450 w 8810625"/>
              <a:gd name="connsiteY7" fmla="*/ 242889 h 3949701"/>
              <a:gd name="connsiteX0" fmla="*/ 0 w 8824913"/>
              <a:gd name="connsiteY0" fmla="*/ 2 h 3949701"/>
              <a:gd name="connsiteX1" fmla="*/ 8819079 w 8824913"/>
              <a:gd name="connsiteY1" fmla="*/ 0 h 3949701"/>
              <a:gd name="connsiteX2" fmla="*/ 8824913 w 8824913"/>
              <a:gd name="connsiteY2" fmla="*/ 1013103 h 3949701"/>
              <a:gd name="connsiteX3" fmla="*/ 8810625 w 8824913"/>
              <a:gd name="connsiteY3" fmla="*/ 3949701 h 3949701"/>
              <a:gd name="connsiteX4" fmla="*/ 6153150 w 8824913"/>
              <a:gd name="connsiteY4" fmla="*/ 3949701 h 3949701"/>
              <a:gd name="connsiteX5" fmla="*/ 6149459 w 8824913"/>
              <a:gd name="connsiteY5" fmla="*/ 3556795 h 3949701"/>
              <a:gd name="connsiteX6" fmla="*/ 14288 w 8824913"/>
              <a:gd name="connsiteY6" fmla="*/ 3558105 h 3949701"/>
              <a:gd name="connsiteX7" fmla="*/ 0 w 8824913"/>
              <a:gd name="connsiteY7" fmla="*/ 2 h 3949701"/>
              <a:gd name="connsiteX0" fmla="*/ 0 w 8824913"/>
              <a:gd name="connsiteY0" fmla="*/ 2 h 3949701"/>
              <a:gd name="connsiteX1" fmla="*/ 8819079 w 8824913"/>
              <a:gd name="connsiteY1" fmla="*/ 0 h 3949701"/>
              <a:gd name="connsiteX2" fmla="*/ 8824913 w 8824913"/>
              <a:gd name="connsiteY2" fmla="*/ 1013103 h 3949701"/>
              <a:gd name="connsiteX3" fmla="*/ 8810625 w 8824913"/>
              <a:gd name="connsiteY3" fmla="*/ 3949701 h 3949701"/>
              <a:gd name="connsiteX4" fmla="*/ 6153150 w 8824913"/>
              <a:gd name="connsiteY4" fmla="*/ 3949701 h 3949701"/>
              <a:gd name="connsiteX5" fmla="*/ 6149459 w 8824913"/>
              <a:gd name="connsiteY5" fmla="*/ 3556795 h 3949701"/>
              <a:gd name="connsiteX6" fmla="*/ 14288 w 8824913"/>
              <a:gd name="connsiteY6" fmla="*/ 3558105 h 3949701"/>
              <a:gd name="connsiteX7" fmla="*/ 0 w 8824913"/>
              <a:gd name="connsiteY7" fmla="*/ 2 h 3949701"/>
              <a:gd name="connsiteX0" fmla="*/ 0 w 8824913"/>
              <a:gd name="connsiteY0" fmla="*/ 2 h 3949701"/>
              <a:gd name="connsiteX1" fmla="*/ 8819079 w 8824913"/>
              <a:gd name="connsiteY1" fmla="*/ 0 h 3949701"/>
              <a:gd name="connsiteX2" fmla="*/ 8824913 w 8824913"/>
              <a:gd name="connsiteY2" fmla="*/ 1013103 h 3949701"/>
              <a:gd name="connsiteX3" fmla="*/ 8810625 w 8824913"/>
              <a:gd name="connsiteY3" fmla="*/ 3949701 h 3949701"/>
              <a:gd name="connsiteX4" fmla="*/ 6153150 w 8824913"/>
              <a:gd name="connsiteY4" fmla="*/ 3949701 h 3949701"/>
              <a:gd name="connsiteX5" fmla="*/ 6149459 w 8824913"/>
              <a:gd name="connsiteY5" fmla="*/ 3556795 h 3949701"/>
              <a:gd name="connsiteX6" fmla="*/ 307182 w 8824913"/>
              <a:gd name="connsiteY6" fmla="*/ 3308074 h 3949701"/>
              <a:gd name="connsiteX7" fmla="*/ 0 w 8824913"/>
              <a:gd name="connsiteY7" fmla="*/ 2 h 3949701"/>
              <a:gd name="connsiteX0" fmla="*/ 1374 w 8826287"/>
              <a:gd name="connsiteY0" fmla="*/ 2 h 3949701"/>
              <a:gd name="connsiteX1" fmla="*/ 8820453 w 8826287"/>
              <a:gd name="connsiteY1" fmla="*/ 0 h 3949701"/>
              <a:gd name="connsiteX2" fmla="*/ 8826287 w 8826287"/>
              <a:gd name="connsiteY2" fmla="*/ 1013103 h 3949701"/>
              <a:gd name="connsiteX3" fmla="*/ 8811999 w 8826287"/>
              <a:gd name="connsiteY3" fmla="*/ 3949701 h 3949701"/>
              <a:gd name="connsiteX4" fmla="*/ 6154524 w 8826287"/>
              <a:gd name="connsiteY4" fmla="*/ 3949701 h 3949701"/>
              <a:gd name="connsiteX5" fmla="*/ 6150833 w 8826287"/>
              <a:gd name="connsiteY5" fmla="*/ 3556795 h 3949701"/>
              <a:gd name="connsiteX6" fmla="*/ 1375 w 8826287"/>
              <a:gd name="connsiteY6" fmla="*/ 3558106 h 3949701"/>
              <a:gd name="connsiteX7" fmla="*/ 1374 w 8826287"/>
              <a:gd name="connsiteY7" fmla="*/ 2 h 3949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26287" h="3949701">
                <a:moveTo>
                  <a:pt x="1374" y="2"/>
                </a:moveTo>
                <a:lnTo>
                  <a:pt x="8820453" y="0"/>
                </a:lnTo>
                <a:cubicBezTo>
                  <a:pt x="8822397" y="378182"/>
                  <a:pt x="8824343" y="634921"/>
                  <a:pt x="8826287" y="1013103"/>
                </a:cubicBezTo>
                <a:cubicBezTo>
                  <a:pt x="8821524" y="1991969"/>
                  <a:pt x="8816762" y="2970835"/>
                  <a:pt x="8811999" y="3949701"/>
                </a:cubicBezTo>
                <a:lnTo>
                  <a:pt x="6154524" y="3949701"/>
                </a:lnTo>
                <a:cubicBezTo>
                  <a:pt x="6153294" y="3818732"/>
                  <a:pt x="6152063" y="3687764"/>
                  <a:pt x="6150833" y="3556795"/>
                </a:cubicBezTo>
                <a:lnTo>
                  <a:pt x="1375" y="3558106"/>
                </a:lnTo>
                <a:cubicBezTo>
                  <a:pt x="-3388" y="2372072"/>
                  <a:pt x="6137" y="1228898"/>
                  <a:pt x="1374" y="2"/>
                </a:cubicBezTo>
                <a:close/>
              </a:path>
            </a:pathLst>
          </a:custGeom>
        </p:spPr>
        <p:txBody>
          <a:bodyPr/>
          <a:lstStyle/>
          <a:p>
            <a:endParaRPr lang="en-US" dirty="0"/>
          </a:p>
        </p:txBody>
      </p:sp>
      <p:cxnSp>
        <p:nvCxnSpPr>
          <p:cNvPr id="17" name="Straight Connector 16">
            <a:extLst>
              <a:ext uri="{FF2B5EF4-FFF2-40B4-BE49-F238E27FC236}">
                <a16:creationId xmlns:a16="http://schemas.microsoft.com/office/drawing/2014/main" id="{082618B5-5B9B-C34E-90E8-A620F6C95855}"/>
              </a:ext>
            </a:extLst>
          </p:cNvPr>
          <p:cNvCxnSpPr>
            <a:cxnSpLocks/>
          </p:cNvCxnSpPr>
          <p:nvPr userDrawn="1"/>
        </p:nvCxnSpPr>
        <p:spPr>
          <a:xfrm flipV="1">
            <a:off x="492917" y="143185"/>
            <a:ext cx="0" cy="3571257"/>
          </a:xfrm>
          <a:prstGeom prst="line">
            <a:avLst/>
          </a:prstGeom>
          <a:ln w="28575">
            <a:solidFill>
              <a:schemeClr val="bg1"/>
            </a:solidFill>
          </a:ln>
        </p:spPr>
        <p:style>
          <a:lnRef idx="1">
            <a:schemeClr val="accent6"/>
          </a:lnRef>
          <a:fillRef idx="0">
            <a:schemeClr val="accent6"/>
          </a:fillRef>
          <a:effectRef idx="0">
            <a:schemeClr val="accent6"/>
          </a:effectRef>
          <a:fontRef idx="minor">
            <a:schemeClr val="tx1"/>
          </a:fontRef>
        </p:style>
      </p:cxnSp>
      <p:sp>
        <p:nvSpPr>
          <p:cNvPr id="14" name="Rectangle 13">
            <a:extLst>
              <a:ext uri="{FF2B5EF4-FFF2-40B4-BE49-F238E27FC236}">
                <a16:creationId xmlns:a16="http://schemas.microsoft.com/office/drawing/2014/main" id="{BEBA785E-138A-924D-BD93-25DE7D7DBDD6}"/>
              </a:ext>
            </a:extLst>
          </p:cNvPr>
          <p:cNvSpPr/>
          <p:nvPr userDrawn="1"/>
        </p:nvSpPr>
        <p:spPr>
          <a:xfrm>
            <a:off x="150019" y="3410657"/>
            <a:ext cx="6161946" cy="40719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271463" y="3460972"/>
            <a:ext cx="5901199" cy="292585"/>
          </a:xfrm>
        </p:spPr>
        <p:txBody>
          <a:bodyPr anchor="ctr">
            <a:normAutofit/>
          </a:bodyPr>
          <a:lstStyle>
            <a:lvl1pPr marL="0" indent="0" algn="l">
              <a:buNone/>
              <a:defRPr sz="1800" cap="all" baseline="0">
                <a:solidFill>
                  <a:schemeClr val="bg1"/>
                </a:solidFill>
                <a:latin typeface="Verdana" panose="020B0604030504040204" pitchFamily="34" charset="0"/>
                <a:ea typeface="Verdana" panose="020B0604030504040204" pitchFamily="34" charset="0"/>
                <a:cs typeface="Verdana" panose="020B060403050404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24" name="Rectangle 23">
            <a:extLst>
              <a:ext uri="{FF2B5EF4-FFF2-40B4-BE49-F238E27FC236}">
                <a16:creationId xmlns:a16="http://schemas.microsoft.com/office/drawing/2014/main" id="{1EE11F0B-CADC-4126-878A-7BFB55C76492}"/>
              </a:ext>
            </a:extLst>
          </p:cNvPr>
          <p:cNvSpPr/>
          <p:nvPr userDrawn="1"/>
        </p:nvSpPr>
        <p:spPr>
          <a:xfrm>
            <a:off x="6311965" y="3832228"/>
            <a:ext cx="2692731" cy="116808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25" name="Picture 24">
            <a:extLst>
              <a:ext uri="{FF2B5EF4-FFF2-40B4-BE49-F238E27FC236}">
                <a16:creationId xmlns:a16="http://schemas.microsoft.com/office/drawing/2014/main" id="{6E6B1316-23F3-43F7-BB52-43E90BA1ABA0}"/>
              </a:ext>
            </a:extLst>
          </p:cNvPr>
          <p:cNvPicPr>
            <a:picLocks noChangeAspect="1"/>
          </p:cNvPicPr>
          <p:nvPr userDrawn="1"/>
        </p:nvPicPr>
        <p:blipFill>
          <a:blip r:embed="rId2"/>
          <a:srcRect/>
          <a:stretch/>
        </p:blipFill>
        <p:spPr>
          <a:xfrm>
            <a:off x="6521802" y="3976005"/>
            <a:ext cx="2251488" cy="450296"/>
          </a:xfrm>
          <a:prstGeom prst="rect">
            <a:avLst/>
          </a:prstGeom>
        </p:spPr>
      </p:pic>
      <p:pic>
        <p:nvPicPr>
          <p:cNvPr id="26" name="Picture 25">
            <a:extLst>
              <a:ext uri="{FF2B5EF4-FFF2-40B4-BE49-F238E27FC236}">
                <a16:creationId xmlns:a16="http://schemas.microsoft.com/office/drawing/2014/main" id="{5D8AC2A6-14E5-43AA-88EE-588E6ACB90A0}"/>
              </a:ext>
            </a:extLst>
          </p:cNvPr>
          <p:cNvPicPr>
            <a:picLocks noChangeAspect="1"/>
          </p:cNvPicPr>
          <p:nvPr userDrawn="1"/>
        </p:nvPicPr>
        <p:blipFill>
          <a:blip r:embed="rId3"/>
          <a:stretch>
            <a:fillRect/>
          </a:stretch>
        </p:blipFill>
        <p:spPr>
          <a:xfrm>
            <a:off x="7227567" y="4516122"/>
            <a:ext cx="1347568" cy="394372"/>
          </a:xfrm>
          <a:prstGeom prst="rect">
            <a:avLst/>
          </a:prstGeom>
        </p:spPr>
      </p:pic>
      <p:sp>
        <p:nvSpPr>
          <p:cNvPr id="11" name="Rectangle 10">
            <a:extLst>
              <a:ext uri="{FF2B5EF4-FFF2-40B4-BE49-F238E27FC236}">
                <a16:creationId xmlns:a16="http://schemas.microsoft.com/office/drawing/2014/main" id="{78D40804-4499-E14D-BCC8-7F7BFCF3E501}"/>
              </a:ext>
            </a:extLst>
          </p:cNvPr>
          <p:cNvSpPr/>
          <p:nvPr userDrawn="1"/>
        </p:nvSpPr>
        <p:spPr>
          <a:xfrm>
            <a:off x="139303" y="143185"/>
            <a:ext cx="8865394" cy="4857131"/>
          </a:xfrm>
          <a:prstGeom prst="rect">
            <a:avLst/>
          </a:prstGeom>
          <a:no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196082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Left Chart">
    <p:spTree>
      <p:nvGrpSpPr>
        <p:cNvPr id="1" name=""/>
        <p:cNvGrpSpPr/>
        <p:nvPr/>
      </p:nvGrpSpPr>
      <p:grpSpPr>
        <a:xfrm>
          <a:off x="0" y="0"/>
          <a:ext cx="0" cy="0"/>
          <a:chOff x="0" y="0"/>
          <a:chExt cx="0" cy="0"/>
        </a:xfrm>
      </p:grpSpPr>
      <p:sp>
        <p:nvSpPr>
          <p:cNvPr id="2" name="Title 1"/>
          <p:cNvSpPr>
            <a:spLocks noGrp="1"/>
          </p:cNvSpPr>
          <p:nvPr>
            <p:ph type="title"/>
          </p:nvPr>
        </p:nvSpPr>
        <p:spPr>
          <a:xfrm>
            <a:off x="4614864" y="1148757"/>
            <a:ext cx="3916325" cy="962267"/>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4614864" y="2111027"/>
            <a:ext cx="3916325" cy="20498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flipV="1">
            <a:off x="492917" y="1"/>
            <a:ext cx="0" cy="5143499"/>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231329" y="4821144"/>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tx1"/>
                </a:solidFill>
              </a:rPr>
              <a:t>‹#›</a:t>
            </a:fld>
            <a:endParaRPr lang="en-US" dirty="0">
              <a:solidFill>
                <a:schemeClr val="tx1"/>
              </a:solidFill>
            </a:endParaRPr>
          </a:p>
        </p:txBody>
      </p:sp>
      <p:sp>
        <p:nvSpPr>
          <p:cNvPr id="8" name="Rectangle 7">
            <a:extLst>
              <a:ext uri="{FF2B5EF4-FFF2-40B4-BE49-F238E27FC236}">
                <a16:creationId xmlns:a16="http://schemas.microsoft.com/office/drawing/2014/main" id="{0C145852-A782-B947-A6D2-8182EFE414D9}"/>
              </a:ext>
            </a:extLst>
          </p:cNvPr>
          <p:cNvSpPr/>
          <p:nvPr userDrawn="1"/>
        </p:nvSpPr>
        <p:spPr>
          <a:xfrm>
            <a:off x="0" y="0"/>
            <a:ext cx="457200" cy="51435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1375" y="149874"/>
            <a:ext cx="334450" cy="334450"/>
          </a:xfrm>
          <a:prstGeom prst="rect">
            <a:avLst/>
          </a:prstGeom>
        </p:spPr>
      </p:pic>
      <p:sp>
        <p:nvSpPr>
          <p:cNvPr id="5" name="Chart Placeholder 4">
            <a:extLst>
              <a:ext uri="{FF2B5EF4-FFF2-40B4-BE49-F238E27FC236}">
                <a16:creationId xmlns:a16="http://schemas.microsoft.com/office/drawing/2014/main" id="{8452665F-F422-AD4A-970B-8603DAB4FDC6}"/>
              </a:ext>
            </a:extLst>
          </p:cNvPr>
          <p:cNvSpPr>
            <a:spLocks noGrp="1"/>
          </p:cNvSpPr>
          <p:nvPr>
            <p:ph type="chart" sz="quarter" idx="10"/>
          </p:nvPr>
        </p:nvSpPr>
        <p:spPr>
          <a:xfrm>
            <a:off x="865189" y="792241"/>
            <a:ext cx="3536950" cy="3667047"/>
          </a:xfrm>
        </p:spPr>
        <p:txBody>
          <a:bodyPr/>
          <a:lstStyle/>
          <a:p>
            <a:endParaRPr lang="en-US" dirty="0"/>
          </a:p>
        </p:txBody>
      </p:sp>
      <p:pic>
        <p:nvPicPr>
          <p:cNvPr id="9" name="Picture 8">
            <a:extLst>
              <a:ext uri="{FF2B5EF4-FFF2-40B4-BE49-F238E27FC236}">
                <a16:creationId xmlns:a16="http://schemas.microsoft.com/office/drawing/2014/main" id="{BD850F69-F58D-4540-9FD0-DE4E037ABAE2}"/>
              </a:ext>
            </a:extLst>
          </p:cNvPr>
          <p:cNvPicPr>
            <a:picLocks noChangeAspect="1"/>
          </p:cNvPicPr>
          <p:nvPr userDrawn="1"/>
        </p:nvPicPr>
        <p:blipFill>
          <a:blip r:embed="rId3"/>
          <a:stretch>
            <a:fillRect/>
          </a:stretch>
        </p:blipFill>
        <p:spPr>
          <a:xfrm>
            <a:off x="81847" y="525764"/>
            <a:ext cx="294392" cy="294392"/>
          </a:xfrm>
          <a:prstGeom prst="rect">
            <a:avLst/>
          </a:prstGeom>
        </p:spPr>
      </p:pic>
    </p:spTree>
    <p:extLst>
      <p:ext uri="{BB962C8B-B14F-4D97-AF65-F5344CB8AC3E}">
        <p14:creationId xmlns:p14="http://schemas.microsoft.com/office/powerpoint/2010/main" val="4053697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Right Chart">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flipV="1">
            <a:off x="8640858" y="1"/>
            <a:ext cx="0" cy="5143499"/>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a:off x="8680599" y="0"/>
            <a:ext cx="457200" cy="51435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231329" y="4821144"/>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8741974" y="149874"/>
            <a:ext cx="334450" cy="334450"/>
          </a:xfrm>
          <a:prstGeom prst="rect">
            <a:avLst/>
          </a:prstGeom>
        </p:spPr>
      </p:pic>
      <p:sp>
        <p:nvSpPr>
          <p:cNvPr id="9" name="Title 1">
            <a:extLst>
              <a:ext uri="{FF2B5EF4-FFF2-40B4-BE49-F238E27FC236}">
                <a16:creationId xmlns:a16="http://schemas.microsoft.com/office/drawing/2014/main" id="{99AE8368-B19E-0045-811F-25FB0946D785}"/>
              </a:ext>
            </a:extLst>
          </p:cNvPr>
          <p:cNvSpPr>
            <a:spLocks noGrp="1"/>
          </p:cNvSpPr>
          <p:nvPr>
            <p:ph type="title"/>
          </p:nvPr>
        </p:nvSpPr>
        <p:spPr>
          <a:xfrm>
            <a:off x="655675" y="1148757"/>
            <a:ext cx="3916325" cy="962267"/>
          </a:xfrm>
        </p:spPr>
        <p:txBody>
          <a:bodyPr>
            <a:normAutofit/>
          </a:bodyPr>
          <a:lstStyle>
            <a:lvl1pPr>
              <a:defRPr sz="3600"/>
            </a:lvl1pPr>
          </a:lstStyle>
          <a:p>
            <a:r>
              <a:rPr lang="en-US" dirty="0"/>
              <a:t>Click to edit Master title style</a:t>
            </a:r>
          </a:p>
        </p:txBody>
      </p:sp>
      <p:sp>
        <p:nvSpPr>
          <p:cNvPr id="11" name="Content Placeholder 2">
            <a:extLst>
              <a:ext uri="{FF2B5EF4-FFF2-40B4-BE49-F238E27FC236}">
                <a16:creationId xmlns:a16="http://schemas.microsoft.com/office/drawing/2014/main" id="{4D08F04B-9EC9-494F-AA52-74A3B72E1BFE}"/>
              </a:ext>
            </a:extLst>
          </p:cNvPr>
          <p:cNvSpPr>
            <a:spLocks noGrp="1"/>
          </p:cNvSpPr>
          <p:nvPr>
            <p:ph idx="1"/>
          </p:nvPr>
        </p:nvSpPr>
        <p:spPr>
          <a:xfrm>
            <a:off x="655675" y="2111027"/>
            <a:ext cx="3916325" cy="20498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hart Placeholder 4">
            <a:extLst>
              <a:ext uri="{FF2B5EF4-FFF2-40B4-BE49-F238E27FC236}">
                <a16:creationId xmlns:a16="http://schemas.microsoft.com/office/drawing/2014/main" id="{E82A3F5C-8E20-BE44-A568-6E7E9507E9A6}"/>
              </a:ext>
            </a:extLst>
          </p:cNvPr>
          <p:cNvSpPr>
            <a:spLocks noGrp="1"/>
          </p:cNvSpPr>
          <p:nvPr>
            <p:ph type="chart" sz="quarter" idx="10"/>
          </p:nvPr>
        </p:nvSpPr>
        <p:spPr>
          <a:xfrm>
            <a:off x="4792676" y="792241"/>
            <a:ext cx="3536950" cy="3667047"/>
          </a:xfrm>
        </p:spPr>
        <p:txBody>
          <a:bodyPr/>
          <a:lstStyle/>
          <a:p>
            <a:endParaRPr lang="en-US" dirty="0"/>
          </a:p>
        </p:txBody>
      </p:sp>
      <p:pic>
        <p:nvPicPr>
          <p:cNvPr id="13" name="Picture 12">
            <a:extLst>
              <a:ext uri="{FF2B5EF4-FFF2-40B4-BE49-F238E27FC236}">
                <a16:creationId xmlns:a16="http://schemas.microsoft.com/office/drawing/2014/main" id="{1A8274A3-926C-4492-865F-C5BC0DAB1828}"/>
              </a:ext>
            </a:extLst>
          </p:cNvPr>
          <p:cNvPicPr>
            <a:picLocks noChangeAspect="1"/>
          </p:cNvPicPr>
          <p:nvPr userDrawn="1"/>
        </p:nvPicPr>
        <p:blipFill>
          <a:blip r:embed="rId3"/>
          <a:stretch>
            <a:fillRect/>
          </a:stretch>
        </p:blipFill>
        <p:spPr>
          <a:xfrm>
            <a:off x="8755996" y="525764"/>
            <a:ext cx="294392" cy="294392"/>
          </a:xfrm>
          <a:prstGeom prst="rect">
            <a:avLst/>
          </a:prstGeom>
        </p:spPr>
      </p:pic>
    </p:spTree>
    <p:extLst>
      <p:ext uri="{BB962C8B-B14F-4D97-AF65-F5344CB8AC3E}">
        <p14:creationId xmlns:p14="http://schemas.microsoft.com/office/powerpoint/2010/main" val="33847847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Right Chart Bottom Bar">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flipV="1">
            <a:off x="-1" y="4624923"/>
            <a:ext cx="9144003" cy="1"/>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5400000">
            <a:off x="4345056" y="344556"/>
            <a:ext cx="457200" cy="91406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231329" y="4821144"/>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115426" y="4747674"/>
            <a:ext cx="334450" cy="334450"/>
          </a:xfrm>
          <a:prstGeom prst="rect">
            <a:avLst/>
          </a:prstGeom>
        </p:spPr>
      </p:pic>
      <p:sp>
        <p:nvSpPr>
          <p:cNvPr id="9" name="Title 1">
            <a:extLst>
              <a:ext uri="{FF2B5EF4-FFF2-40B4-BE49-F238E27FC236}">
                <a16:creationId xmlns:a16="http://schemas.microsoft.com/office/drawing/2014/main" id="{2B0A6587-202E-634D-8804-BFE94843D287}"/>
              </a:ext>
            </a:extLst>
          </p:cNvPr>
          <p:cNvSpPr>
            <a:spLocks noGrp="1"/>
          </p:cNvSpPr>
          <p:nvPr>
            <p:ph type="title"/>
          </p:nvPr>
        </p:nvSpPr>
        <p:spPr>
          <a:xfrm>
            <a:off x="655675" y="899646"/>
            <a:ext cx="3916325" cy="962267"/>
          </a:xfrm>
        </p:spPr>
        <p:txBody>
          <a:bodyPr>
            <a:normAutofit/>
          </a:bodyPr>
          <a:lstStyle>
            <a:lvl1pPr>
              <a:defRPr sz="3600"/>
            </a:lvl1pPr>
          </a:lstStyle>
          <a:p>
            <a:r>
              <a:rPr lang="en-US" dirty="0"/>
              <a:t>Click to edit Master title style</a:t>
            </a:r>
          </a:p>
        </p:txBody>
      </p:sp>
      <p:sp>
        <p:nvSpPr>
          <p:cNvPr id="11" name="Content Placeholder 2">
            <a:extLst>
              <a:ext uri="{FF2B5EF4-FFF2-40B4-BE49-F238E27FC236}">
                <a16:creationId xmlns:a16="http://schemas.microsoft.com/office/drawing/2014/main" id="{B7A4EFFB-6853-874F-ACF8-00D3318CCF60}"/>
              </a:ext>
            </a:extLst>
          </p:cNvPr>
          <p:cNvSpPr>
            <a:spLocks noGrp="1"/>
          </p:cNvSpPr>
          <p:nvPr>
            <p:ph idx="1"/>
          </p:nvPr>
        </p:nvSpPr>
        <p:spPr>
          <a:xfrm>
            <a:off x="655675" y="1861916"/>
            <a:ext cx="3916325" cy="20498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hart Placeholder 4">
            <a:extLst>
              <a:ext uri="{FF2B5EF4-FFF2-40B4-BE49-F238E27FC236}">
                <a16:creationId xmlns:a16="http://schemas.microsoft.com/office/drawing/2014/main" id="{B4B686A6-314D-7348-944B-C01FFA7F70A5}"/>
              </a:ext>
            </a:extLst>
          </p:cNvPr>
          <p:cNvSpPr>
            <a:spLocks noGrp="1"/>
          </p:cNvSpPr>
          <p:nvPr>
            <p:ph type="chart" sz="quarter" idx="10"/>
          </p:nvPr>
        </p:nvSpPr>
        <p:spPr>
          <a:xfrm>
            <a:off x="4792676" y="493828"/>
            <a:ext cx="3536950" cy="3667047"/>
          </a:xfrm>
        </p:spPr>
        <p:txBody>
          <a:bodyPr/>
          <a:lstStyle/>
          <a:p>
            <a:endParaRPr lang="en-US" dirty="0"/>
          </a:p>
        </p:txBody>
      </p:sp>
      <p:pic>
        <p:nvPicPr>
          <p:cNvPr id="12" name="Picture 11">
            <a:extLst>
              <a:ext uri="{FF2B5EF4-FFF2-40B4-BE49-F238E27FC236}">
                <a16:creationId xmlns:a16="http://schemas.microsoft.com/office/drawing/2014/main" id="{AB5A47AD-4C39-4E19-A078-D5CBE28B4070}"/>
              </a:ext>
            </a:extLst>
          </p:cNvPr>
          <p:cNvPicPr>
            <a:picLocks noChangeAspect="1"/>
          </p:cNvPicPr>
          <p:nvPr userDrawn="1"/>
        </p:nvPicPr>
        <p:blipFill>
          <a:blip r:embed="rId3"/>
          <a:stretch>
            <a:fillRect/>
          </a:stretch>
        </p:blipFill>
        <p:spPr>
          <a:xfrm>
            <a:off x="494168" y="4763569"/>
            <a:ext cx="294392" cy="294392"/>
          </a:xfrm>
          <a:prstGeom prst="rect">
            <a:avLst/>
          </a:prstGeom>
        </p:spPr>
      </p:pic>
    </p:spTree>
    <p:extLst>
      <p:ext uri="{BB962C8B-B14F-4D97-AF65-F5344CB8AC3E}">
        <p14:creationId xmlns:p14="http://schemas.microsoft.com/office/powerpoint/2010/main" val="18535582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Left Chart Bottom Bar">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flipV="1">
            <a:off x="-1" y="4624923"/>
            <a:ext cx="9144003" cy="1"/>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5400000">
            <a:off x="4345056" y="344556"/>
            <a:ext cx="457200" cy="91406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231329" y="4821144"/>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115426" y="4747674"/>
            <a:ext cx="334450" cy="334450"/>
          </a:xfrm>
          <a:prstGeom prst="rect">
            <a:avLst/>
          </a:prstGeom>
        </p:spPr>
      </p:pic>
      <p:sp>
        <p:nvSpPr>
          <p:cNvPr id="12" name="Title 1">
            <a:extLst>
              <a:ext uri="{FF2B5EF4-FFF2-40B4-BE49-F238E27FC236}">
                <a16:creationId xmlns:a16="http://schemas.microsoft.com/office/drawing/2014/main" id="{7013F94F-969E-E04E-B21B-A7872A80482D}"/>
              </a:ext>
            </a:extLst>
          </p:cNvPr>
          <p:cNvSpPr>
            <a:spLocks noGrp="1"/>
          </p:cNvSpPr>
          <p:nvPr>
            <p:ph type="title"/>
          </p:nvPr>
        </p:nvSpPr>
        <p:spPr>
          <a:xfrm>
            <a:off x="4614864" y="927300"/>
            <a:ext cx="3916325" cy="962267"/>
          </a:xfrm>
        </p:spPr>
        <p:txBody>
          <a:bodyPr>
            <a:normAutofit/>
          </a:bodyPr>
          <a:lstStyle>
            <a:lvl1pPr>
              <a:defRPr sz="3600"/>
            </a:lvl1pPr>
          </a:lstStyle>
          <a:p>
            <a:r>
              <a:rPr lang="en-US" dirty="0"/>
              <a:t>Click to edit Master title style</a:t>
            </a:r>
          </a:p>
        </p:txBody>
      </p:sp>
      <p:sp>
        <p:nvSpPr>
          <p:cNvPr id="13" name="Content Placeholder 2">
            <a:extLst>
              <a:ext uri="{FF2B5EF4-FFF2-40B4-BE49-F238E27FC236}">
                <a16:creationId xmlns:a16="http://schemas.microsoft.com/office/drawing/2014/main" id="{C0F48DA7-92C1-D142-99B5-B9C43621970C}"/>
              </a:ext>
            </a:extLst>
          </p:cNvPr>
          <p:cNvSpPr>
            <a:spLocks noGrp="1"/>
          </p:cNvSpPr>
          <p:nvPr>
            <p:ph idx="1"/>
          </p:nvPr>
        </p:nvSpPr>
        <p:spPr>
          <a:xfrm>
            <a:off x="4614864" y="1889570"/>
            <a:ext cx="3916325" cy="20498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hart Placeholder 4">
            <a:extLst>
              <a:ext uri="{FF2B5EF4-FFF2-40B4-BE49-F238E27FC236}">
                <a16:creationId xmlns:a16="http://schemas.microsoft.com/office/drawing/2014/main" id="{5B1DAA15-47B1-0A47-BC43-16432E782F6B}"/>
              </a:ext>
            </a:extLst>
          </p:cNvPr>
          <p:cNvSpPr>
            <a:spLocks noGrp="1"/>
          </p:cNvSpPr>
          <p:nvPr>
            <p:ph type="chart" sz="quarter" idx="10"/>
          </p:nvPr>
        </p:nvSpPr>
        <p:spPr>
          <a:xfrm>
            <a:off x="865189" y="570784"/>
            <a:ext cx="3536950" cy="3667047"/>
          </a:xfrm>
        </p:spPr>
        <p:txBody>
          <a:bodyPr/>
          <a:lstStyle/>
          <a:p>
            <a:endParaRPr lang="en-US" dirty="0"/>
          </a:p>
        </p:txBody>
      </p:sp>
      <p:pic>
        <p:nvPicPr>
          <p:cNvPr id="9" name="Picture 8">
            <a:extLst>
              <a:ext uri="{FF2B5EF4-FFF2-40B4-BE49-F238E27FC236}">
                <a16:creationId xmlns:a16="http://schemas.microsoft.com/office/drawing/2014/main" id="{CF2A22C3-13A9-44B2-A123-FA41C1353F63}"/>
              </a:ext>
            </a:extLst>
          </p:cNvPr>
          <p:cNvPicPr>
            <a:picLocks noChangeAspect="1"/>
          </p:cNvPicPr>
          <p:nvPr userDrawn="1"/>
        </p:nvPicPr>
        <p:blipFill>
          <a:blip r:embed="rId3"/>
          <a:stretch>
            <a:fillRect/>
          </a:stretch>
        </p:blipFill>
        <p:spPr>
          <a:xfrm>
            <a:off x="494168" y="4763569"/>
            <a:ext cx="294392" cy="294392"/>
          </a:xfrm>
          <a:prstGeom prst="rect">
            <a:avLst/>
          </a:prstGeom>
        </p:spPr>
      </p:pic>
    </p:spTree>
    <p:extLst>
      <p:ext uri="{BB962C8B-B14F-4D97-AF65-F5344CB8AC3E}">
        <p14:creationId xmlns:p14="http://schemas.microsoft.com/office/powerpoint/2010/main" val="5505281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ottom Bar Two Columns">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flipV="1">
            <a:off x="-1" y="4624923"/>
            <a:ext cx="9144003" cy="1"/>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5400000">
            <a:off x="4345056" y="344556"/>
            <a:ext cx="457200" cy="91406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231329" y="4821144"/>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115426" y="4747674"/>
            <a:ext cx="334450" cy="334450"/>
          </a:xfrm>
          <a:prstGeom prst="rect">
            <a:avLst/>
          </a:prstGeom>
        </p:spPr>
      </p:pic>
      <p:sp>
        <p:nvSpPr>
          <p:cNvPr id="12" name="Title 1">
            <a:extLst>
              <a:ext uri="{FF2B5EF4-FFF2-40B4-BE49-F238E27FC236}">
                <a16:creationId xmlns:a16="http://schemas.microsoft.com/office/drawing/2014/main" id="{B8B49C3D-C262-F74A-B463-FE92D89B35E7}"/>
              </a:ext>
            </a:extLst>
          </p:cNvPr>
          <p:cNvSpPr>
            <a:spLocks noGrp="1"/>
          </p:cNvSpPr>
          <p:nvPr>
            <p:ph type="title"/>
          </p:nvPr>
        </p:nvSpPr>
        <p:spPr>
          <a:xfrm>
            <a:off x="292279" y="191827"/>
            <a:ext cx="8601689" cy="962267"/>
          </a:xfrm>
        </p:spPr>
        <p:txBody>
          <a:bodyPr anchor="b">
            <a:normAutofit/>
          </a:bodyPr>
          <a:lstStyle>
            <a:lvl1pPr>
              <a:defRPr sz="3600"/>
            </a:lvl1pPr>
          </a:lstStyle>
          <a:p>
            <a:r>
              <a:rPr lang="en-US" dirty="0"/>
              <a:t>Click to edit Master title style</a:t>
            </a:r>
          </a:p>
        </p:txBody>
      </p:sp>
      <p:sp>
        <p:nvSpPr>
          <p:cNvPr id="9" name="Content Placeholder 2">
            <a:extLst>
              <a:ext uri="{FF2B5EF4-FFF2-40B4-BE49-F238E27FC236}">
                <a16:creationId xmlns:a16="http://schemas.microsoft.com/office/drawing/2014/main" id="{157E15F5-32DD-EB41-A5D2-FD5DEE8A81BB}"/>
              </a:ext>
            </a:extLst>
          </p:cNvPr>
          <p:cNvSpPr>
            <a:spLocks noGrp="1"/>
          </p:cNvSpPr>
          <p:nvPr>
            <p:ph sz="half" idx="1"/>
          </p:nvPr>
        </p:nvSpPr>
        <p:spPr>
          <a:xfrm>
            <a:off x="292279" y="1288939"/>
            <a:ext cx="4410689" cy="32769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3">
            <a:extLst>
              <a:ext uri="{FF2B5EF4-FFF2-40B4-BE49-F238E27FC236}">
                <a16:creationId xmlns:a16="http://schemas.microsoft.com/office/drawing/2014/main" id="{04A3BFBA-9C58-A142-B6A9-4D1F85853FE2}"/>
              </a:ext>
            </a:extLst>
          </p:cNvPr>
          <p:cNvSpPr>
            <a:spLocks noGrp="1"/>
          </p:cNvSpPr>
          <p:nvPr>
            <p:ph sz="half" idx="2"/>
          </p:nvPr>
        </p:nvSpPr>
        <p:spPr>
          <a:xfrm>
            <a:off x="4483279" y="1288939"/>
            <a:ext cx="4410689" cy="32769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3" name="Picture 12">
            <a:extLst>
              <a:ext uri="{FF2B5EF4-FFF2-40B4-BE49-F238E27FC236}">
                <a16:creationId xmlns:a16="http://schemas.microsoft.com/office/drawing/2014/main" id="{C10D3B27-D3BE-4D1D-92D1-0783B658E84F}"/>
              </a:ext>
            </a:extLst>
          </p:cNvPr>
          <p:cNvPicPr>
            <a:picLocks noChangeAspect="1"/>
          </p:cNvPicPr>
          <p:nvPr userDrawn="1"/>
        </p:nvPicPr>
        <p:blipFill>
          <a:blip r:embed="rId3"/>
          <a:stretch>
            <a:fillRect/>
          </a:stretch>
        </p:blipFill>
        <p:spPr>
          <a:xfrm>
            <a:off x="494168" y="4763569"/>
            <a:ext cx="294392" cy="294392"/>
          </a:xfrm>
          <a:prstGeom prst="rect">
            <a:avLst/>
          </a:prstGeom>
        </p:spPr>
      </p:pic>
    </p:spTree>
    <p:extLst>
      <p:ext uri="{BB962C8B-B14F-4D97-AF65-F5344CB8AC3E}">
        <p14:creationId xmlns:p14="http://schemas.microsoft.com/office/powerpoint/2010/main" val="24140875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hoto Right Bar">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flipV="1">
            <a:off x="8640858" y="1"/>
            <a:ext cx="0" cy="5143499"/>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a:off x="8680599" y="0"/>
            <a:ext cx="457200" cy="51435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3811541" y="1680636"/>
            <a:ext cx="4154044" cy="766650"/>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3811541" y="2497175"/>
            <a:ext cx="4154044" cy="128352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231329" y="4821144"/>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8741974" y="149874"/>
            <a:ext cx="334450" cy="334450"/>
          </a:xfrm>
          <a:prstGeom prst="rect">
            <a:avLst/>
          </a:prstGeom>
        </p:spPr>
      </p:pic>
      <p:sp>
        <p:nvSpPr>
          <p:cNvPr id="5" name="Picture Placeholder 4">
            <a:extLst>
              <a:ext uri="{FF2B5EF4-FFF2-40B4-BE49-F238E27FC236}">
                <a16:creationId xmlns:a16="http://schemas.microsoft.com/office/drawing/2014/main" id="{BA06F3EE-D5A8-F541-AD67-26ABA393BEA1}"/>
              </a:ext>
            </a:extLst>
          </p:cNvPr>
          <p:cNvSpPr>
            <a:spLocks noGrp="1"/>
          </p:cNvSpPr>
          <p:nvPr>
            <p:ph type="pic" sz="quarter" idx="10"/>
          </p:nvPr>
        </p:nvSpPr>
        <p:spPr>
          <a:xfrm>
            <a:off x="-1" y="1680636"/>
            <a:ext cx="3402013" cy="2100060"/>
          </a:xfrm>
        </p:spPr>
        <p:txBody>
          <a:bodyPr/>
          <a:lstStyle/>
          <a:p>
            <a:endParaRPr lang="en-US" dirty="0"/>
          </a:p>
        </p:txBody>
      </p:sp>
      <p:sp>
        <p:nvSpPr>
          <p:cNvPr id="12" name="Rectangle 11">
            <a:extLst>
              <a:ext uri="{FF2B5EF4-FFF2-40B4-BE49-F238E27FC236}">
                <a16:creationId xmlns:a16="http://schemas.microsoft.com/office/drawing/2014/main" id="{BEC18B1F-8A7A-5F4D-BAC6-CE08E535D3BD}"/>
              </a:ext>
            </a:extLst>
          </p:cNvPr>
          <p:cNvSpPr/>
          <p:nvPr userDrawn="1"/>
        </p:nvSpPr>
        <p:spPr>
          <a:xfrm>
            <a:off x="0" y="1434445"/>
            <a:ext cx="1950244" cy="246191"/>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0B1C8C74-2113-448C-AEBE-BF945D8D13A8}"/>
              </a:ext>
            </a:extLst>
          </p:cNvPr>
          <p:cNvPicPr>
            <a:picLocks noChangeAspect="1"/>
          </p:cNvPicPr>
          <p:nvPr userDrawn="1"/>
        </p:nvPicPr>
        <p:blipFill>
          <a:blip r:embed="rId3"/>
          <a:stretch>
            <a:fillRect/>
          </a:stretch>
        </p:blipFill>
        <p:spPr>
          <a:xfrm>
            <a:off x="8755996" y="525764"/>
            <a:ext cx="294392" cy="294392"/>
          </a:xfrm>
          <a:prstGeom prst="rect">
            <a:avLst/>
          </a:prstGeom>
        </p:spPr>
      </p:pic>
    </p:spTree>
    <p:extLst>
      <p:ext uri="{BB962C8B-B14F-4D97-AF65-F5344CB8AC3E}">
        <p14:creationId xmlns:p14="http://schemas.microsoft.com/office/powerpoint/2010/main" val="42519498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hoto Bottom Bar">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flipV="1">
            <a:off x="-1" y="4624923"/>
            <a:ext cx="9144003" cy="1"/>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5400000">
            <a:off x="4345056" y="344556"/>
            <a:ext cx="457200" cy="91406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406964" y="1680636"/>
            <a:ext cx="4154044" cy="766650"/>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4406964" y="2497175"/>
            <a:ext cx="4154044" cy="128352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231329" y="4821144"/>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115426" y="4747674"/>
            <a:ext cx="334450" cy="334450"/>
          </a:xfrm>
          <a:prstGeom prst="rect">
            <a:avLst/>
          </a:prstGeom>
        </p:spPr>
      </p:pic>
      <p:sp>
        <p:nvSpPr>
          <p:cNvPr id="5" name="Picture Placeholder 4">
            <a:extLst>
              <a:ext uri="{FF2B5EF4-FFF2-40B4-BE49-F238E27FC236}">
                <a16:creationId xmlns:a16="http://schemas.microsoft.com/office/drawing/2014/main" id="{BA06F3EE-D5A8-F541-AD67-26ABA393BEA1}"/>
              </a:ext>
            </a:extLst>
          </p:cNvPr>
          <p:cNvSpPr>
            <a:spLocks noGrp="1"/>
          </p:cNvSpPr>
          <p:nvPr>
            <p:ph type="pic" sz="quarter" idx="10"/>
          </p:nvPr>
        </p:nvSpPr>
        <p:spPr>
          <a:xfrm>
            <a:off x="-1" y="1680636"/>
            <a:ext cx="4061638" cy="2100060"/>
          </a:xfrm>
        </p:spPr>
        <p:txBody>
          <a:bodyPr/>
          <a:lstStyle/>
          <a:p>
            <a:endParaRPr lang="en-US" dirty="0"/>
          </a:p>
        </p:txBody>
      </p:sp>
      <p:sp>
        <p:nvSpPr>
          <p:cNvPr id="11" name="Rectangle 10">
            <a:extLst>
              <a:ext uri="{FF2B5EF4-FFF2-40B4-BE49-F238E27FC236}">
                <a16:creationId xmlns:a16="http://schemas.microsoft.com/office/drawing/2014/main" id="{31646FC2-7D09-424B-A8FE-66A3D7271025}"/>
              </a:ext>
            </a:extLst>
          </p:cNvPr>
          <p:cNvSpPr/>
          <p:nvPr userDrawn="1"/>
        </p:nvSpPr>
        <p:spPr>
          <a:xfrm>
            <a:off x="0" y="1434445"/>
            <a:ext cx="1950244" cy="246191"/>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569686CA-7740-4C7A-BE21-62197901986A}"/>
              </a:ext>
            </a:extLst>
          </p:cNvPr>
          <p:cNvPicPr>
            <a:picLocks noChangeAspect="1"/>
          </p:cNvPicPr>
          <p:nvPr userDrawn="1"/>
        </p:nvPicPr>
        <p:blipFill>
          <a:blip r:embed="rId3"/>
          <a:stretch>
            <a:fillRect/>
          </a:stretch>
        </p:blipFill>
        <p:spPr>
          <a:xfrm>
            <a:off x="494168" y="4763569"/>
            <a:ext cx="294392" cy="294392"/>
          </a:xfrm>
          <a:prstGeom prst="rect">
            <a:avLst/>
          </a:prstGeom>
        </p:spPr>
      </p:pic>
    </p:spTree>
    <p:extLst>
      <p:ext uri="{BB962C8B-B14F-4D97-AF65-F5344CB8AC3E}">
        <p14:creationId xmlns:p14="http://schemas.microsoft.com/office/powerpoint/2010/main" val="25750300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Wide Sidebar Green">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7709635" y="3739917"/>
            <a:ext cx="334450" cy="224189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92280" y="191827"/>
            <a:ext cx="6348665" cy="962267"/>
          </a:xfrm>
        </p:spPr>
        <p:txBody>
          <a:bodyPr anchor="b">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0" y="1154096"/>
            <a:ext cx="6348665" cy="345461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815519"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5668422" y="1279322"/>
            <a:ext cx="4416883" cy="2241891"/>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F9F7DBF2-DE15-4ED2-84E4-7087D67B974C}"/>
              </a:ext>
            </a:extLst>
          </p:cNvPr>
          <p:cNvPicPr>
            <a:picLocks noChangeAspect="1"/>
          </p:cNvPicPr>
          <p:nvPr userDrawn="1"/>
        </p:nvPicPr>
        <p:blipFill>
          <a:blip r:embed="rId3"/>
          <a:stretch>
            <a:fillRect/>
          </a:stretch>
        </p:blipFill>
        <p:spPr>
          <a:xfrm>
            <a:off x="7129100" y="4759362"/>
            <a:ext cx="224200" cy="224200"/>
          </a:xfrm>
          <a:prstGeom prst="rect">
            <a:avLst/>
          </a:prstGeom>
        </p:spPr>
      </p:pic>
    </p:spTree>
    <p:extLst>
      <p:ext uri="{BB962C8B-B14F-4D97-AF65-F5344CB8AC3E}">
        <p14:creationId xmlns:p14="http://schemas.microsoft.com/office/powerpoint/2010/main" val="29456768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Narrow Sidebar Green">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8171443" y="4201725"/>
            <a:ext cx="334450" cy="1318276"/>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92280" y="191827"/>
            <a:ext cx="7294383" cy="962267"/>
          </a:xfrm>
        </p:spPr>
        <p:txBody>
          <a:bodyPr anchor="b">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0" y="1154096"/>
            <a:ext cx="7294383" cy="345461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7746431"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6130228" y="1741128"/>
            <a:ext cx="4416883" cy="1318278"/>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EE331230-4FCA-48D5-8AF9-DD72E52CC06F}"/>
              </a:ext>
            </a:extLst>
          </p:cNvPr>
          <p:cNvPicPr>
            <a:picLocks noChangeAspect="1"/>
          </p:cNvPicPr>
          <p:nvPr userDrawn="1"/>
        </p:nvPicPr>
        <p:blipFill>
          <a:blip r:embed="rId3"/>
          <a:stretch>
            <a:fillRect/>
          </a:stretch>
        </p:blipFill>
        <p:spPr>
          <a:xfrm>
            <a:off x="8091070" y="4759362"/>
            <a:ext cx="224200" cy="224200"/>
          </a:xfrm>
          <a:prstGeom prst="rect">
            <a:avLst/>
          </a:prstGeom>
        </p:spPr>
      </p:pic>
    </p:spTree>
    <p:extLst>
      <p:ext uri="{BB962C8B-B14F-4D97-AF65-F5344CB8AC3E}">
        <p14:creationId xmlns:p14="http://schemas.microsoft.com/office/powerpoint/2010/main" val="21915762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icture Green Sidebar">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7709635" y="3739917"/>
            <a:ext cx="334450" cy="224189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87669" y="803564"/>
            <a:ext cx="3018949" cy="830821"/>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1" y="1757111"/>
            <a:ext cx="3014338" cy="249799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815519"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5668422" y="1279322"/>
            <a:ext cx="4416883" cy="2241891"/>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Picture Placeholder 4">
            <a:extLst>
              <a:ext uri="{FF2B5EF4-FFF2-40B4-BE49-F238E27FC236}">
                <a16:creationId xmlns:a16="http://schemas.microsoft.com/office/drawing/2014/main" id="{B2AD4C4B-CCC2-9549-BD33-6F97FFF94DE4}"/>
              </a:ext>
            </a:extLst>
          </p:cNvPr>
          <p:cNvSpPr>
            <a:spLocks noGrp="1"/>
          </p:cNvSpPr>
          <p:nvPr>
            <p:ph type="pic" sz="quarter" idx="10"/>
          </p:nvPr>
        </p:nvSpPr>
        <p:spPr>
          <a:xfrm>
            <a:off x="3519488" y="192088"/>
            <a:ext cx="3236912" cy="4405312"/>
          </a:xfrm>
        </p:spPr>
        <p:txBody>
          <a:bodyPr/>
          <a:lstStyle/>
          <a:p>
            <a:endParaRPr lang="en-US" dirty="0"/>
          </a:p>
        </p:txBody>
      </p:sp>
    </p:spTree>
    <p:extLst>
      <p:ext uri="{BB962C8B-B14F-4D97-AF65-F5344CB8AC3E}">
        <p14:creationId xmlns:p14="http://schemas.microsoft.com/office/powerpoint/2010/main" val="3559938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Full Bleed Image">
    <p:spTree>
      <p:nvGrpSpPr>
        <p:cNvPr id="1" name=""/>
        <p:cNvGrpSpPr/>
        <p:nvPr/>
      </p:nvGrpSpPr>
      <p:grpSpPr>
        <a:xfrm>
          <a:off x="0" y="0"/>
          <a:ext cx="0" cy="0"/>
          <a:chOff x="0" y="0"/>
          <a:chExt cx="0" cy="0"/>
        </a:xfrm>
      </p:grpSpPr>
      <p:cxnSp>
        <p:nvCxnSpPr>
          <p:cNvPr id="31" name="Straight Connector 30">
            <a:extLst>
              <a:ext uri="{FF2B5EF4-FFF2-40B4-BE49-F238E27FC236}">
                <a16:creationId xmlns:a16="http://schemas.microsoft.com/office/drawing/2014/main" id="{2E7117F8-CBF4-6948-94E2-AF7515EC3B04}"/>
              </a:ext>
            </a:extLst>
          </p:cNvPr>
          <p:cNvCxnSpPr>
            <a:cxnSpLocks/>
          </p:cNvCxnSpPr>
          <p:nvPr userDrawn="1"/>
        </p:nvCxnSpPr>
        <p:spPr>
          <a:xfrm flipV="1">
            <a:off x="492917" y="143185"/>
            <a:ext cx="0" cy="3291840"/>
          </a:xfrm>
          <a:prstGeom prst="line">
            <a:avLst/>
          </a:prstGeom>
          <a:ln w="28575">
            <a:solidFill>
              <a:schemeClr val="bg1"/>
            </a:solidFill>
          </a:ln>
        </p:spPr>
        <p:style>
          <a:lnRef idx="1">
            <a:schemeClr val="accent6"/>
          </a:lnRef>
          <a:fillRef idx="0">
            <a:schemeClr val="accent6"/>
          </a:fillRef>
          <a:effectRef idx="0">
            <a:schemeClr val="accent6"/>
          </a:effectRef>
          <a:fontRef idx="minor">
            <a:schemeClr val="tx1"/>
          </a:fontRef>
        </p:style>
      </p:cxnSp>
      <p:sp>
        <p:nvSpPr>
          <p:cNvPr id="24" name="Rectangle 23">
            <a:extLst>
              <a:ext uri="{FF2B5EF4-FFF2-40B4-BE49-F238E27FC236}">
                <a16:creationId xmlns:a16="http://schemas.microsoft.com/office/drawing/2014/main" id="{FB7A647C-D94A-BA46-B16E-E2FF9E24AB7A}"/>
              </a:ext>
            </a:extLst>
          </p:cNvPr>
          <p:cNvSpPr/>
          <p:nvPr userDrawn="1"/>
        </p:nvSpPr>
        <p:spPr>
          <a:xfrm>
            <a:off x="6311965" y="3832228"/>
            <a:ext cx="2692731" cy="116808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25" name="Picture 24">
            <a:extLst>
              <a:ext uri="{FF2B5EF4-FFF2-40B4-BE49-F238E27FC236}">
                <a16:creationId xmlns:a16="http://schemas.microsoft.com/office/drawing/2014/main" id="{977DF0B2-E7FB-7F40-975B-EB5D96C584DC}"/>
              </a:ext>
            </a:extLst>
          </p:cNvPr>
          <p:cNvPicPr>
            <a:picLocks noChangeAspect="1"/>
          </p:cNvPicPr>
          <p:nvPr userDrawn="1"/>
        </p:nvPicPr>
        <p:blipFill>
          <a:blip r:embed="rId2"/>
          <a:srcRect/>
          <a:stretch/>
        </p:blipFill>
        <p:spPr>
          <a:xfrm>
            <a:off x="6521802" y="3976005"/>
            <a:ext cx="2251488" cy="450296"/>
          </a:xfrm>
          <a:prstGeom prst="rect">
            <a:avLst/>
          </a:prstGeom>
        </p:spPr>
      </p:pic>
      <p:sp>
        <p:nvSpPr>
          <p:cNvPr id="26" name="Rectangle 25">
            <a:extLst>
              <a:ext uri="{FF2B5EF4-FFF2-40B4-BE49-F238E27FC236}">
                <a16:creationId xmlns:a16="http://schemas.microsoft.com/office/drawing/2014/main" id="{0341662F-19F7-A042-9DF0-4C1666BFFF07}"/>
              </a:ext>
            </a:extLst>
          </p:cNvPr>
          <p:cNvSpPr/>
          <p:nvPr userDrawn="1"/>
        </p:nvSpPr>
        <p:spPr>
          <a:xfrm>
            <a:off x="150019" y="3832228"/>
            <a:ext cx="6161946" cy="1168087"/>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728B9EA-4FC9-F64E-9590-329E833738A5}"/>
              </a:ext>
            </a:extLst>
          </p:cNvPr>
          <p:cNvSpPr/>
          <p:nvPr userDrawn="1"/>
        </p:nvSpPr>
        <p:spPr>
          <a:xfrm>
            <a:off x="150019" y="3425035"/>
            <a:ext cx="6161946" cy="40719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0C195648-9165-4F40-A3C3-B000DAF457C2}"/>
              </a:ext>
            </a:extLst>
          </p:cNvPr>
          <p:cNvSpPr/>
          <p:nvPr userDrawn="1"/>
        </p:nvSpPr>
        <p:spPr>
          <a:xfrm>
            <a:off x="139303" y="143185"/>
            <a:ext cx="8865394" cy="4857131"/>
          </a:xfrm>
          <a:prstGeom prst="rect">
            <a:avLst/>
          </a:prstGeom>
          <a:no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Title 1">
            <a:extLst>
              <a:ext uri="{FF2B5EF4-FFF2-40B4-BE49-F238E27FC236}">
                <a16:creationId xmlns:a16="http://schemas.microsoft.com/office/drawing/2014/main" id="{306A988E-BEBB-8747-81BC-6A5789B3A739}"/>
              </a:ext>
            </a:extLst>
          </p:cNvPr>
          <p:cNvSpPr>
            <a:spLocks noGrp="1"/>
          </p:cNvSpPr>
          <p:nvPr>
            <p:ph type="ctrTitle"/>
          </p:nvPr>
        </p:nvSpPr>
        <p:spPr>
          <a:xfrm>
            <a:off x="271463" y="3911119"/>
            <a:ext cx="6040501" cy="959161"/>
          </a:xfrm>
        </p:spPr>
        <p:txBody>
          <a:bodyPr anchor="ctr"/>
          <a:lstStyle>
            <a:lvl1pPr algn="l">
              <a:defRPr sz="3600">
                <a:solidFill>
                  <a:schemeClr val="bg1"/>
                </a:solidFill>
                <a:latin typeface="Helvetica" pitchFamily="2" charset="0"/>
              </a:defRPr>
            </a:lvl1pPr>
          </a:lstStyle>
          <a:p>
            <a:r>
              <a:rPr lang="en-US" dirty="0"/>
              <a:t>Click to edit Master title style</a:t>
            </a:r>
          </a:p>
        </p:txBody>
      </p:sp>
      <p:sp>
        <p:nvSpPr>
          <p:cNvPr id="30" name="Subtitle 2">
            <a:extLst>
              <a:ext uri="{FF2B5EF4-FFF2-40B4-BE49-F238E27FC236}">
                <a16:creationId xmlns:a16="http://schemas.microsoft.com/office/drawing/2014/main" id="{F40F0A14-7942-3C4A-B6AD-608799EC41E6}"/>
              </a:ext>
            </a:extLst>
          </p:cNvPr>
          <p:cNvSpPr>
            <a:spLocks noGrp="1"/>
          </p:cNvSpPr>
          <p:nvPr>
            <p:ph type="subTitle" idx="1"/>
          </p:nvPr>
        </p:nvSpPr>
        <p:spPr>
          <a:xfrm>
            <a:off x="271463" y="3475350"/>
            <a:ext cx="5901199" cy="292585"/>
          </a:xfrm>
        </p:spPr>
        <p:txBody>
          <a:bodyPr anchor="ctr">
            <a:normAutofit/>
          </a:bodyPr>
          <a:lstStyle>
            <a:lvl1pPr marL="0" indent="0" algn="l">
              <a:buNone/>
              <a:defRPr sz="1800" cap="all" baseline="0">
                <a:solidFill>
                  <a:schemeClr val="bg1"/>
                </a:solidFill>
                <a:latin typeface="Verdana" panose="020B0604030504040204" pitchFamily="34" charset="0"/>
                <a:ea typeface="Verdana" panose="020B0604030504040204" pitchFamily="34" charset="0"/>
                <a:cs typeface="Verdana" panose="020B060403050404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10" name="Picture 9">
            <a:extLst>
              <a:ext uri="{FF2B5EF4-FFF2-40B4-BE49-F238E27FC236}">
                <a16:creationId xmlns:a16="http://schemas.microsoft.com/office/drawing/2014/main" id="{8C7E41DF-64CA-4874-BEAD-380C63C3609E}"/>
              </a:ext>
            </a:extLst>
          </p:cNvPr>
          <p:cNvPicPr>
            <a:picLocks noChangeAspect="1"/>
          </p:cNvPicPr>
          <p:nvPr userDrawn="1"/>
        </p:nvPicPr>
        <p:blipFill>
          <a:blip r:embed="rId3"/>
          <a:stretch>
            <a:fillRect/>
          </a:stretch>
        </p:blipFill>
        <p:spPr>
          <a:xfrm>
            <a:off x="7227567" y="4516122"/>
            <a:ext cx="1347568" cy="394372"/>
          </a:xfrm>
          <a:prstGeom prst="rect">
            <a:avLst/>
          </a:prstGeom>
        </p:spPr>
      </p:pic>
    </p:spTree>
    <p:extLst>
      <p:ext uri="{BB962C8B-B14F-4D97-AF65-F5344CB8AC3E}">
        <p14:creationId xmlns:p14="http://schemas.microsoft.com/office/powerpoint/2010/main" val="27260489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Wide Sidebar Gray">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7709635" y="3739917"/>
            <a:ext cx="334450" cy="224189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92280" y="191827"/>
            <a:ext cx="6348665" cy="962267"/>
          </a:xfrm>
        </p:spPr>
        <p:txBody>
          <a:bodyPr anchor="b">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0" y="1154096"/>
            <a:ext cx="6348665" cy="345461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815519"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5668422" y="1279322"/>
            <a:ext cx="4416883" cy="2241891"/>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50283943-9442-4A4F-96C5-9309850AD637}"/>
              </a:ext>
            </a:extLst>
          </p:cNvPr>
          <p:cNvPicPr>
            <a:picLocks noChangeAspect="1"/>
          </p:cNvPicPr>
          <p:nvPr userDrawn="1"/>
        </p:nvPicPr>
        <p:blipFill>
          <a:blip r:embed="rId3"/>
          <a:stretch>
            <a:fillRect/>
          </a:stretch>
        </p:blipFill>
        <p:spPr>
          <a:xfrm>
            <a:off x="7129100" y="4759362"/>
            <a:ext cx="224200" cy="224200"/>
          </a:xfrm>
          <a:prstGeom prst="rect">
            <a:avLst/>
          </a:prstGeom>
        </p:spPr>
      </p:pic>
    </p:spTree>
    <p:extLst>
      <p:ext uri="{BB962C8B-B14F-4D97-AF65-F5344CB8AC3E}">
        <p14:creationId xmlns:p14="http://schemas.microsoft.com/office/powerpoint/2010/main" val="22082107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Narrow Sidebar Gray">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8171443" y="4201725"/>
            <a:ext cx="334450" cy="1318276"/>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92280" y="191827"/>
            <a:ext cx="7294383" cy="962267"/>
          </a:xfrm>
        </p:spPr>
        <p:txBody>
          <a:bodyPr anchor="b">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0" y="1154096"/>
            <a:ext cx="7294383" cy="345461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7746431"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6130228" y="1741128"/>
            <a:ext cx="4416883" cy="131827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B948CD21-92A3-40D2-9407-A8F3DCDF9D86}"/>
              </a:ext>
            </a:extLst>
          </p:cNvPr>
          <p:cNvPicPr>
            <a:picLocks noChangeAspect="1"/>
          </p:cNvPicPr>
          <p:nvPr userDrawn="1"/>
        </p:nvPicPr>
        <p:blipFill>
          <a:blip r:embed="rId3"/>
          <a:stretch>
            <a:fillRect/>
          </a:stretch>
        </p:blipFill>
        <p:spPr>
          <a:xfrm>
            <a:off x="8091070" y="4759362"/>
            <a:ext cx="224200" cy="224200"/>
          </a:xfrm>
          <a:prstGeom prst="rect">
            <a:avLst/>
          </a:prstGeom>
        </p:spPr>
      </p:pic>
    </p:spTree>
    <p:extLst>
      <p:ext uri="{BB962C8B-B14F-4D97-AF65-F5344CB8AC3E}">
        <p14:creationId xmlns:p14="http://schemas.microsoft.com/office/powerpoint/2010/main" val="32566256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icture Gray Sidebar">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7709635" y="3739917"/>
            <a:ext cx="334450" cy="224189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87669" y="803564"/>
            <a:ext cx="3018949" cy="830821"/>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1" y="1757111"/>
            <a:ext cx="3014338" cy="249799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815519"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5668422" y="1279322"/>
            <a:ext cx="4416883" cy="2241891"/>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Picture Placeholder 4">
            <a:extLst>
              <a:ext uri="{FF2B5EF4-FFF2-40B4-BE49-F238E27FC236}">
                <a16:creationId xmlns:a16="http://schemas.microsoft.com/office/drawing/2014/main" id="{B2AD4C4B-CCC2-9549-BD33-6F97FFF94DE4}"/>
              </a:ext>
            </a:extLst>
          </p:cNvPr>
          <p:cNvSpPr>
            <a:spLocks noGrp="1"/>
          </p:cNvSpPr>
          <p:nvPr>
            <p:ph type="pic" sz="quarter" idx="10"/>
          </p:nvPr>
        </p:nvSpPr>
        <p:spPr>
          <a:xfrm>
            <a:off x="3519488" y="192088"/>
            <a:ext cx="3236912" cy="4405312"/>
          </a:xfrm>
        </p:spPr>
        <p:txBody>
          <a:bodyPr/>
          <a:lstStyle/>
          <a:p>
            <a:endParaRPr lang="en-US" dirty="0"/>
          </a:p>
        </p:txBody>
      </p:sp>
      <p:pic>
        <p:nvPicPr>
          <p:cNvPr id="12" name="Picture 11">
            <a:extLst>
              <a:ext uri="{FF2B5EF4-FFF2-40B4-BE49-F238E27FC236}">
                <a16:creationId xmlns:a16="http://schemas.microsoft.com/office/drawing/2014/main" id="{36C03B67-D380-4600-9969-019FB17DD9A2}"/>
              </a:ext>
            </a:extLst>
          </p:cNvPr>
          <p:cNvPicPr>
            <a:picLocks noChangeAspect="1"/>
          </p:cNvPicPr>
          <p:nvPr userDrawn="1"/>
        </p:nvPicPr>
        <p:blipFill>
          <a:blip r:embed="rId3"/>
          <a:stretch>
            <a:fillRect/>
          </a:stretch>
        </p:blipFill>
        <p:spPr>
          <a:xfrm>
            <a:off x="7129100" y="4759362"/>
            <a:ext cx="224200" cy="224200"/>
          </a:xfrm>
          <a:prstGeom prst="rect">
            <a:avLst/>
          </a:prstGeom>
        </p:spPr>
      </p:pic>
    </p:spTree>
    <p:extLst>
      <p:ext uri="{BB962C8B-B14F-4D97-AF65-F5344CB8AC3E}">
        <p14:creationId xmlns:p14="http://schemas.microsoft.com/office/powerpoint/2010/main" val="4063167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hart Gray Sidebar">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64ECA561-8DCC-184A-86EF-7A73432BDF45}"/>
              </a:ext>
            </a:extLst>
          </p:cNvPr>
          <p:cNvSpPr/>
          <p:nvPr userDrawn="1"/>
        </p:nvSpPr>
        <p:spPr>
          <a:xfrm rot="16200000">
            <a:off x="-298523" y="638298"/>
            <a:ext cx="4416883" cy="3523938"/>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7709635" y="3739917"/>
            <a:ext cx="334450" cy="224189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0304" y="1239333"/>
            <a:ext cx="3018949" cy="830821"/>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474915" y="2090436"/>
            <a:ext cx="3014338" cy="188863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815519"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5668422" y="1279322"/>
            <a:ext cx="4416883" cy="2241891"/>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Chart Placeholder 8">
            <a:extLst>
              <a:ext uri="{FF2B5EF4-FFF2-40B4-BE49-F238E27FC236}">
                <a16:creationId xmlns:a16="http://schemas.microsoft.com/office/drawing/2014/main" id="{DAC88220-79F6-BD4D-9C4C-54816CDCA1A1}"/>
              </a:ext>
            </a:extLst>
          </p:cNvPr>
          <p:cNvSpPr>
            <a:spLocks noGrp="1"/>
          </p:cNvSpPr>
          <p:nvPr>
            <p:ph type="chart" sz="quarter" idx="10"/>
          </p:nvPr>
        </p:nvSpPr>
        <p:spPr>
          <a:xfrm>
            <a:off x="3671888" y="191629"/>
            <a:ext cx="3084512" cy="4416884"/>
          </a:xfrm>
        </p:spPr>
        <p:txBody>
          <a:bodyPr/>
          <a:lstStyle/>
          <a:p>
            <a:endParaRPr lang="en-US" dirty="0"/>
          </a:p>
        </p:txBody>
      </p:sp>
      <p:pic>
        <p:nvPicPr>
          <p:cNvPr id="13" name="Picture 12">
            <a:extLst>
              <a:ext uri="{FF2B5EF4-FFF2-40B4-BE49-F238E27FC236}">
                <a16:creationId xmlns:a16="http://schemas.microsoft.com/office/drawing/2014/main" id="{F318A9DB-9CE2-4F39-8554-F03880D15E8A}"/>
              </a:ext>
            </a:extLst>
          </p:cNvPr>
          <p:cNvPicPr>
            <a:picLocks noChangeAspect="1"/>
          </p:cNvPicPr>
          <p:nvPr userDrawn="1"/>
        </p:nvPicPr>
        <p:blipFill>
          <a:blip r:embed="rId3"/>
          <a:stretch>
            <a:fillRect/>
          </a:stretch>
        </p:blipFill>
        <p:spPr>
          <a:xfrm>
            <a:off x="7129100" y="4759362"/>
            <a:ext cx="224200" cy="224200"/>
          </a:xfrm>
          <a:prstGeom prst="rect">
            <a:avLst/>
          </a:prstGeom>
        </p:spPr>
      </p:pic>
    </p:spTree>
    <p:extLst>
      <p:ext uri="{BB962C8B-B14F-4D97-AF65-F5344CB8AC3E}">
        <p14:creationId xmlns:p14="http://schemas.microsoft.com/office/powerpoint/2010/main" val="14489649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Yellow Sidebar Wide">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7709635" y="3739917"/>
            <a:ext cx="334450" cy="224189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92280" y="191827"/>
            <a:ext cx="6348665" cy="962267"/>
          </a:xfrm>
        </p:spPr>
        <p:txBody>
          <a:bodyPr anchor="b">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0" y="1154096"/>
            <a:ext cx="6348665" cy="345461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815519"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5668422" y="1279322"/>
            <a:ext cx="4416883" cy="2241891"/>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367E876D-EAEA-45E2-8CA0-DBF0EAAE69C0}"/>
              </a:ext>
            </a:extLst>
          </p:cNvPr>
          <p:cNvPicPr>
            <a:picLocks noChangeAspect="1"/>
          </p:cNvPicPr>
          <p:nvPr userDrawn="1"/>
        </p:nvPicPr>
        <p:blipFill>
          <a:blip r:embed="rId3"/>
          <a:stretch>
            <a:fillRect/>
          </a:stretch>
        </p:blipFill>
        <p:spPr>
          <a:xfrm>
            <a:off x="7129100" y="4759362"/>
            <a:ext cx="224200" cy="224200"/>
          </a:xfrm>
          <a:prstGeom prst="rect">
            <a:avLst/>
          </a:prstGeom>
        </p:spPr>
      </p:pic>
    </p:spTree>
    <p:extLst>
      <p:ext uri="{BB962C8B-B14F-4D97-AF65-F5344CB8AC3E}">
        <p14:creationId xmlns:p14="http://schemas.microsoft.com/office/powerpoint/2010/main" val="166077642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Yellow Sidebar Narrow">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8171443" y="4201725"/>
            <a:ext cx="334450" cy="1318276"/>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92280" y="191827"/>
            <a:ext cx="7294383" cy="962267"/>
          </a:xfrm>
        </p:spPr>
        <p:txBody>
          <a:bodyPr anchor="b">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0" y="1154096"/>
            <a:ext cx="7294383" cy="345461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7746431"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6130228" y="1741128"/>
            <a:ext cx="4416883" cy="1318278"/>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5BC03A88-1F39-4C57-8B17-593C77195898}"/>
              </a:ext>
            </a:extLst>
          </p:cNvPr>
          <p:cNvPicPr>
            <a:picLocks noChangeAspect="1"/>
          </p:cNvPicPr>
          <p:nvPr userDrawn="1"/>
        </p:nvPicPr>
        <p:blipFill>
          <a:blip r:embed="rId3"/>
          <a:stretch>
            <a:fillRect/>
          </a:stretch>
        </p:blipFill>
        <p:spPr>
          <a:xfrm>
            <a:off x="8091070" y="4759362"/>
            <a:ext cx="224200" cy="224200"/>
          </a:xfrm>
          <a:prstGeom prst="rect">
            <a:avLst/>
          </a:prstGeom>
        </p:spPr>
      </p:pic>
    </p:spTree>
    <p:extLst>
      <p:ext uri="{BB962C8B-B14F-4D97-AF65-F5344CB8AC3E}">
        <p14:creationId xmlns:p14="http://schemas.microsoft.com/office/powerpoint/2010/main" val="357157301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icture Yellow Sidebar">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7709635" y="3739917"/>
            <a:ext cx="334450" cy="224189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87669" y="803564"/>
            <a:ext cx="3018949" cy="830821"/>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1" y="1757111"/>
            <a:ext cx="3014338" cy="249799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815519"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5668422" y="1279322"/>
            <a:ext cx="4416883" cy="2241891"/>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Picture Placeholder 4">
            <a:extLst>
              <a:ext uri="{FF2B5EF4-FFF2-40B4-BE49-F238E27FC236}">
                <a16:creationId xmlns:a16="http://schemas.microsoft.com/office/drawing/2014/main" id="{B2AD4C4B-CCC2-9549-BD33-6F97FFF94DE4}"/>
              </a:ext>
            </a:extLst>
          </p:cNvPr>
          <p:cNvSpPr>
            <a:spLocks noGrp="1"/>
          </p:cNvSpPr>
          <p:nvPr>
            <p:ph type="pic" sz="quarter" idx="10"/>
          </p:nvPr>
        </p:nvSpPr>
        <p:spPr>
          <a:xfrm>
            <a:off x="3519488" y="192088"/>
            <a:ext cx="3236912" cy="4405312"/>
          </a:xfrm>
        </p:spPr>
        <p:txBody>
          <a:bodyPr/>
          <a:lstStyle/>
          <a:p>
            <a:endParaRPr lang="en-US" dirty="0"/>
          </a:p>
        </p:txBody>
      </p:sp>
      <p:pic>
        <p:nvPicPr>
          <p:cNvPr id="12" name="Picture 11">
            <a:extLst>
              <a:ext uri="{FF2B5EF4-FFF2-40B4-BE49-F238E27FC236}">
                <a16:creationId xmlns:a16="http://schemas.microsoft.com/office/drawing/2014/main" id="{59DF5A20-6274-48C8-A672-50347055BEA1}"/>
              </a:ext>
            </a:extLst>
          </p:cNvPr>
          <p:cNvPicPr>
            <a:picLocks noChangeAspect="1"/>
          </p:cNvPicPr>
          <p:nvPr userDrawn="1"/>
        </p:nvPicPr>
        <p:blipFill>
          <a:blip r:embed="rId3"/>
          <a:stretch>
            <a:fillRect/>
          </a:stretch>
        </p:blipFill>
        <p:spPr>
          <a:xfrm>
            <a:off x="7129100" y="4759362"/>
            <a:ext cx="224200" cy="224200"/>
          </a:xfrm>
          <a:prstGeom prst="rect">
            <a:avLst/>
          </a:prstGeom>
        </p:spPr>
      </p:pic>
    </p:spTree>
    <p:extLst>
      <p:ext uri="{BB962C8B-B14F-4D97-AF65-F5344CB8AC3E}">
        <p14:creationId xmlns:p14="http://schemas.microsoft.com/office/powerpoint/2010/main" val="15486384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hart Yellow Sidebar">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64ECA561-8DCC-184A-86EF-7A73432BDF45}"/>
              </a:ext>
            </a:extLst>
          </p:cNvPr>
          <p:cNvSpPr/>
          <p:nvPr userDrawn="1"/>
        </p:nvSpPr>
        <p:spPr>
          <a:xfrm rot="16200000">
            <a:off x="-298523" y="638298"/>
            <a:ext cx="4416883" cy="3523938"/>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7709635" y="3739917"/>
            <a:ext cx="334450" cy="224189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0304" y="1239333"/>
            <a:ext cx="3018949" cy="830821"/>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474915" y="2090436"/>
            <a:ext cx="3014338" cy="188863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815519"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5668422" y="1279322"/>
            <a:ext cx="4416883" cy="2241891"/>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Chart Placeholder 8">
            <a:extLst>
              <a:ext uri="{FF2B5EF4-FFF2-40B4-BE49-F238E27FC236}">
                <a16:creationId xmlns:a16="http://schemas.microsoft.com/office/drawing/2014/main" id="{DAC88220-79F6-BD4D-9C4C-54816CDCA1A1}"/>
              </a:ext>
            </a:extLst>
          </p:cNvPr>
          <p:cNvSpPr>
            <a:spLocks noGrp="1"/>
          </p:cNvSpPr>
          <p:nvPr>
            <p:ph type="chart" sz="quarter" idx="10"/>
          </p:nvPr>
        </p:nvSpPr>
        <p:spPr>
          <a:xfrm>
            <a:off x="3671888" y="191629"/>
            <a:ext cx="3084512" cy="4416884"/>
          </a:xfrm>
        </p:spPr>
        <p:txBody>
          <a:bodyPr/>
          <a:lstStyle/>
          <a:p>
            <a:endParaRPr lang="en-US" dirty="0"/>
          </a:p>
        </p:txBody>
      </p:sp>
      <p:pic>
        <p:nvPicPr>
          <p:cNvPr id="13" name="Picture 12">
            <a:extLst>
              <a:ext uri="{FF2B5EF4-FFF2-40B4-BE49-F238E27FC236}">
                <a16:creationId xmlns:a16="http://schemas.microsoft.com/office/drawing/2014/main" id="{9026F81D-60D5-4CAB-AC2A-067EB5EFF0EC}"/>
              </a:ext>
            </a:extLst>
          </p:cNvPr>
          <p:cNvPicPr>
            <a:picLocks noChangeAspect="1"/>
          </p:cNvPicPr>
          <p:nvPr userDrawn="1"/>
        </p:nvPicPr>
        <p:blipFill>
          <a:blip r:embed="rId3"/>
          <a:stretch>
            <a:fillRect/>
          </a:stretch>
        </p:blipFill>
        <p:spPr>
          <a:xfrm>
            <a:off x="7129100" y="4759362"/>
            <a:ext cx="224200" cy="224200"/>
          </a:xfrm>
          <a:prstGeom prst="rect">
            <a:avLst/>
          </a:prstGeom>
        </p:spPr>
      </p:pic>
    </p:spTree>
    <p:extLst>
      <p:ext uri="{BB962C8B-B14F-4D97-AF65-F5344CB8AC3E}">
        <p14:creationId xmlns:p14="http://schemas.microsoft.com/office/powerpoint/2010/main" val="29898903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Wide Sidebar Blue">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7709635" y="3739917"/>
            <a:ext cx="334450" cy="224189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92280" y="191827"/>
            <a:ext cx="6348665" cy="962267"/>
          </a:xfrm>
        </p:spPr>
        <p:txBody>
          <a:bodyPr anchor="b">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0" y="1154096"/>
            <a:ext cx="6348665" cy="345461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815519"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5668422" y="1279322"/>
            <a:ext cx="4416883" cy="2241891"/>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E77798FA-9C3D-4E49-85FF-6938C344F400}"/>
              </a:ext>
            </a:extLst>
          </p:cNvPr>
          <p:cNvPicPr>
            <a:picLocks noChangeAspect="1"/>
          </p:cNvPicPr>
          <p:nvPr userDrawn="1"/>
        </p:nvPicPr>
        <p:blipFill>
          <a:blip r:embed="rId3"/>
          <a:stretch>
            <a:fillRect/>
          </a:stretch>
        </p:blipFill>
        <p:spPr>
          <a:xfrm>
            <a:off x="7129100" y="4759362"/>
            <a:ext cx="224200" cy="224200"/>
          </a:xfrm>
          <a:prstGeom prst="rect">
            <a:avLst/>
          </a:prstGeom>
        </p:spPr>
      </p:pic>
    </p:spTree>
    <p:extLst>
      <p:ext uri="{BB962C8B-B14F-4D97-AF65-F5344CB8AC3E}">
        <p14:creationId xmlns:p14="http://schemas.microsoft.com/office/powerpoint/2010/main" val="34673629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Narrow Sidebar Blue">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8171443" y="4201725"/>
            <a:ext cx="334450" cy="1318276"/>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92280" y="191827"/>
            <a:ext cx="7294383" cy="962267"/>
          </a:xfrm>
        </p:spPr>
        <p:txBody>
          <a:bodyPr anchor="b">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0" y="1154096"/>
            <a:ext cx="7294383" cy="345461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7746431"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6130228" y="1741128"/>
            <a:ext cx="4416883" cy="1318278"/>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578C2523-A5EC-4805-8F0D-2DA86C3E7DE4}"/>
              </a:ext>
            </a:extLst>
          </p:cNvPr>
          <p:cNvPicPr>
            <a:picLocks noChangeAspect="1"/>
          </p:cNvPicPr>
          <p:nvPr userDrawn="1"/>
        </p:nvPicPr>
        <p:blipFill>
          <a:blip r:embed="rId3"/>
          <a:stretch>
            <a:fillRect/>
          </a:stretch>
        </p:blipFill>
        <p:spPr>
          <a:xfrm>
            <a:off x="8091070" y="4759362"/>
            <a:ext cx="224200" cy="224200"/>
          </a:xfrm>
          <a:prstGeom prst="rect">
            <a:avLst/>
          </a:prstGeom>
        </p:spPr>
      </p:pic>
    </p:spTree>
    <p:extLst>
      <p:ext uri="{BB962C8B-B14F-4D97-AF65-F5344CB8AC3E}">
        <p14:creationId xmlns:p14="http://schemas.microsoft.com/office/powerpoint/2010/main" val="2488575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Slide Dark Blu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B4CDC89-F9E0-C743-9DD5-9CB17B1E9280}"/>
              </a:ext>
            </a:extLst>
          </p:cNvPr>
          <p:cNvSpPr/>
          <p:nvPr userDrawn="1"/>
        </p:nvSpPr>
        <p:spPr>
          <a:xfrm>
            <a:off x="0" y="0"/>
            <a:ext cx="9144000" cy="51435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924744" y="2022534"/>
            <a:ext cx="7772400" cy="874086"/>
          </a:xfrm>
        </p:spPr>
        <p:txBody>
          <a:bodyPr/>
          <a:lstStyle>
            <a:lvl1pPr algn="ctr">
              <a:defRPr>
                <a:solidFill>
                  <a:schemeClr val="bg1"/>
                </a:solidFill>
                <a:latin typeface="Helvetica" pitchFamily="2" charset="0"/>
              </a:defRPr>
            </a:lvl1pPr>
          </a:lstStyle>
          <a:p>
            <a:r>
              <a:rPr lang="en-US" dirty="0"/>
              <a:t>Click to edit Master title style</a:t>
            </a:r>
          </a:p>
        </p:txBody>
      </p:sp>
      <p:sp>
        <p:nvSpPr>
          <p:cNvPr id="3" name="Subtitle 2"/>
          <p:cNvSpPr>
            <a:spLocks noGrp="1"/>
          </p:cNvSpPr>
          <p:nvPr>
            <p:ph type="subTitle" idx="1"/>
          </p:nvPr>
        </p:nvSpPr>
        <p:spPr>
          <a:xfrm>
            <a:off x="924744" y="2896620"/>
            <a:ext cx="7772400" cy="656566"/>
          </a:xfrm>
        </p:spPr>
        <p:txBody>
          <a:bodyPr>
            <a:normAutofit/>
          </a:bodyPr>
          <a:lstStyle>
            <a:lvl1pPr marL="0" indent="0" algn="ctr">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4" name="Rectangle 13">
            <a:extLst>
              <a:ext uri="{FF2B5EF4-FFF2-40B4-BE49-F238E27FC236}">
                <a16:creationId xmlns:a16="http://schemas.microsoft.com/office/drawing/2014/main" id="{3CB73FD1-9F84-914F-B0E8-CF1FB1DDBA69}"/>
              </a:ext>
            </a:extLst>
          </p:cNvPr>
          <p:cNvSpPr/>
          <p:nvPr userDrawn="1"/>
        </p:nvSpPr>
        <p:spPr>
          <a:xfrm>
            <a:off x="150023" y="151516"/>
            <a:ext cx="467173" cy="40719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8C605AB3-509D-C749-8832-F78C7AB7E558}"/>
              </a:ext>
            </a:extLst>
          </p:cNvPr>
          <p:cNvSpPr/>
          <p:nvPr userDrawn="1"/>
        </p:nvSpPr>
        <p:spPr>
          <a:xfrm>
            <a:off x="150026" y="553700"/>
            <a:ext cx="467167" cy="443828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2" name="Straight Connector 11">
            <a:extLst>
              <a:ext uri="{FF2B5EF4-FFF2-40B4-BE49-F238E27FC236}">
                <a16:creationId xmlns:a16="http://schemas.microsoft.com/office/drawing/2014/main" id="{61984428-D4CC-0842-B64C-EE98BA968634}"/>
              </a:ext>
            </a:extLst>
          </p:cNvPr>
          <p:cNvCxnSpPr>
            <a:cxnSpLocks/>
          </p:cNvCxnSpPr>
          <p:nvPr userDrawn="1"/>
        </p:nvCxnSpPr>
        <p:spPr>
          <a:xfrm flipV="1">
            <a:off x="617193" y="143186"/>
            <a:ext cx="0" cy="4857130"/>
          </a:xfrm>
          <a:prstGeom prst="line">
            <a:avLst/>
          </a:prstGeom>
          <a:ln w="28575">
            <a:solidFill>
              <a:schemeClr val="bg1"/>
            </a:solidFill>
          </a:ln>
        </p:spPr>
        <p:style>
          <a:lnRef idx="1">
            <a:schemeClr val="accent6"/>
          </a:lnRef>
          <a:fillRef idx="0">
            <a:schemeClr val="accent6"/>
          </a:fillRef>
          <a:effectRef idx="0">
            <a:schemeClr val="accent6"/>
          </a:effectRef>
          <a:fontRef idx="minor">
            <a:schemeClr val="tx1"/>
          </a:fontRef>
        </p:style>
      </p:cxnSp>
      <p:pic>
        <p:nvPicPr>
          <p:cNvPr id="13" name="Picture 12">
            <a:extLst>
              <a:ext uri="{FF2B5EF4-FFF2-40B4-BE49-F238E27FC236}">
                <a16:creationId xmlns:a16="http://schemas.microsoft.com/office/drawing/2014/main" id="{B31B11CA-0A52-9542-AFA3-E0A4E974F1EB}"/>
              </a:ext>
            </a:extLst>
          </p:cNvPr>
          <p:cNvPicPr>
            <a:picLocks noChangeAspect="1"/>
          </p:cNvPicPr>
          <p:nvPr userDrawn="1"/>
        </p:nvPicPr>
        <p:blipFill>
          <a:blip r:embed="rId2"/>
          <a:srcRect/>
          <a:stretch/>
        </p:blipFill>
        <p:spPr>
          <a:xfrm>
            <a:off x="216384" y="185383"/>
            <a:ext cx="334450" cy="334450"/>
          </a:xfrm>
          <a:prstGeom prst="rect">
            <a:avLst/>
          </a:prstGeom>
        </p:spPr>
      </p:pic>
      <p:sp>
        <p:nvSpPr>
          <p:cNvPr id="11" name="Rectangle 10">
            <a:extLst>
              <a:ext uri="{FF2B5EF4-FFF2-40B4-BE49-F238E27FC236}">
                <a16:creationId xmlns:a16="http://schemas.microsoft.com/office/drawing/2014/main" id="{9B9F5F00-B9B4-2844-B41D-5A7A01AD1993}"/>
              </a:ext>
            </a:extLst>
          </p:cNvPr>
          <p:cNvSpPr/>
          <p:nvPr userDrawn="1"/>
        </p:nvSpPr>
        <p:spPr>
          <a:xfrm>
            <a:off x="139303" y="143185"/>
            <a:ext cx="8865394" cy="4857131"/>
          </a:xfrm>
          <a:prstGeom prst="rect">
            <a:avLst/>
          </a:prstGeom>
          <a:no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Slide Number Placeholder 3">
            <a:extLst>
              <a:ext uri="{FF2B5EF4-FFF2-40B4-BE49-F238E27FC236}">
                <a16:creationId xmlns:a16="http://schemas.microsoft.com/office/drawing/2014/main" id="{5C4B44F9-60E6-1948-A50D-8A357DFA1B71}"/>
              </a:ext>
            </a:extLst>
          </p:cNvPr>
          <p:cNvSpPr txBox="1">
            <a:spLocks/>
          </p:cNvSpPr>
          <p:nvPr userDrawn="1"/>
        </p:nvSpPr>
        <p:spPr>
          <a:xfrm>
            <a:off x="8103306" y="4660575"/>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7" name="Picture 16">
            <a:extLst>
              <a:ext uri="{FF2B5EF4-FFF2-40B4-BE49-F238E27FC236}">
                <a16:creationId xmlns:a16="http://schemas.microsoft.com/office/drawing/2014/main" id="{E6B06740-4046-493A-8842-06624DE4CA34}"/>
              </a:ext>
            </a:extLst>
          </p:cNvPr>
          <p:cNvPicPr>
            <a:picLocks noChangeAspect="1"/>
          </p:cNvPicPr>
          <p:nvPr userDrawn="1"/>
        </p:nvPicPr>
        <p:blipFill>
          <a:blip r:embed="rId3"/>
          <a:stretch>
            <a:fillRect/>
          </a:stretch>
        </p:blipFill>
        <p:spPr>
          <a:xfrm>
            <a:off x="150023" y="556328"/>
            <a:ext cx="458085" cy="458085"/>
          </a:xfrm>
          <a:prstGeom prst="rect">
            <a:avLst/>
          </a:prstGeom>
        </p:spPr>
      </p:pic>
    </p:spTree>
    <p:extLst>
      <p:ext uri="{BB962C8B-B14F-4D97-AF65-F5344CB8AC3E}">
        <p14:creationId xmlns:p14="http://schemas.microsoft.com/office/powerpoint/2010/main" val="60681747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icture Blue Sidebar">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7709635" y="3739917"/>
            <a:ext cx="334450" cy="224189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87669" y="803564"/>
            <a:ext cx="3018949" cy="830821"/>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1" y="1757111"/>
            <a:ext cx="3014338" cy="249799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815519"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5668422" y="1279322"/>
            <a:ext cx="4416883" cy="2241891"/>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Picture Placeholder 4">
            <a:extLst>
              <a:ext uri="{FF2B5EF4-FFF2-40B4-BE49-F238E27FC236}">
                <a16:creationId xmlns:a16="http://schemas.microsoft.com/office/drawing/2014/main" id="{B2AD4C4B-CCC2-9549-BD33-6F97FFF94DE4}"/>
              </a:ext>
            </a:extLst>
          </p:cNvPr>
          <p:cNvSpPr>
            <a:spLocks noGrp="1"/>
          </p:cNvSpPr>
          <p:nvPr>
            <p:ph type="pic" sz="quarter" idx="10"/>
          </p:nvPr>
        </p:nvSpPr>
        <p:spPr>
          <a:xfrm>
            <a:off x="3519488" y="192088"/>
            <a:ext cx="3236912" cy="4405312"/>
          </a:xfrm>
        </p:spPr>
        <p:txBody>
          <a:bodyPr/>
          <a:lstStyle/>
          <a:p>
            <a:endParaRPr lang="en-US" dirty="0"/>
          </a:p>
        </p:txBody>
      </p:sp>
      <p:pic>
        <p:nvPicPr>
          <p:cNvPr id="12" name="Picture 11">
            <a:extLst>
              <a:ext uri="{FF2B5EF4-FFF2-40B4-BE49-F238E27FC236}">
                <a16:creationId xmlns:a16="http://schemas.microsoft.com/office/drawing/2014/main" id="{4F2F6E30-1D91-40B6-9DAA-0FAD47B24700}"/>
              </a:ext>
            </a:extLst>
          </p:cNvPr>
          <p:cNvPicPr>
            <a:picLocks noChangeAspect="1"/>
          </p:cNvPicPr>
          <p:nvPr userDrawn="1"/>
        </p:nvPicPr>
        <p:blipFill>
          <a:blip r:embed="rId3"/>
          <a:stretch>
            <a:fillRect/>
          </a:stretch>
        </p:blipFill>
        <p:spPr>
          <a:xfrm>
            <a:off x="7129100" y="4759362"/>
            <a:ext cx="224200" cy="224200"/>
          </a:xfrm>
          <a:prstGeom prst="rect">
            <a:avLst/>
          </a:prstGeom>
        </p:spPr>
      </p:pic>
    </p:spTree>
    <p:extLst>
      <p:ext uri="{BB962C8B-B14F-4D97-AF65-F5344CB8AC3E}">
        <p14:creationId xmlns:p14="http://schemas.microsoft.com/office/powerpoint/2010/main" val="341879013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hart Blue Sidebar">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64ECA561-8DCC-184A-86EF-7A73432BDF45}"/>
              </a:ext>
            </a:extLst>
          </p:cNvPr>
          <p:cNvSpPr/>
          <p:nvPr userDrawn="1"/>
        </p:nvSpPr>
        <p:spPr>
          <a:xfrm rot="16200000">
            <a:off x="-298523" y="638298"/>
            <a:ext cx="4416883" cy="3523938"/>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7709635" y="3739917"/>
            <a:ext cx="334450" cy="224189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0304" y="1239333"/>
            <a:ext cx="3018949" cy="830821"/>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474915" y="2090436"/>
            <a:ext cx="3014338" cy="188863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815519"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5668422" y="1279322"/>
            <a:ext cx="4416883" cy="2241891"/>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Chart Placeholder 8">
            <a:extLst>
              <a:ext uri="{FF2B5EF4-FFF2-40B4-BE49-F238E27FC236}">
                <a16:creationId xmlns:a16="http://schemas.microsoft.com/office/drawing/2014/main" id="{DAC88220-79F6-BD4D-9C4C-54816CDCA1A1}"/>
              </a:ext>
            </a:extLst>
          </p:cNvPr>
          <p:cNvSpPr>
            <a:spLocks noGrp="1"/>
          </p:cNvSpPr>
          <p:nvPr>
            <p:ph type="chart" sz="quarter" idx="10"/>
          </p:nvPr>
        </p:nvSpPr>
        <p:spPr>
          <a:xfrm>
            <a:off x="3671888" y="191629"/>
            <a:ext cx="3084512" cy="4416884"/>
          </a:xfrm>
        </p:spPr>
        <p:txBody>
          <a:bodyPr/>
          <a:lstStyle/>
          <a:p>
            <a:endParaRPr lang="en-US" dirty="0"/>
          </a:p>
        </p:txBody>
      </p:sp>
      <p:pic>
        <p:nvPicPr>
          <p:cNvPr id="13" name="Picture 12">
            <a:extLst>
              <a:ext uri="{FF2B5EF4-FFF2-40B4-BE49-F238E27FC236}">
                <a16:creationId xmlns:a16="http://schemas.microsoft.com/office/drawing/2014/main" id="{28B8A232-FF98-4C92-B03F-382744E9C2AF}"/>
              </a:ext>
            </a:extLst>
          </p:cNvPr>
          <p:cNvPicPr>
            <a:picLocks noChangeAspect="1"/>
          </p:cNvPicPr>
          <p:nvPr userDrawn="1"/>
        </p:nvPicPr>
        <p:blipFill>
          <a:blip r:embed="rId3"/>
          <a:stretch>
            <a:fillRect/>
          </a:stretch>
        </p:blipFill>
        <p:spPr>
          <a:xfrm>
            <a:off x="7129100" y="4759362"/>
            <a:ext cx="224200" cy="224200"/>
          </a:xfrm>
          <a:prstGeom prst="rect">
            <a:avLst/>
          </a:prstGeom>
        </p:spPr>
      </p:pic>
    </p:spTree>
    <p:extLst>
      <p:ext uri="{BB962C8B-B14F-4D97-AF65-F5344CB8AC3E}">
        <p14:creationId xmlns:p14="http://schemas.microsoft.com/office/powerpoint/2010/main" val="103847310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Slide Option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9B75E4BF-A0EE-4AAF-8CBF-44B452D0E42E}"/>
              </a:ext>
            </a:extLst>
          </p:cNvPr>
          <p:cNvSpPr/>
          <p:nvPr userDrawn="1"/>
        </p:nvSpPr>
        <p:spPr>
          <a:xfrm>
            <a:off x="3132478" y="4970376"/>
            <a:ext cx="6011522" cy="1731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2" name="Rectangle 21">
            <a:extLst>
              <a:ext uri="{FF2B5EF4-FFF2-40B4-BE49-F238E27FC236}">
                <a16:creationId xmlns:a16="http://schemas.microsoft.com/office/drawing/2014/main" id="{38BF9877-75A8-4CDB-B7ED-F5318CDAE9C5}"/>
              </a:ext>
            </a:extLst>
          </p:cNvPr>
          <p:cNvSpPr/>
          <p:nvPr userDrawn="1"/>
        </p:nvSpPr>
        <p:spPr>
          <a:xfrm>
            <a:off x="0" y="4970377"/>
            <a:ext cx="1929352" cy="1731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3" name="Rectangle 22">
            <a:extLst>
              <a:ext uri="{FF2B5EF4-FFF2-40B4-BE49-F238E27FC236}">
                <a16:creationId xmlns:a16="http://schemas.microsoft.com/office/drawing/2014/main" id="{A137A273-419D-4C4A-B279-66BE39B2A399}"/>
              </a:ext>
            </a:extLst>
          </p:cNvPr>
          <p:cNvSpPr/>
          <p:nvPr userDrawn="1"/>
        </p:nvSpPr>
        <p:spPr>
          <a:xfrm>
            <a:off x="1929352" y="4970376"/>
            <a:ext cx="1203126" cy="1731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2" name="Freeform 9">
            <a:extLst>
              <a:ext uri="{FF2B5EF4-FFF2-40B4-BE49-F238E27FC236}">
                <a16:creationId xmlns:a16="http://schemas.microsoft.com/office/drawing/2014/main" id="{6F80B7CE-AEE5-4691-AD2E-3CB3150A269D}"/>
              </a:ext>
            </a:extLst>
          </p:cNvPr>
          <p:cNvSpPr>
            <a:spLocks/>
          </p:cNvSpPr>
          <p:nvPr userDrawn="1"/>
        </p:nvSpPr>
        <p:spPr bwMode="auto">
          <a:xfrm rot="16627444">
            <a:off x="240871" y="190444"/>
            <a:ext cx="383681" cy="308036"/>
          </a:xfrm>
          <a:prstGeom prst="hexagon">
            <a:avLst/>
          </a:prstGeom>
          <a:solidFill>
            <a:schemeClr val="accent3"/>
          </a:solidFill>
          <a:ln w="57150">
            <a:solidFill>
              <a:schemeClr val="accent3"/>
            </a:solidFill>
          </a:ln>
          <a:effectLst>
            <a:outerShdw dist="63500" dir="7800000" sx="101000" sy="101000" algn="ctr" rotWithShape="0">
              <a:schemeClr val="tx2">
                <a:lumMod val="40000"/>
                <a:lumOff val="60000"/>
                <a:alpha val="40000"/>
              </a:schemeClr>
            </a:outerShdw>
          </a:effectLst>
        </p:spPr>
        <p:txBody>
          <a:bodyPr vert="horz" wrap="square" lIns="34201" tIns="17100" rIns="34201" bIns="17100" numCol="1" anchor="t" anchorCtr="0" compatLnSpc="1">
            <a:prstTxWarp prst="textNoShape">
              <a:avLst/>
            </a:prstTxWarp>
          </a:bodyPr>
          <a:lstStyle/>
          <a:p>
            <a:endParaRPr lang="en-US" sz="674" dirty="0"/>
          </a:p>
        </p:txBody>
      </p:sp>
      <p:sp>
        <p:nvSpPr>
          <p:cNvPr id="17" name="Rectangle 6">
            <a:extLst>
              <a:ext uri="{FF2B5EF4-FFF2-40B4-BE49-F238E27FC236}">
                <a16:creationId xmlns:a16="http://schemas.microsoft.com/office/drawing/2014/main" id="{8B4AE875-188B-4B6A-B4C2-5FD36226681D}"/>
              </a:ext>
            </a:extLst>
          </p:cNvPr>
          <p:cNvSpPr>
            <a:spLocks noChangeArrowheads="1"/>
          </p:cNvSpPr>
          <p:nvPr userDrawn="1"/>
        </p:nvSpPr>
        <p:spPr bwMode="auto">
          <a:xfrm>
            <a:off x="103245" y="4984805"/>
            <a:ext cx="1126586" cy="144269"/>
          </a:xfrm>
          <a:prstGeom prst="rect">
            <a:avLst/>
          </a:prstGeom>
          <a:noFill/>
          <a:ln w="9525">
            <a:noFill/>
            <a:miter lim="800000"/>
            <a:headEnd/>
            <a:tailEnd/>
          </a:ln>
        </p:spPr>
        <p:txBody>
          <a:bodyPr wrap="none" lIns="51433" tIns="25717" rIns="51433" bIns="25717">
            <a:spAutoFit/>
          </a:bodyPr>
          <a:lstStyle/>
          <a:p>
            <a:pPr defTabSz="514350" eaLnBrk="0" fontAlgn="base" hangingPunct="0">
              <a:spcBef>
                <a:spcPct val="0"/>
              </a:spcBef>
              <a:spcAft>
                <a:spcPct val="0"/>
              </a:spcAft>
              <a:defRPr/>
            </a:pPr>
            <a:r>
              <a:rPr lang="en-US" sz="600" dirty="0">
                <a:solidFill>
                  <a:schemeClr val="bg1"/>
                </a:solidFill>
                <a:latin typeface="+mn-lt"/>
                <a:ea typeface="ヒラギノ角ゴ Pro W3" pitchFamily="-112" charset="-128"/>
                <a:cs typeface="Segoe UI" pitchFamily="34" charset="0"/>
              </a:rPr>
              <a:t>©2021 LEAVITT PARTNERS </a:t>
            </a:r>
          </a:p>
        </p:txBody>
      </p:sp>
      <p:sp>
        <p:nvSpPr>
          <p:cNvPr id="18" name="TextBox 17">
            <a:extLst>
              <a:ext uri="{FF2B5EF4-FFF2-40B4-BE49-F238E27FC236}">
                <a16:creationId xmlns:a16="http://schemas.microsoft.com/office/drawing/2014/main" id="{CD846013-640A-4371-B9E1-476DB224BAC6}"/>
              </a:ext>
            </a:extLst>
          </p:cNvPr>
          <p:cNvSpPr txBox="1"/>
          <p:nvPr userDrawn="1"/>
        </p:nvSpPr>
        <p:spPr>
          <a:xfrm>
            <a:off x="8692583" y="4970378"/>
            <a:ext cx="283964" cy="173188"/>
          </a:xfrm>
          <a:prstGeom prst="rect">
            <a:avLst/>
          </a:prstGeom>
          <a:noFill/>
        </p:spPr>
        <p:txBody>
          <a:bodyPr wrap="square" lIns="51433" tIns="25717" rIns="51433" bIns="25717" rtlCol="0">
            <a:spAutoFit/>
          </a:bodyPr>
          <a:lstStyle/>
          <a:p>
            <a:pPr algn="r" defTabSz="514350"/>
            <a:fld id="{879E2ECD-52C4-4036-9BD3-F4AEC1C18931}" type="slidenum">
              <a:rPr lang="en-US" sz="788">
                <a:solidFill>
                  <a:schemeClr val="bg1"/>
                </a:solidFill>
                <a:latin typeface="+mn-lt"/>
              </a:rPr>
              <a:pPr algn="r" defTabSz="514350"/>
              <a:t>‹#›</a:t>
            </a:fld>
            <a:endParaRPr lang="en-US" sz="788" dirty="0">
              <a:solidFill>
                <a:schemeClr val="bg1"/>
              </a:solidFill>
              <a:latin typeface="+mn-lt"/>
            </a:endParaRPr>
          </a:p>
        </p:txBody>
      </p:sp>
      <p:sp>
        <p:nvSpPr>
          <p:cNvPr id="19" name="Title 1">
            <a:extLst>
              <a:ext uri="{FF2B5EF4-FFF2-40B4-BE49-F238E27FC236}">
                <a16:creationId xmlns:a16="http://schemas.microsoft.com/office/drawing/2014/main" id="{0E811C91-0F74-45AB-A97C-256160B134B5}"/>
              </a:ext>
            </a:extLst>
          </p:cNvPr>
          <p:cNvSpPr>
            <a:spLocks noGrp="1"/>
          </p:cNvSpPr>
          <p:nvPr>
            <p:ph type="title" hasCustomPrompt="1"/>
          </p:nvPr>
        </p:nvSpPr>
        <p:spPr>
          <a:xfrm>
            <a:off x="733454" y="114300"/>
            <a:ext cx="8154515" cy="468626"/>
          </a:xfrm>
          <a:prstGeom prst="rect">
            <a:avLst/>
          </a:prstGeom>
        </p:spPr>
        <p:txBody>
          <a:bodyPr lIns="91438" tIns="0" rIns="91438" bIns="0" anchor="ctr" anchorCtr="0">
            <a:noAutofit/>
          </a:bodyPr>
          <a:lstStyle>
            <a:lvl1pPr algn="l">
              <a:defRPr sz="2400" b="0">
                <a:solidFill>
                  <a:schemeClr val="tx2"/>
                </a:solidFill>
                <a:latin typeface="+mj-lt"/>
              </a:defRPr>
            </a:lvl1pPr>
          </a:lstStyle>
          <a:p>
            <a:r>
              <a:rPr lang="en-US" dirty="0"/>
              <a:t>Title of Slide</a:t>
            </a:r>
          </a:p>
        </p:txBody>
      </p:sp>
      <p:sp>
        <p:nvSpPr>
          <p:cNvPr id="20" name="Content Placeholder 2">
            <a:extLst>
              <a:ext uri="{FF2B5EF4-FFF2-40B4-BE49-F238E27FC236}">
                <a16:creationId xmlns:a16="http://schemas.microsoft.com/office/drawing/2014/main" id="{348D0951-5A5F-4DF6-BA0B-2FC0D48E42E8}"/>
              </a:ext>
            </a:extLst>
          </p:cNvPr>
          <p:cNvSpPr>
            <a:spLocks noGrp="1"/>
          </p:cNvSpPr>
          <p:nvPr>
            <p:ph idx="1"/>
          </p:nvPr>
        </p:nvSpPr>
        <p:spPr>
          <a:xfrm>
            <a:off x="242317" y="697226"/>
            <a:ext cx="8659368" cy="3970927"/>
          </a:xfrm>
          <a:prstGeom prst="rect">
            <a:avLst/>
          </a:prstGeom>
        </p:spPr>
        <p:txBody>
          <a:bodyPr/>
          <a:lstStyle>
            <a:lvl1pPr marL="0" indent="0">
              <a:buNone/>
              <a:defRPr sz="1800">
                <a:solidFill>
                  <a:schemeClr val="accent5"/>
                </a:solidFill>
                <a:latin typeface="+mn-lt"/>
              </a:defRPr>
            </a:lvl1pPr>
            <a:lvl2pPr>
              <a:defRPr sz="1500">
                <a:solidFill>
                  <a:schemeClr val="accent5"/>
                </a:solidFill>
                <a:latin typeface="+mn-lt"/>
              </a:defRPr>
            </a:lvl2pPr>
            <a:lvl3pPr>
              <a:defRPr sz="1050">
                <a:solidFill>
                  <a:schemeClr val="accent5"/>
                </a:solidFill>
                <a:latin typeface="+mn-lt"/>
              </a:defRPr>
            </a:lvl3pPr>
            <a:lvl4pPr>
              <a:defRPr sz="900">
                <a:solidFill>
                  <a:schemeClr val="accent5"/>
                </a:solidFill>
                <a:latin typeface="+mn-lt"/>
              </a:defRPr>
            </a:lvl4pPr>
            <a:lvl5pPr>
              <a:defRPr sz="900">
                <a:solidFill>
                  <a:schemeClr val="accent5"/>
                </a:solidFill>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2">
            <a:extLst>
              <a:ext uri="{FF2B5EF4-FFF2-40B4-BE49-F238E27FC236}">
                <a16:creationId xmlns:a16="http://schemas.microsoft.com/office/drawing/2014/main" id="{0D03B805-3308-4390-8DF1-5C2E5B79B2C4}"/>
              </a:ext>
            </a:extLst>
          </p:cNvPr>
          <p:cNvSpPr>
            <a:spLocks noGrp="1"/>
          </p:cNvSpPr>
          <p:nvPr>
            <p:ph idx="10" hasCustomPrompt="1"/>
          </p:nvPr>
        </p:nvSpPr>
        <p:spPr>
          <a:xfrm>
            <a:off x="242196" y="4696912"/>
            <a:ext cx="8450388" cy="196208"/>
          </a:xfrm>
          <a:prstGeom prst="rect">
            <a:avLst/>
          </a:prstGeom>
        </p:spPr>
        <p:txBody>
          <a:bodyPr wrap="square" anchor="b" anchorCtr="0">
            <a:spAutoFit/>
          </a:bodyPr>
          <a:lstStyle>
            <a:lvl1pPr marL="0" indent="0" algn="l">
              <a:lnSpc>
                <a:spcPct val="100000"/>
              </a:lnSpc>
              <a:spcBef>
                <a:spcPts val="0"/>
              </a:spcBef>
              <a:buNone/>
              <a:defRPr sz="675">
                <a:solidFill>
                  <a:schemeClr val="accent5"/>
                </a:solidFill>
                <a:latin typeface="+mn-lt"/>
              </a:defRPr>
            </a:lvl1pPr>
            <a:lvl2pPr>
              <a:defRPr sz="1500">
                <a:solidFill>
                  <a:schemeClr val="accent5"/>
                </a:solidFill>
                <a:latin typeface="+mj-lt"/>
              </a:defRPr>
            </a:lvl2pPr>
            <a:lvl3pPr>
              <a:defRPr sz="1050">
                <a:solidFill>
                  <a:schemeClr val="accent5"/>
                </a:solidFill>
                <a:latin typeface="+mj-lt"/>
              </a:defRPr>
            </a:lvl3pPr>
            <a:lvl4pPr>
              <a:defRPr sz="900">
                <a:solidFill>
                  <a:schemeClr val="accent5"/>
                </a:solidFill>
                <a:latin typeface="+mj-lt"/>
              </a:defRPr>
            </a:lvl4pPr>
            <a:lvl5pPr>
              <a:defRPr sz="900">
                <a:solidFill>
                  <a:schemeClr val="accent5"/>
                </a:solidFill>
                <a:latin typeface="+mj-lt"/>
              </a:defRPr>
            </a:lvl5pPr>
          </a:lstStyle>
          <a:p>
            <a:pPr lvl="0"/>
            <a:r>
              <a:rPr lang="en-US" dirty="0"/>
              <a:t>NOTES: </a:t>
            </a:r>
          </a:p>
        </p:txBody>
      </p:sp>
      <p:pic>
        <p:nvPicPr>
          <p:cNvPr id="14" name="Picture 13">
            <a:extLst>
              <a:ext uri="{FF2B5EF4-FFF2-40B4-BE49-F238E27FC236}">
                <a16:creationId xmlns:a16="http://schemas.microsoft.com/office/drawing/2014/main" id="{A2EE31C6-6653-439E-801B-EBC8423C3086}"/>
              </a:ext>
            </a:extLst>
          </p:cNvPr>
          <p:cNvPicPr>
            <a:picLocks noChangeAspect="1"/>
          </p:cNvPicPr>
          <p:nvPr userDrawn="1"/>
        </p:nvPicPr>
        <p:blipFill>
          <a:blip r:embed="rId2"/>
          <a:stretch>
            <a:fillRect/>
          </a:stretch>
        </p:blipFill>
        <p:spPr>
          <a:xfrm>
            <a:off x="8729688" y="4725777"/>
            <a:ext cx="171875" cy="171450"/>
          </a:xfrm>
          <a:prstGeom prst="rect">
            <a:avLst/>
          </a:prstGeom>
        </p:spPr>
      </p:pic>
    </p:spTree>
    <p:extLst>
      <p:ext uri="{BB962C8B-B14F-4D97-AF65-F5344CB8AC3E}">
        <p14:creationId xmlns:p14="http://schemas.microsoft.com/office/powerpoint/2010/main" val="2437935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Slide Gra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B4CDC89-F9E0-C743-9DD5-9CB17B1E9280}"/>
              </a:ext>
            </a:extLst>
          </p:cNvPr>
          <p:cNvSpPr/>
          <p:nvPr userDrawn="1"/>
        </p:nvSpPr>
        <p:spPr>
          <a:xfrm>
            <a:off x="0" y="0"/>
            <a:ext cx="9144000" cy="51435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924744" y="2022534"/>
            <a:ext cx="7772400" cy="874086"/>
          </a:xfrm>
        </p:spPr>
        <p:txBody>
          <a:bodyPr/>
          <a:lstStyle>
            <a:lvl1pPr algn="ctr">
              <a:defRPr>
                <a:solidFill>
                  <a:schemeClr val="bg1"/>
                </a:solidFill>
                <a:latin typeface="Helvetica" pitchFamily="2" charset="0"/>
              </a:defRPr>
            </a:lvl1pPr>
          </a:lstStyle>
          <a:p>
            <a:r>
              <a:rPr lang="en-US" dirty="0"/>
              <a:t>Click to edit Master title style</a:t>
            </a:r>
          </a:p>
        </p:txBody>
      </p:sp>
      <p:sp>
        <p:nvSpPr>
          <p:cNvPr id="3" name="Subtitle 2"/>
          <p:cNvSpPr>
            <a:spLocks noGrp="1"/>
          </p:cNvSpPr>
          <p:nvPr>
            <p:ph type="subTitle" idx="1"/>
          </p:nvPr>
        </p:nvSpPr>
        <p:spPr>
          <a:xfrm>
            <a:off x="924744" y="2896620"/>
            <a:ext cx="7772400" cy="656566"/>
          </a:xfrm>
        </p:spPr>
        <p:txBody>
          <a:bodyPr>
            <a:normAutofit/>
          </a:bodyPr>
          <a:lstStyle>
            <a:lvl1pPr marL="0" indent="0" algn="ctr">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4" name="Rectangle 13">
            <a:extLst>
              <a:ext uri="{FF2B5EF4-FFF2-40B4-BE49-F238E27FC236}">
                <a16:creationId xmlns:a16="http://schemas.microsoft.com/office/drawing/2014/main" id="{3CB73FD1-9F84-914F-B0E8-CF1FB1DDBA69}"/>
              </a:ext>
            </a:extLst>
          </p:cNvPr>
          <p:cNvSpPr/>
          <p:nvPr userDrawn="1"/>
        </p:nvSpPr>
        <p:spPr>
          <a:xfrm>
            <a:off x="150023" y="151516"/>
            <a:ext cx="467173" cy="40719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8C605AB3-509D-C749-8832-F78C7AB7E558}"/>
              </a:ext>
            </a:extLst>
          </p:cNvPr>
          <p:cNvSpPr/>
          <p:nvPr userDrawn="1"/>
        </p:nvSpPr>
        <p:spPr>
          <a:xfrm>
            <a:off x="150026" y="553700"/>
            <a:ext cx="467167" cy="443828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2" name="Straight Connector 11">
            <a:extLst>
              <a:ext uri="{FF2B5EF4-FFF2-40B4-BE49-F238E27FC236}">
                <a16:creationId xmlns:a16="http://schemas.microsoft.com/office/drawing/2014/main" id="{61984428-D4CC-0842-B64C-EE98BA968634}"/>
              </a:ext>
            </a:extLst>
          </p:cNvPr>
          <p:cNvCxnSpPr>
            <a:cxnSpLocks/>
          </p:cNvCxnSpPr>
          <p:nvPr userDrawn="1"/>
        </p:nvCxnSpPr>
        <p:spPr>
          <a:xfrm flipV="1">
            <a:off x="617193" y="143186"/>
            <a:ext cx="0" cy="4857130"/>
          </a:xfrm>
          <a:prstGeom prst="line">
            <a:avLst/>
          </a:prstGeom>
          <a:ln w="28575">
            <a:solidFill>
              <a:schemeClr val="bg1"/>
            </a:solidFill>
          </a:ln>
        </p:spPr>
        <p:style>
          <a:lnRef idx="1">
            <a:schemeClr val="accent6"/>
          </a:lnRef>
          <a:fillRef idx="0">
            <a:schemeClr val="accent6"/>
          </a:fillRef>
          <a:effectRef idx="0">
            <a:schemeClr val="accent6"/>
          </a:effectRef>
          <a:fontRef idx="minor">
            <a:schemeClr val="tx1"/>
          </a:fontRef>
        </p:style>
      </p:cxnSp>
      <p:pic>
        <p:nvPicPr>
          <p:cNvPr id="13" name="Picture 12">
            <a:extLst>
              <a:ext uri="{FF2B5EF4-FFF2-40B4-BE49-F238E27FC236}">
                <a16:creationId xmlns:a16="http://schemas.microsoft.com/office/drawing/2014/main" id="{B31B11CA-0A52-9542-AFA3-E0A4E974F1EB}"/>
              </a:ext>
            </a:extLst>
          </p:cNvPr>
          <p:cNvPicPr>
            <a:picLocks noChangeAspect="1"/>
          </p:cNvPicPr>
          <p:nvPr userDrawn="1"/>
        </p:nvPicPr>
        <p:blipFill>
          <a:blip r:embed="rId2"/>
          <a:srcRect/>
          <a:stretch/>
        </p:blipFill>
        <p:spPr>
          <a:xfrm>
            <a:off x="216384" y="185383"/>
            <a:ext cx="334450" cy="334450"/>
          </a:xfrm>
          <a:prstGeom prst="rect">
            <a:avLst/>
          </a:prstGeom>
        </p:spPr>
      </p:pic>
      <p:sp>
        <p:nvSpPr>
          <p:cNvPr id="11" name="Rectangle 10">
            <a:extLst>
              <a:ext uri="{FF2B5EF4-FFF2-40B4-BE49-F238E27FC236}">
                <a16:creationId xmlns:a16="http://schemas.microsoft.com/office/drawing/2014/main" id="{9B9F5F00-B9B4-2844-B41D-5A7A01AD1993}"/>
              </a:ext>
            </a:extLst>
          </p:cNvPr>
          <p:cNvSpPr/>
          <p:nvPr userDrawn="1"/>
        </p:nvSpPr>
        <p:spPr>
          <a:xfrm>
            <a:off x="139303" y="143185"/>
            <a:ext cx="8865394" cy="4857131"/>
          </a:xfrm>
          <a:prstGeom prst="rect">
            <a:avLst/>
          </a:prstGeom>
          <a:no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Slide Number Placeholder 3">
            <a:extLst>
              <a:ext uri="{FF2B5EF4-FFF2-40B4-BE49-F238E27FC236}">
                <a16:creationId xmlns:a16="http://schemas.microsoft.com/office/drawing/2014/main" id="{5C4B44F9-60E6-1948-A50D-8A357DFA1B71}"/>
              </a:ext>
            </a:extLst>
          </p:cNvPr>
          <p:cNvSpPr txBox="1">
            <a:spLocks/>
          </p:cNvSpPr>
          <p:nvPr userDrawn="1"/>
        </p:nvSpPr>
        <p:spPr>
          <a:xfrm>
            <a:off x="8103306" y="4660575"/>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7" name="Picture 16">
            <a:extLst>
              <a:ext uri="{FF2B5EF4-FFF2-40B4-BE49-F238E27FC236}">
                <a16:creationId xmlns:a16="http://schemas.microsoft.com/office/drawing/2014/main" id="{3886C0AF-1FB6-444C-870E-FCA12F71850D}"/>
              </a:ext>
            </a:extLst>
          </p:cNvPr>
          <p:cNvPicPr>
            <a:picLocks noChangeAspect="1"/>
          </p:cNvPicPr>
          <p:nvPr userDrawn="1"/>
        </p:nvPicPr>
        <p:blipFill>
          <a:blip r:embed="rId3"/>
          <a:stretch>
            <a:fillRect/>
          </a:stretch>
        </p:blipFill>
        <p:spPr>
          <a:xfrm>
            <a:off x="150023" y="556328"/>
            <a:ext cx="458085" cy="458085"/>
          </a:xfrm>
          <a:prstGeom prst="rect">
            <a:avLst/>
          </a:prstGeom>
        </p:spPr>
      </p:pic>
    </p:spTree>
    <p:extLst>
      <p:ext uri="{BB962C8B-B14F-4D97-AF65-F5344CB8AC3E}">
        <p14:creationId xmlns:p14="http://schemas.microsoft.com/office/powerpoint/2010/main" val="1394861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Light Blu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B4CDC89-F9E0-C743-9DD5-9CB17B1E9280}"/>
              </a:ext>
            </a:extLst>
          </p:cNvPr>
          <p:cNvSpPr/>
          <p:nvPr userDrawn="1"/>
        </p:nvSpPr>
        <p:spPr>
          <a:xfrm>
            <a:off x="0" y="0"/>
            <a:ext cx="9144000" cy="51435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924744" y="2022534"/>
            <a:ext cx="7772400" cy="874086"/>
          </a:xfrm>
        </p:spPr>
        <p:txBody>
          <a:bodyPr/>
          <a:lstStyle>
            <a:lvl1pPr algn="ctr">
              <a:defRPr>
                <a:solidFill>
                  <a:schemeClr val="tx1"/>
                </a:solidFill>
                <a:latin typeface="Helvetica" pitchFamily="2" charset="0"/>
              </a:defRPr>
            </a:lvl1pPr>
          </a:lstStyle>
          <a:p>
            <a:r>
              <a:rPr lang="en-US" dirty="0"/>
              <a:t>Click to edit Master title style</a:t>
            </a:r>
          </a:p>
        </p:txBody>
      </p:sp>
      <p:sp>
        <p:nvSpPr>
          <p:cNvPr id="3" name="Subtitle 2"/>
          <p:cNvSpPr>
            <a:spLocks noGrp="1"/>
          </p:cNvSpPr>
          <p:nvPr>
            <p:ph type="subTitle" idx="1"/>
          </p:nvPr>
        </p:nvSpPr>
        <p:spPr>
          <a:xfrm>
            <a:off x="924744" y="2896620"/>
            <a:ext cx="7772400" cy="656566"/>
          </a:xfrm>
        </p:spPr>
        <p:txBody>
          <a:bodyPr>
            <a:normAutofit/>
          </a:bodyPr>
          <a:lstStyle>
            <a:lvl1pPr marL="0" indent="0" algn="ctr">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4" name="Rectangle 13">
            <a:extLst>
              <a:ext uri="{FF2B5EF4-FFF2-40B4-BE49-F238E27FC236}">
                <a16:creationId xmlns:a16="http://schemas.microsoft.com/office/drawing/2014/main" id="{3CB73FD1-9F84-914F-B0E8-CF1FB1DDBA69}"/>
              </a:ext>
            </a:extLst>
          </p:cNvPr>
          <p:cNvSpPr/>
          <p:nvPr userDrawn="1"/>
        </p:nvSpPr>
        <p:spPr>
          <a:xfrm>
            <a:off x="150023" y="151516"/>
            <a:ext cx="467173" cy="40719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8C605AB3-509D-C749-8832-F78C7AB7E558}"/>
              </a:ext>
            </a:extLst>
          </p:cNvPr>
          <p:cNvSpPr/>
          <p:nvPr userDrawn="1"/>
        </p:nvSpPr>
        <p:spPr>
          <a:xfrm>
            <a:off x="150026" y="553700"/>
            <a:ext cx="467167" cy="443828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2" name="Straight Connector 11">
            <a:extLst>
              <a:ext uri="{FF2B5EF4-FFF2-40B4-BE49-F238E27FC236}">
                <a16:creationId xmlns:a16="http://schemas.microsoft.com/office/drawing/2014/main" id="{61984428-D4CC-0842-B64C-EE98BA968634}"/>
              </a:ext>
            </a:extLst>
          </p:cNvPr>
          <p:cNvCxnSpPr>
            <a:cxnSpLocks/>
          </p:cNvCxnSpPr>
          <p:nvPr userDrawn="1"/>
        </p:nvCxnSpPr>
        <p:spPr>
          <a:xfrm flipV="1">
            <a:off x="617193" y="143186"/>
            <a:ext cx="0" cy="4857130"/>
          </a:xfrm>
          <a:prstGeom prst="line">
            <a:avLst/>
          </a:prstGeom>
          <a:ln w="28575">
            <a:solidFill>
              <a:schemeClr val="tx1"/>
            </a:solidFill>
          </a:ln>
        </p:spPr>
        <p:style>
          <a:lnRef idx="1">
            <a:schemeClr val="accent6"/>
          </a:lnRef>
          <a:fillRef idx="0">
            <a:schemeClr val="accent6"/>
          </a:fillRef>
          <a:effectRef idx="0">
            <a:schemeClr val="accent6"/>
          </a:effectRef>
          <a:fontRef idx="minor">
            <a:schemeClr val="tx1"/>
          </a:fontRef>
        </p:style>
      </p:cxnSp>
      <p:pic>
        <p:nvPicPr>
          <p:cNvPr id="13" name="Picture 12">
            <a:extLst>
              <a:ext uri="{FF2B5EF4-FFF2-40B4-BE49-F238E27FC236}">
                <a16:creationId xmlns:a16="http://schemas.microsoft.com/office/drawing/2014/main" id="{B31B11CA-0A52-9542-AFA3-E0A4E974F1EB}"/>
              </a:ext>
            </a:extLst>
          </p:cNvPr>
          <p:cNvPicPr>
            <a:picLocks noChangeAspect="1"/>
          </p:cNvPicPr>
          <p:nvPr userDrawn="1"/>
        </p:nvPicPr>
        <p:blipFill>
          <a:blip r:embed="rId2"/>
          <a:srcRect/>
          <a:stretch/>
        </p:blipFill>
        <p:spPr>
          <a:xfrm>
            <a:off x="216384" y="185383"/>
            <a:ext cx="334450" cy="334450"/>
          </a:xfrm>
          <a:prstGeom prst="rect">
            <a:avLst/>
          </a:prstGeom>
        </p:spPr>
      </p:pic>
      <p:sp>
        <p:nvSpPr>
          <p:cNvPr id="11" name="Rectangle 10">
            <a:extLst>
              <a:ext uri="{FF2B5EF4-FFF2-40B4-BE49-F238E27FC236}">
                <a16:creationId xmlns:a16="http://schemas.microsoft.com/office/drawing/2014/main" id="{9B9F5F00-B9B4-2844-B41D-5A7A01AD1993}"/>
              </a:ext>
            </a:extLst>
          </p:cNvPr>
          <p:cNvSpPr/>
          <p:nvPr userDrawn="1"/>
        </p:nvSpPr>
        <p:spPr>
          <a:xfrm>
            <a:off x="139303" y="143185"/>
            <a:ext cx="8865394" cy="4857131"/>
          </a:xfrm>
          <a:prstGeom prst="rect">
            <a:avLst/>
          </a:prstGeom>
          <a:no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Slide Number Placeholder 3">
            <a:extLst>
              <a:ext uri="{FF2B5EF4-FFF2-40B4-BE49-F238E27FC236}">
                <a16:creationId xmlns:a16="http://schemas.microsoft.com/office/drawing/2014/main" id="{5C4B44F9-60E6-1948-A50D-8A357DFA1B71}"/>
              </a:ext>
            </a:extLst>
          </p:cNvPr>
          <p:cNvSpPr txBox="1">
            <a:spLocks/>
          </p:cNvSpPr>
          <p:nvPr userDrawn="1"/>
        </p:nvSpPr>
        <p:spPr>
          <a:xfrm>
            <a:off x="8103306" y="4660575"/>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7" name="Picture 16">
            <a:extLst>
              <a:ext uri="{FF2B5EF4-FFF2-40B4-BE49-F238E27FC236}">
                <a16:creationId xmlns:a16="http://schemas.microsoft.com/office/drawing/2014/main" id="{F1A42D21-CE47-44ED-A3BF-8D220F18AFA7}"/>
              </a:ext>
            </a:extLst>
          </p:cNvPr>
          <p:cNvPicPr>
            <a:picLocks noChangeAspect="1"/>
          </p:cNvPicPr>
          <p:nvPr userDrawn="1"/>
        </p:nvPicPr>
        <p:blipFill>
          <a:blip r:embed="rId3"/>
          <a:stretch>
            <a:fillRect/>
          </a:stretch>
        </p:blipFill>
        <p:spPr>
          <a:xfrm>
            <a:off x="150023" y="556328"/>
            <a:ext cx="458085" cy="458085"/>
          </a:xfrm>
          <a:prstGeom prst="rect">
            <a:avLst/>
          </a:prstGeom>
        </p:spPr>
      </p:pic>
    </p:spTree>
    <p:extLst>
      <p:ext uri="{BB962C8B-B14F-4D97-AF65-F5344CB8AC3E}">
        <p14:creationId xmlns:p14="http://schemas.microsoft.com/office/powerpoint/2010/main" val="3433615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Slide White">
    <p:spTree>
      <p:nvGrpSpPr>
        <p:cNvPr id="1" name=""/>
        <p:cNvGrpSpPr/>
        <p:nvPr/>
      </p:nvGrpSpPr>
      <p:grpSpPr>
        <a:xfrm>
          <a:off x="0" y="0"/>
          <a:ext cx="0" cy="0"/>
          <a:chOff x="0" y="0"/>
          <a:chExt cx="0" cy="0"/>
        </a:xfrm>
      </p:grpSpPr>
      <p:sp>
        <p:nvSpPr>
          <p:cNvPr id="2" name="Title 1"/>
          <p:cNvSpPr>
            <a:spLocks noGrp="1"/>
          </p:cNvSpPr>
          <p:nvPr>
            <p:ph type="ctrTitle"/>
          </p:nvPr>
        </p:nvSpPr>
        <p:spPr>
          <a:xfrm>
            <a:off x="924744" y="2022534"/>
            <a:ext cx="7772400" cy="874086"/>
          </a:xfrm>
        </p:spPr>
        <p:txBody>
          <a:bodyPr/>
          <a:lstStyle>
            <a:lvl1pPr algn="ctr">
              <a:defRPr>
                <a:solidFill>
                  <a:schemeClr val="tx1"/>
                </a:solidFill>
                <a:latin typeface="Helvetica" pitchFamily="2" charset="0"/>
              </a:defRPr>
            </a:lvl1pPr>
          </a:lstStyle>
          <a:p>
            <a:r>
              <a:rPr lang="en-US" dirty="0"/>
              <a:t>Click to edit Master title style</a:t>
            </a:r>
          </a:p>
        </p:txBody>
      </p:sp>
      <p:sp>
        <p:nvSpPr>
          <p:cNvPr id="3" name="Subtitle 2"/>
          <p:cNvSpPr>
            <a:spLocks noGrp="1"/>
          </p:cNvSpPr>
          <p:nvPr>
            <p:ph type="subTitle" idx="1"/>
          </p:nvPr>
        </p:nvSpPr>
        <p:spPr>
          <a:xfrm>
            <a:off x="924744" y="2896620"/>
            <a:ext cx="7772400" cy="656566"/>
          </a:xfrm>
        </p:spPr>
        <p:txBody>
          <a:bodyPr>
            <a:normAutofit/>
          </a:bodyPr>
          <a:lstStyle>
            <a:lvl1pPr marL="0" indent="0" algn="ctr">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4" name="Rectangle 13">
            <a:extLst>
              <a:ext uri="{FF2B5EF4-FFF2-40B4-BE49-F238E27FC236}">
                <a16:creationId xmlns:a16="http://schemas.microsoft.com/office/drawing/2014/main" id="{3CB73FD1-9F84-914F-B0E8-CF1FB1DDBA69}"/>
              </a:ext>
            </a:extLst>
          </p:cNvPr>
          <p:cNvSpPr/>
          <p:nvPr userDrawn="1"/>
        </p:nvSpPr>
        <p:spPr>
          <a:xfrm>
            <a:off x="150023" y="151516"/>
            <a:ext cx="467173" cy="40719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8C605AB3-509D-C749-8832-F78C7AB7E558}"/>
              </a:ext>
            </a:extLst>
          </p:cNvPr>
          <p:cNvSpPr/>
          <p:nvPr userDrawn="1"/>
        </p:nvSpPr>
        <p:spPr>
          <a:xfrm>
            <a:off x="150026" y="553700"/>
            <a:ext cx="467167" cy="443828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2" name="Straight Connector 11">
            <a:extLst>
              <a:ext uri="{FF2B5EF4-FFF2-40B4-BE49-F238E27FC236}">
                <a16:creationId xmlns:a16="http://schemas.microsoft.com/office/drawing/2014/main" id="{61984428-D4CC-0842-B64C-EE98BA968634}"/>
              </a:ext>
            </a:extLst>
          </p:cNvPr>
          <p:cNvCxnSpPr>
            <a:cxnSpLocks/>
          </p:cNvCxnSpPr>
          <p:nvPr userDrawn="1"/>
        </p:nvCxnSpPr>
        <p:spPr>
          <a:xfrm flipV="1">
            <a:off x="617193" y="143186"/>
            <a:ext cx="0" cy="4857130"/>
          </a:xfrm>
          <a:prstGeom prst="line">
            <a:avLst/>
          </a:prstGeom>
          <a:ln w="28575">
            <a:solidFill>
              <a:schemeClr val="tx1"/>
            </a:solidFill>
          </a:ln>
        </p:spPr>
        <p:style>
          <a:lnRef idx="1">
            <a:schemeClr val="accent6"/>
          </a:lnRef>
          <a:fillRef idx="0">
            <a:schemeClr val="accent6"/>
          </a:fillRef>
          <a:effectRef idx="0">
            <a:schemeClr val="accent6"/>
          </a:effectRef>
          <a:fontRef idx="minor">
            <a:schemeClr val="tx1"/>
          </a:fontRef>
        </p:style>
      </p:cxnSp>
      <p:pic>
        <p:nvPicPr>
          <p:cNvPr id="13" name="Picture 12">
            <a:extLst>
              <a:ext uri="{FF2B5EF4-FFF2-40B4-BE49-F238E27FC236}">
                <a16:creationId xmlns:a16="http://schemas.microsoft.com/office/drawing/2014/main" id="{B31B11CA-0A52-9542-AFA3-E0A4E974F1EB}"/>
              </a:ext>
            </a:extLst>
          </p:cNvPr>
          <p:cNvPicPr>
            <a:picLocks noChangeAspect="1"/>
          </p:cNvPicPr>
          <p:nvPr userDrawn="1"/>
        </p:nvPicPr>
        <p:blipFill>
          <a:blip r:embed="rId2"/>
          <a:srcRect/>
          <a:stretch/>
        </p:blipFill>
        <p:spPr>
          <a:xfrm>
            <a:off x="216384" y="185383"/>
            <a:ext cx="334450" cy="334450"/>
          </a:xfrm>
          <a:prstGeom prst="rect">
            <a:avLst/>
          </a:prstGeom>
        </p:spPr>
      </p:pic>
      <p:sp>
        <p:nvSpPr>
          <p:cNvPr id="11" name="Rectangle 10">
            <a:extLst>
              <a:ext uri="{FF2B5EF4-FFF2-40B4-BE49-F238E27FC236}">
                <a16:creationId xmlns:a16="http://schemas.microsoft.com/office/drawing/2014/main" id="{9B9F5F00-B9B4-2844-B41D-5A7A01AD1993}"/>
              </a:ext>
            </a:extLst>
          </p:cNvPr>
          <p:cNvSpPr/>
          <p:nvPr userDrawn="1"/>
        </p:nvSpPr>
        <p:spPr>
          <a:xfrm>
            <a:off x="139303" y="143185"/>
            <a:ext cx="8865394" cy="4857131"/>
          </a:xfrm>
          <a:prstGeom prst="rect">
            <a:avLst/>
          </a:prstGeom>
          <a:no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Slide Number Placeholder 3">
            <a:extLst>
              <a:ext uri="{FF2B5EF4-FFF2-40B4-BE49-F238E27FC236}">
                <a16:creationId xmlns:a16="http://schemas.microsoft.com/office/drawing/2014/main" id="{5C4B44F9-60E6-1948-A50D-8A357DFA1B71}"/>
              </a:ext>
            </a:extLst>
          </p:cNvPr>
          <p:cNvSpPr txBox="1">
            <a:spLocks/>
          </p:cNvSpPr>
          <p:nvPr userDrawn="1"/>
        </p:nvSpPr>
        <p:spPr>
          <a:xfrm>
            <a:off x="8103306" y="4660575"/>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CC56460D-AEA3-44E4-86EF-9563D81FED9D}"/>
              </a:ext>
            </a:extLst>
          </p:cNvPr>
          <p:cNvPicPr>
            <a:picLocks noChangeAspect="1"/>
          </p:cNvPicPr>
          <p:nvPr userDrawn="1"/>
        </p:nvPicPr>
        <p:blipFill>
          <a:blip r:embed="rId3"/>
          <a:stretch>
            <a:fillRect/>
          </a:stretch>
        </p:blipFill>
        <p:spPr>
          <a:xfrm>
            <a:off x="150023" y="556328"/>
            <a:ext cx="458085" cy="458085"/>
          </a:xfrm>
          <a:prstGeom prst="rect">
            <a:avLst/>
          </a:prstGeom>
        </p:spPr>
      </p:pic>
    </p:spTree>
    <p:extLst>
      <p:ext uri="{BB962C8B-B14F-4D97-AF65-F5344CB8AC3E}">
        <p14:creationId xmlns:p14="http://schemas.microsoft.com/office/powerpoint/2010/main" val="900425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Content Left Bar">
    <p:spTree>
      <p:nvGrpSpPr>
        <p:cNvPr id="1" name=""/>
        <p:cNvGrpSpPr/>
        <p:nvPr/>
      </p:nvGrpSpPr>
      <p:grpSpPr>
        <a:xfrm>
          <a:off x="0" y="0"/>
          <a:ext cx="0" cy="0"/>
          <a:chOff x="0" y="0"/>
          <a:chExt cx="0" cy="0"/>
        </a:xfrm>
      </p:grpSpPr>
      <p:sp>
        <p:nvSpPr>
          <p:cNvPr id="2" name="Title 1"/>
          <p:cNvSpPr>
            <a:spLocks noGrp="1"/>
          </p:cNvSpPr>
          <p:nvPr>
            <p:ph type="title"/>
          </p:nvPr>
        </p:nvSpPr>
        <p:spPr>
          <a:xfrm>
            <a:off x="851573" y="191827"/>
            <a:ext cx="7835226" cy="962267"/>
          </a:xfrm>
        </p:spPr>
        <p:txBody>
          <a:bodyPr anchor="b">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851573" y="1154096"/>
            <a:ext cx="7835226" cy="366704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flipV="1">
            <a:off x="492917" y="1"/>
            <a:ext cx="0" cy="5143499"/>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231329" y="4821144"/>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tx1"/>
                </a:solidFill>
              </a:rPr>
              <a:t>‹#›</a:t>
            </a:fld>
            <a:endParaRPr lang="en-US" dirty="0">
              <a:solidFill>
                <a:schemeClr val="tx1"/>
              </a:solidFill>
            </a:endParaRPr>
          </a:p>
        </p:txBody>
      </p:sp>
      <p:sp>
        <p:nvSpPr>
          <p:cNvPr id="8" name="Rectangle 7">
            <a:extLst>
              <a:ext uri="{FF2B5EF4-FFF2-40B4-BE49-F238E27FC236}">
                <a16:creationId xmlns:a16="http://schemas.microsoft.com/office/drawing/2014/main" id="{0C145852-A782-B947-A6D2-8182EFE414D9}"/>
              </a:ext>
            </a:extLst>
          </p:cNvPr>
          <p:cNvSpPr/>
          <p:nvPr userDrawn="1"/>
        </p:nvSpPr>
        <p:spPr>
          <a:xfrm>
            <a:off x="0" y="0"/>
            <a:ext cx="457200" cy="51435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1817" y="149874"/>
            <a:ext cx="334450" cy="334450"/>
          </a:xfrm>
          <a:prstGeom prst="rect">
            <a:avLst/>
          </a:prstGeom>
        </p:spPr>
      </p:pic>
      <p:pic>
        <p:nvPicPr>
          <p:cNvPr id="9" name="Picture 8">
            <a:extLst>
              <a:ext uri="{FF2B5EF4-FFF2-40B4-BE49-F238E27FC236}">
                <a16:creationId xmlns:a16="http://schemas.microsoft.com/office/drawing/2014/main" id="{D815BDE7-7664-422C-994A-27A82C9CF458}"/>
              </a:ext>
            </a:extLst>
          </p:cNvPr>
          <p:cNvPicPr>
            <a:picLocks noChangeAspect="1"/>
          </p:cNvPicPr>
          <p:nvPr userDrawn="1"/>
        </p:nvPicPr>
        <p:blipFill>
          <a:blip r:embed="rId3"/>
          <a:stretch>
            <a:fillRect/>
          </a:stretch>
        </p:blipFill>
        <p:spPr>
          <a:xfrm>
            <a:off x="81847" y="525764"/>
            <a:ext cx="294392" cy="294392"/>
          </a:xfrm>
          <a:prstGeom prst="rect">
            <a:avLst/>
          </a:prstGeom>
        </p:spPr>
      </p:pic>
    </p:spTree>
    <p:extLst>
      <p:ext uri="{BB962C8B-B14F-4D97-AF65-F5344CB8AC3E}">
        <p14:creationId xmlns:p14="http://schemas.microsoft.com/office/powerpoint/2010/main" val="3911232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Content Right Bar">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flipV="1">
            <a:off x="8640858" y="1"/>
            <a:ext cx="0" cy="5143499"/>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a:off x="8680599" y="0"/>
            <a:ext cx="457200" cy="51435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92280" y="191827"/>
            <a:ext cx="8079340" cy="962267"/>
          </a:xfrm>
        </p:spPr>
        <p:txBody>
          <a:bodyPr anchor="b">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79" y="1154096"/>
            <a:ext cx="8079351" cy="366704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231329" y="4821144"/>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8741974" y="149874"/>
            <a:ext cx="334450" cy="334450"/>
          </a:xfrm>
          <a:prstGeom prst="rect">
            <a:avLst/>
          </a:prstGeom>
        </p:spPr>
      </p:pic>
      <p:pic>
        <p:nvPicPr>
          <p:cNvPr id="9" name="Picture 8">
            <a:extLst>
              <a:ext uri="{FF2B5EF4-FFF2-40B4-BE49-F238E27FC236}">
                <a16:creationId xmlns:a16="http://schemas.microsoft.com/office/drawing/2014/main" id="{6FDEBB11-8421-456B-BE5F-DDF643876686}"/>
              </a:ext>
            </a:extLst>
          </p:cNvPr>
          <p:cNvPicPr>
            <a:picLocks noChangeAspect="1"/>
          </p:cNvPicPr>
          <p:nvPr userDrawn="1"/>
        </p:nvPicPr>
        <p:blipFill>
          <a:blip r:embed="rId3"/>
          <a:stretch>
            <a:fillRect/>
          </a:stretch>
        </p:blipFill>
        <p:spPr>
          <a:xfrm>
            <a:off x="8755996" y="525764"/>
            <a:ext cx="294392" cy="294392"/>
          </a:xfrm>
          <a:prstGeom prst="rect">
            <a:avLst/>
          </a:prstGeom>
        </p:spPr>
      </p:pic>
    </p:spTree>
    <p:extLst>
      <p:ext uri="{BB962C8B-B14F-4D97-AF65-F5344CB8AC3E}">
        <p14:creationId xmlns:p14="http://schemas.microsoft.com/office/powerpoint/2010/main" val="3339938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Bottom Bar">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flipV="1">
            <a:off x="-1" y="4624923"/>
            <a:ext cx="9144003" cy="1"/>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5400000">
            <a:off x="4345056" y="344556"/>
            <a:ext cx="457200" cy="91406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231329" y="4821144"/>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115426" y="4747674"/>
            <a:ext cx="334450" cy="334450"/>
          </a:xfrm>
          <a:prstGeom prst="rect">
            <a:avLst/>
          </a:prstGeom>
        </p:spPr>
      </p:pic>
      <p:sp>
        <p:nvSpPr>
          <p:cNvPr id="12" name="Title 1">
            <a:extLst>
              <a:ext uri="{FF2B5EF4-FFF2-40B4-BE49-F238E27FC236}">
                <a16:creationId xmlns:a16="http://schemas.microsoft.com/office/drawing/2014/main" id="{B8B49C3D-C262-F74A-B463-FE92D89B35E7}"/>
              </a:ext>
            </a:extLst>
          </p:cNvPr>
          <p:cNvSpPr>
            <a:spLocks noGrp="1"/>
          </p:cNvSpPr>
          <p:nvPr>
            <p:ph type="title"/>
          </p:nvPr>
        </p:nvSpPr>
        <p:spPr>
          <a:xfrm>
            <a:off x="292279" y="191827"/>
            <a:ext cx="8601689" cy="962267"/>
          </a:xfrm>
        </p:spPr>
        <p:txBody>
          <a:bodyPr anchor="b">
            <a:normAutofit/>
          </a:bodyPr>
          <a:lstStyle>
            <a:lvl1pPr>
              <a:defRPr sz="3600"/>
            </a:lvl1pPr>
          </a:lstStyle>
          <a:p>
            <a:r>
              <a:rPr lang="en-US" dirty="0"/>
              <a:t>Click to edit Master title style</a:t>
            </a:r>
          </a:p>
        </p:txBody>
      </p:sp>
      <p:sp>
        <p:nvSpPr>
          <p:cNvPr id="13" name="Content Placeholder 2">
            <a:extLst>
              <a:ext uri="{FF2B5EF4-FFF2-40B4-BE49-F238E27FC236}">
                <a16:creationId xmlns:a16="http://schemas.microsoft.com/office/drawing/2014/main" id="{2E17F229-1026-954C-88DD-AD118EED4B01}"/>
              </a:ext>
            </a:extLst>
          </p:cNvPr>
          <p:cNvSpPr>
            <a:spLocks noGrp="1"/>
          </p:cNvSpPr>
          <p:nvPr>
            <p:ph idx="1"/>
          </p:nvPr>
        </p:nvSpPr>
        <p:spPr>
          <a:xfrm>
            <a:off x="292279" y="1154097"/>
            <a:ext cx="8601690" cy="331789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a:extLst>
              <a:ext uri="{FF2B5EF4-FFF2-40B4-BE49-F238E27FC236}">
                <a16:creationId xmlns:a16="http://schemas.microsoft.com/office/drawing/2014/main" id="{E102BEF3-FF37-4B90-ABE0-FB67D2CFCA85}"/>
              </a:ext>
            </a:extLst>
          </p:cNvPr>
          <p:cNvPicPr>
            <a:picLocks noChangeAspect="1"/>
          </p:cNvPicPr>
          <p:nvPr userDrawn="1"/>
        </p:nvPicPr>
        <p:blipFill>
          <a:blip r:embed="rId3"/>
          <a:stretch>
            <a:fillRect/>
          </a:stretch>
        </p:blipFill>
        <p:spPr>
          <a:xfrm>
            <a:off x="494168" y="4763569"/>
            <a:ext cx="294392" cy="294392"/>
          </a:xfrm>
          <a:prstGeom prst="rect">
            <a:avLst/>
          </a:prstGeom>
        </p:spPr>
      </p:pic>
    </p:spTree>
    <p:extLst>
      <p:ext uri="{BB962C8B-B14F-4D97-AF65-F5344CB8AC3E}">
        <p14:creationId xmlns:p14="http://schemas.microsoft.com/office/powerpoint/2010/main" val="407804820"/>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93492"/>
            <a:ext cx="8229600" cy="857250"/>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457200" y="1500110"/>
            <a:ext cx="8229600" cy="309451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7839798" y="4707258"/>
            <a:ext cx="847002" cy="273844"/>
          </a:xfrm>
          <a:prstGeom prst="rect">
            <a:avLst/>
          </a:prstGeom>
        </p:spPr>
        <p:txBody>
          <a:bodyPr vert="horz" lIns="91440" tIns="45720" rIns="91440" bIns="45720" rtlCol="0" anchor="ctr"/>
          <a:lstStyle>
            <a:lvl1pPr algn="r">
              <a:defRPr sz="1200">
                <a:solidFill>
                  <a:srgbClr val="165C7D"/>
                </a:solidFill>
                <a:latin typeface="Arial"/>
              </a:defRPr>
            </a:lvl1pPr>
          </a:lstStyle>
          <a:p>
            <a:fld id="{380765C3-954A-3848-B93C-F2B79C8F1175}" type="slidenum">
              <a:rPr lang="en-US" smtClean="0"/>
              <a:pPr/>
              <a:t>‹#›</a:t>
            </a:fld>
            <a:endParaRPr lang="en-US" dirty="0"/>
          </a:p>
        </p:txBody>
      </p:sp>
    </p:spTree>
    <p:extLst>
      <p:ext uri="{BB962C8B-B14F-4D97-AF65-F5344CB8AC3E}">
        <p14:creationId xmlns:p14="http://schemas.microsoft.com/office/powerpoint/2010/main" val="2919010799"/>
      </p:ext>
    </p:extLst>
  </p:cSld>
  <p:clrMap bg1="lt1" tx1="dk1" bg2="lt2" tx2="dk2" accent1="accent1" accent2="accent2" accent3="accent3" accent4="accent4" accent5="accent5" accent6="accent6" hlink="hlink" folHlink="folHlink"/>
  <p:sldLayoutIdLst>
    <p:sldLayoutId id="2147483669" r:id="rId1"/>
    <p:sldLayoutId id="2147483704" r:id="rId2"/>
    <p:sldLayoutId id="2147483649" r:id="rId3"/>
    <p:sldLayoutId id="2147483717" r:id="rId4"/>
    <p:sldLayoutId id="2147483718" r:id="rId5"/>
    <p:sldLayoutId id="2147483719" r:id="rId6"/>
    <p:sldLayoutId id="2147483661" r:id="rId7"/>
    <p:sldLayoutId id="2147483705" r:id="rId8"/>
    <p:sldLayoutId id="2147483713" r:id="rId9"/>
    <p:sldLayoutId id="2147483712" r:id="rId10"/>
    <p:sldLayoutId id="2147483714" r:id="rId11"/>
    <p:sldLayoutId id="2147483720" r:id="rId12"/>
    <p:sldLayoutId id="2147483730" r:id="rId13"/>
    <p:sldLayoutId id="2147483729" r:id="rId14"/>
    <p:sldLayoutId id="2147483710" r:id="rId15"/>
    <p:sldLayoutId id="2147483711" r:id="rId16"/>
    <p:sldLayoutId id="2147483706" r:id="rId17"/>
    <p:sldLayoutId id="2147483715" r:id="rId18"/>
    <p:sldLayoutId id="2147483731" r:id="rId19"/>
    <p:sldLayoutId id="2147483708" r:id="rId20"/>
    <p:sldLayoutId id="2147483716" r:id="rId21"/>
    <p:sldLayoutId id="2147483725" r:id="rId22"/>
    <p:sldLayoutId id="2147483726" r:id="rId23"/>
    <p:sldLayoutId id="2147483709" r:id="rId24"/>
    <p:sldLayoutId id="2147483721" r:id="rId25"/>
    <p:sldLayoutId id="2147483707" r:id="rId26"/>
    <p:sldLayoutId id="2147483727" r:id="rId27"/>
    <p:sldLayoutId id="2147483722" r:id="rId28"/>
    <p:sldLayoutId id="2147483723" r:id="rId29"/>
    <p:sldLayoutId id="2147483724" r:id="rId30"/>
    <p:sldLayoutId id="2147483728" r:id="rId31"/>
    <p:sldLayoutId id="2147483732" r:id="rId32"/>
  </p:sldLayoutIdLst>
  <p:hf hdr="0" ftr="0" dt="0"/>
  <p:txStyles>
    <p:titleStyle>
      <a:lvl1pPr algn="l" defTabSz="457200" rtl="0" eaLnBrk="1" latinLnBrk="0" hangingPunct="1">
        <a:spcBef>
          <a:spcPct val="0"/>
        </a:spcBef>
        <a:buNone/>
        <a:defRPr sz="4400" kern="1200">
          <a:solidFill>
            <a:schemeClr val="tx2"/>
          </a:solidFill>
          <a:latin typeface="Helvetica" pitchFamily="2" charset="0"/>
          <a:ea typeface="+mj-ea"/>
          <a:cs typeface="+mj-cs"/>
        </a:defRPr>
      </a:lvl1pPr>
    </p:titleStyle>
    <p:bodyStyle>
      <a:lvl1pPr marL="342900" indent="-342900" algn="l" defTabSz="457200" rtl="0" eaLnBrk="1" latinLnBrk="0" hangingPunct="1">
        <a:spcBef>
          <a:spcPct val="20000"/>
        </a:spcBef>
        <a:buFont typeface="Arial"/>
        <a:buChar char="•"/>
        <a:defRPr sz="2800" kern="1200">
          <a:solidFill>
            <a:schemeClr val="tx1"/>
          </a:solidFill>
          <a:latin typeface="Helvetica" pitchFamily="2" charset="0"/>
          <a:ea typeface="+mn-ea"/>
          <a:cs typeface="+mn-cs"/>
        </a:defRPr>
      </a:lvl1pPr>
      <a:lvl2pPr marL="742950" indent="-285750" algn="l" defTabSz="457200" rtl="0" eaLnBrk="1" latinLnBrk="0" hangingPunct="1">
        <a:spcBef>
          <a:spcPct val="20000"/>
        </a:spcBef>
        <a:buFont typeface="Arial"/>
        <a:buChar char="–"/>
        <a:defRPr sz="2400" kern="1200">
          <a:solidFill>
            <a:schemeClr val="tx1"/>
          </a:solidFill>
          <a:latin typeface="Helvetica" pitchFamily="2" charset="0"/>
          <a:ea typeface="+mn-ea"/>
          <a:cs typeface="+mn-cs"/>
        </a:defRPr>
      </a:lvl2pPr>
      <a:lvl3pPr marL="1143000" indent="-228600" algn="l" defTabSz="457200" rtl="0" eaLnBrk="1" latinLnBrk="0" hangingPunct="1">
        <a:spcBef>
          <a:spcPct val="20000"/>
        </a:spcBef>
        <a:buFont typeface="Arial"/>
        <a:buChar char="•"/>
        <a:defRPr sz="2200" kern="1200">
          <a:solidFill>
            <a:schemeClr val="tx1"/>
          </a:solidFill>
          <a:latin typeface="Helvetica" pitchFamily="2" charset="0"/>
          <a:ea typeface="+mn-ea"/>
          <a:cs typeface="+mn-cs"/>
        </a:defRPr>
      </a:lvl3pPr>
      <a:lvl4pPr marL="1600200" indent="-228600" algn="l" defTabSz="457200" rtl="0" eaLnBrk="1" latinLnBrk="0" hangingPunct="1">
        <a:spcBef>
          <a:spcPct val="20000"/>
        </a:spcBef>
        <a:buFont typeface="Arial"/>
        <a:buChar char="–"/>
        <a:defRPr sz="1800" kern="1200">
          <a:solidFill>
            <a:schemeClr val="tx1"/>
          </a:solidFill>
          <a:latin typeface="Helvetica" pitchFamily="2" charset="0"/>
          <a:ea typeface="+mn-ea"/>
          <a:cs typeface="+mn-cs"/>
        </a:defRPr>
      </a:lvl4pPr>
      <a:lvl5pPr marL="2057400" indent="-228600" algn="l" defTabSz="457200" rtl="0" eaLnBrk="1" latinLnBrk="0" hangingPunct="1">
        <a:spcBef>
          <a:spcPct val="20000"/>
        </a:spcBef>
        <a:buFont typeface="Arial"/>
        <a:buChar char="»"/>
        <a:defRPr sz="1600" kern="1200">
          <a:solidFill>
            <a:schemeClr val="tx1"/>
          </a:solidFill>
          <a:latin typeface="Helvetica" pitchFamily="2"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20.svg"/><Relationship Id="rId3" Type="http://schemas.openxmlformats.org/officeDocument/2006/relationships/image" Target="../media/image10.svg"/><Relationship Id="rId7" Type="http://schemas.openxmlformats.org/officeDocument/2006/relationships/image" Target="../media/image14.svg"/><Relationship Id="rId12" Type="http://schemas.openxmlformats.org/officeDocument/2006/relationships/image" Target="../media/image19.png"/><Relationship Id="rId2" Type="http://schemas.openxmlformats.org/officeDocument/2006/relationships/image" Target="../media/image9.png"/><Relationship Id="rId1" Type="http://schemas.openxmlformats.org/officeDocument/2006/relationships/slideLayout" Target="../slideLayouts/slideLayout9.xml"/><Relationship Id="rId6" Type="http://schemas.openxmlformats.org/officeDocument/2006/relationships/image" Target="../media/image13.png"/><Relationship Id="rId11" Type="http://schemas.openxmlformats.org/officeDocument/2006/relationships/image" Target="../media/image18.svg"/><Relationship Id="rId5" Type="http://schemas.openxmlformats.org/officeDocument/2006/relationships/image" Target="../media/image12.sv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svg"/></Relationships>
</file>

<file path=ppt/slides/_rels/slide19.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20.svg"/><Relationship Id="rId3" Type="http://schemas.openxmlformats.org/officeDocument/2006/relationships/image" Target="../media/image10.svg"/><Relationship Id="rId7" Type="http://schemas.openxmlformats.org/officeDocument/2006/relationships/image" Target="../media/image14.svg"/><Relationship Id="rId12" Type="http://schemas.openxmlformats.org/officeDocument/2006/relationships/image" Target="../media/image19.png"/><Relationship Id="rId2" Type="http://schemas.openxmlformats.org/officeDocument/2006/relationships/image" Target="../media/image9.png"/><Relationship Id="rId1" Type="http://schemas.openxmlformats.org/officeDocument/2006/relationships/slideLayout" Target="../slideLayouts/slideLayout9.xml"/><Relationship Id="rId6" Type="http://schemas.openxmlformats.org/officeDocument/2006/relationships/image" Target="../media/image13.png"/><Relationship Id="rId11" Type="http://schemas.openxmlformats.org/officeDocument/2006/relationships/image" Target="../media/image18.svg"/><Relationship Id="rId5" Type="http://schemas.openxmlformats.org/officeDocument/2006/relationships/image" Target="../media/image12.sv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9.xml"/><Relationship Id="rId1" Type="http://schemas.openxmlformats.org/officeDocument/2006/relationships/tags" Target="../tags/tag1.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9.xml"/><Relationship Id="rId1" Type="http://schemas.openxmlformats.org/officeDocument/2006/relationships/tags" Target="../tags/tag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8" Type="http://schemas.openxmlformats.org/officeDocument/2006/relationships/hyperlink" Target="https://coveragetoolkit.org/wp-content/uploads/2022/04/Umbrella-Hub-Demonstration-Learnings-Document.pdf" TargetMode="External"/><Relationship Id="rId3" Type="http://schemas.openxmlformats.org/officeDocument/2006/relationships/hyperlink" Target="https://coveragetoolkit.org/wp-content/uploads/2021/02/Checklist-to-Help-Organizations-Establish-an-Umbrella-Hub-Arrangement.pdf" TargetMode="External"/><Relationship Id="rId7" Type="http://schemas.openxmlformats.org/officeDocument/2006/relationships/hyperlink" Target="https://coveragetoolkit.org/wp-content/uploads/2022/03/UHA-Questionnaire-for-CDC-Rec-Orgs.pdf" TargetMode="External"/><Relationship Id="rId2" Type="http://schemas.openxmlformats.org/officeDocument/2006/relationships/hyperlink" Target="https://coveragetoolkit.org/umbrella-hub-arrangements/" TargetMode="External"/><Relationship Id="rId1" Type="http://schemas.openxmlformats.org/officeDocument/2006/relationships/slideLayout" Target="../slideLayouts/slideLayout7.xml"/><Relationship Id="rId6" Type="http://schemas.openxmlformats.org/officeDocument/2006/relationships/hyperlink" Target="https://coveragetoolkit.org/wp-content/uploads/2021/11/UHO-Capacity-Assessment.pdf" TargetMode="External"/><Relationship Id="rId5" Type="http://schemas.openxmlformats.org/officeDocument/2006/relationships/hyperlink" Target="https://coveragetoolkit.org/wp-content/uploads/2022/03/Landscape-Analysis.pdf" TargetMode="External"/><Relationship Id="rId4" Type="http://schemas.openxmlformats.org/officeDocument/2006/relationships/hyperlink" Target="https://coveragetoolkit.org/modifiable-slide-deck-coverage-toolkit-for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hyperlink" Target="https://chronicdisease.org/"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6.xml"/><Relationship Id="rId1" Type="http://schemas.openxmlformats.org/officeDocument/2006/relationships/slideLayout" Target="../slideLayouts/slideLayout7.xml"/><Relationship Id="rId5" Type="http://schemas.openxmlformats.org/officeDocument/2006/relationships/slide" Target="slide22.xml"/><Relationship Id="rId4" Type="http://schemas.openxmlformats.org/officeDocument/2006/relationships/slide" Target="slide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Placeholder 9">
            <a:extLst>
              <a:ext uri="{FF2B5EF4-FFF2-40B4-BE49-F238E27FC236}">
                <a16:creationId xmlns:a16="http://schemas.microsoft.com/office/drawing/2014/main" id="{0CFF9C6F-8B4A-4D88-A4A2-670D9DCB4E96}"/>
              </a:ext>
            </a:extLst>
          </p:cNvPr>
          <p:cNvPicPr>
            <a:picLocks noChangeAspect="1"/>
          </p:cNvPicPr>
          <p:nvPr/>
        </p:nvPicPr>
        <p:blipFill rotWithShape="1">
          <a:blip r:embed="rId2">
            <a:alphaModFix amt="50000"/>
            <a:extLst>
              <a:ext uri="{96DAC541-7B7A-43D3-8B79-37D633B846F1}">
                <asvg:svgBlip xmlns:asvg="http://schemas.microsoft.com/office/drawing/2016/SVG/main" r:embed="rId3"/>
              </a:ext>
            </a:extLst>
          </a:blip>
          <a:srcRect l="-10376" t="-3453" r="10350" b="58705"/>
          <a:stretch/>
        </p:blipFill>
        <p:spPr>
          <a:xfrm>
            <a:off x="179637" y="189344"/>
            <a:ext cx="8826287" cy="3949701"/>
          </a:xfrm>
          <a:custGeom>
            <a:avLst/>
            <a:gdLst>
              <a:gd name="connsiteX0" fmla="*/ 0 w 8853487"/>
              <a:gd name="connsiteY0" fmla="*/ 0 h 3978275"/>
              <a:gd name="connsiteX1" fmla="*/ 8190428 w 8853487"/>
              <a:gd name="connsiteY1" fmla="*/ 0 h 3978275"/>
              <a:gd name="connsiteX2" fmla="*/ 8853487 w 8853487"/>
              <a:gd name="connsiteY2" fmla="*/ 663059 h 3978275"/>
              <a:gd name="connsiteX3" fmla="*/ 8853487 w 8853487"/>
              <a:gd name="connsiteY3" fmla="*/ 3978275 h 3978275"/>
              <a:gd name="connsiteX4" fmla="*/ 8853487 w 8853487"/>
              <a:gd name="connsiteY4" fmla="*/ 3978275 h 3978275"/>
              <a:gd name="connsiteX5" fmla="*/ 663059 w 8853487"/>
              <a:gd name="connsiteY5" fmla="*/ 3978275 h 3978275"/>
              <a:gd name="connsiteX6" fmla="*/ 0 w 8853487"/>
              <a:gd name="connsiteY6" fmla="*/ 3315216 h 3978275"/>
              <a:gd name="connsiteX7" fmla="*/ 0 w 8853487"/>
              <a:gd name="connsiteY7" fmla="*/ 0 h 3978275"/>
              <a:gd name="connsiteX0" fmla="*/ 0 w 8853487"/>
              <a:gd name="connsiteY0" fmla="*/ 0 h 3978275"/>
              <a:gd name="connsiteX1" fmla="*/ 8190428 w 8853487"/>
              <a:gd name="connsiteY1" fmla="*/ 0 h 3978275"/>
              <a:gd name="connsiteX2" fmla="*/ 8853487 w 8853487"/>
              <a:gd name="connsiteY2" fmla="*/ 663059 h 3978275"/>
              <a:gd name="connsiteX3" fmla="*/ 8853487 w 8853487"/>
              <a:gd name="connsiteY3" fmla="*/ 3978275 h 3978275"/>
              <a:gd name="connsiteX4" fmla="*/ 8853487 w 8853487"/>
              <a:gd name="connsiteY4" fmla="*/ 3978275 h 3978275"/>
              <a:gd name="connsiteX5" fmla="*/ 663059 w 8853487"/>
              <a:gd name="connsiteY5" fmla="*/ 3978275 h 3978275"/>
              <a:gd name="connsiteX6" fmla="*/ 28575 w 8853487"/>
              <a:gd name="connsiteY6" fmla="*/ 3579535 h 3978275"/>
              <a:gd name="connsiteX7" fmla="*/ 0 w 8853487"/>
              <a:gd name="connsiteY7" fmla="*/ 0 h 3978275"/>
              <a:gd name="connsiteX0" fmla="*/ 0 w 8853487"/>
              <a:gd name="connsiteY0" fmla="*/ 0 h 3978275"/>
              <a:gd name="connsiteX1" fmla="*/ 8190428 w 8853487"/>
              <a:gd name="connsiteY1" fmla="*/ 0 h 3978275"/>
              <a:gd name="connsiteX2" fmla="*/ 8853487 w 8853487"/>
              <a:gd name="connsiteY2" fmla="*/ 663059 h 3978275"/>
              <a:gd name="connsiteX3" fmla="*/ 8853487 w 8853487"/>
              <a:gd name="connsiteY3" fmla="*/ 3978275 h 3978275"/>
              <a:gd name="connsiteX4" fmla="*/ 8853487 w 8853487"/>
              <a:gd name="connsiteY4" fmla="*/ 3978275 h 3978275"/>
              <a:gd name="connsiteX5" fmla="*/ 6163746 w 8853487"/>
              <a:gd name="connsiteY5" fmla="*/ 3578225 h 3978275"/>
              <a:gd name="connsiteX6" fmla="*/ 28575 w 8853487"/>
              <a:gd name="connsiteY6" fmla="*/ 3579535 h 3978275"/>
              <a:gd name="connsiteX7" fmla="*/ 0 w 8853487"/>
              <a:gd name="connsiteY7" fmla="*/ 0 h 3978275"/>
              <a:gd name="connsiteX0" fmla="*/ 0 w 8853487"/>
              <a:gd name="connsiteY0" fmla="*/ 0 h 3978275"/>
              <a:gd name="connsiteX1" fmla="*/ 8190428 w 8853487"/>
              <a:gd name="connsiteY1" fmla="*/ 0 h 3978275"/>
              <a:gd name="connsiteX2" fmla="*/ 8853487 w 8853487"/>
              <a:gd name="connsiteY2" fmla="*/ 663059 h 3978275"/>
              <a:gd name="connsiteX3" fmla="*/ 8853487 w 8853487"/>
              <a:gd name="connsiteY3" fmla="*/ 3978275 h 3978275"/>
              <a:gd name="connsiteX4" fmla="*/ 6167437 w 8853487"/>
              <a:gd name="connsiteY4" fmla="*/ 3971131 h 3978275"/>
              <a:gd name="connsiteX5" fmla="*/ 6163746 w 8853487"/>
              <a:gd name="connsiteY5" fmla="*/ 3578225 h 3978275"/>
              <a:gd name="connsiteX6" fmla="*/ 28575 w 8853487"/>
              <a:gd name="connsiteY6" fmla="*/ 3579535 h 3978275"/>
              <a:gd name="connsiteX7" fmla="*/ 0 w 8853487"/>
              <a:gd name="connsiteY7" fmla="*/ 0 h 3978275"/>
              <a:gd name="connsiteX0" fmla="*/ 0 w 8853487"/>
              <a:gd name="connsiteY0" fmla="*/ 0 h 3978275"/>
              <a:gd name="connsiteX1" fmla="*/ 8190428 w 8853487"/>
              <a:gd name="connsiteY1" fmla="*/ 0 h 3978275"/>
              <a:gd name="connsiteX2" fmla="*/ 8803480 w 8853487"/>
              <a:gd name="connsiteY2" fmla="*/ 1134546 h 3978275"/>
              <a:gd name="connsiteX3" fmla="*/ 8853487 w 8853487"/>
              <a:gd name="connsiteY3" fmla="*/ 3978275 h 3978275"/>
              <a:gd name="connsiteX4" fmla="*/ 6167437 w 8853487"/>
              <a:gd name="connsiteY4" fmla="*/ 3971131 h 3978275"/>
              <a:gd name="connsiteX5" fmla="*/ 6163746 w 8853487"/>
              <a:gd name="connsiteY5" fmla="*/ 3578225 h 3978275"/>
              <a:gd name="connsiteX6" fmla="*/ 28575 w 8853487"/>
              <a:gd name="connsiteY6" fmla="*/ 3579535 h 3978275"/>
              <a:gd name="connsiteX7" fmla="*/ 0 w 8853487"/>
              <a:gd name="connsiteY7" fmla="*/ 0 h 3978275"/>
              <a:gd name="connsiteX0" fmla="*/ 0 w 8854797"/>
              <a:gd name="connsiteY0" fmla="*/ 0 h 3978275"/>
              <a:gd name="connsiteX1" fmla="*/ 8854797 w 8854797"/>
              <a:gd name="connsiteY1" fmla="*/ 7143 h 3978275"/>
              <a:gd name="connsiteX2" fmla="*/ 8803480 w 8854797"/>
              <a:gd name="connsiteY2" fmla="*/ 1134546 h 3978275"/>
              <a:gd name="connsiteX3" fmla="*/ 8853487 w 8854797"/>
              <a:gd name="connsiteY3" fmla="*/ 3978275 h 3978275"/>
              <a:gd name="connsiteX4" fmla="*/ 6167437 w 8854797"/>
              <a:gd name="connsiteY4" fmla="*/ 3971131 h 3978275"/>
              <a:gd name="connsiteX5" fmla="*/ 6163746 w 8854797"/>
              <a:gd name="connsiteY5" fmla="*/ 3578225 h 3978275"/>
              <a:gd name="connsiteX6" fmla="*/ 28575 w 8854797"/>
              <a:gd name="connsiteY6" fmla="*/ 3579535 h 3978275"/>
              <a:gd name="connsiteX7" fmla="*/ 0 w 8854797"/>
              <a:gd name="connsiteY7" fmla="*/ 0 h 3978275"/>
              <a:gd name="connsiteX0" fmla="*/ 0 w 8860630"/>
              <a:gd name="connsiteY0" fmla="*/ 0 h 3978275"/>
              <a:gd name="connsiteX1" fmla="*/ 8854797 w 8860630"/>
              <a:gd name="connsiteY1" fmla="*/ 7143 h 3978275"/>
              <a:gd name="connsiteX2" fmla="*/ 8860630 w 8860630"/>
              <a:gd name="connsiteY2" fmla="*/ 1141689 h 3978275"/>
              <a:gd name="connsiteX3" fmla="*/ 8853487 w 8860630"/>
              <a:gd name="connsiteY3" fmla="*/ 3978275 h 3978275"/>
              <a:gd name="connsiteX4" fmla="*/ 6167437 w 8860630"/>
              <a:gd name="connsiteY4" fmla="*/ 3971131 h 3978275"/>
              <a:gd name="connsiteX5" fmla="*/ 6163746 w 8860630"/>
              <a:gd name="connsiteY5" fmla="*/ 3578225 h 3978275"/>
              <a:gd name="connsiteX6" fmla="*/ 28575 w 8860630"/>
              <a:gd name="connsiteY6" fmla="*/ 3579535 h 3978275"/>
              <a:gd name="connsiteX7" fmla="*/ 0 w 8860630"/>
              <a:gd name="connsiteY7" fmla="*/ 0 h 3978275"/>
              <a:gd name="connsiteX0" fmla="*/ 0 w 8860630"/>
              <a:gd name="connsiteY0" fmla="*/ 0 h 3971131"/>
              <a:gd name="connsiteX1" fmla="*/ 8854797 w 8860630"/>
              <a:gd name="connsiteY1" fmla="*/ 7143 h 3971131"/>
              <a:gd name="connsiteX2" fmla="*/ 8860630 w 8860630"/>
              <a:gd name="connsiteY2" fmla="*/ 1141689 h 3971131"/>
              <a:gd name="connsiteX3" fmla="*/ 8453437 w 8860630"/>
              <a:gd name="connsiteY3" fmla="*/ 3763962 h 3971131"/>
              <a:gd name="connsiteX4" fmla="*/ 6167437 w 8860630"/>
              <a:gd name="connsiteY4" fmla="*/ 3971131 h 3971131"/>
              <a:gd name="connsiteX5" fmla="*/ 6163746 w 8860630"/>
              <a:gd name="connsiteY5" fmla="*/ 3578225 h 3971131"/>
              <a:gd name="connsiteX6" fmla="*/ 28575 w 8860630"/>
              <a:gd name="connsiteY6" fmla="*/ 3579535 h 3971131"/>
              <a:gd name="connsiteX7" fmla="*/ 0 w 8860630"/>
              <a:gd name="connsiteY7" fmla="*/ 0 h 3971131"/>
              <a:gd name="connsiteX0" fmla="*/ 0 w 8860630"/>
              <a:gd name="connsiteY0" fmla="*/ 0 h 3971131"/>
              <a:gd name="connsiteX1" fmla="*/ 8854797 w 8860630"/>
              <a:gd name="connsiteY1" fmla="*/ 7143 h 3971131"/>
              <a:gd name="connsiteX2" fmla="*/ 8860630 w 8860630"/>
              <a:gd name="connsiteY2" fmla="*/ 1141689 h 3971131"/>
              <a:gd name="connsiteX3" fmla="*/ 8824912 w 8860630"/>
              <a:gd name="connsiteY3" fmla="*/ 3971131 h 3971131"/>
              <a:gd name="connsiteX4" fmla="*/ 6167437 w 8860630"/>
              <a:gd name="connsiteY4" fmla="*/ 3971131 h 3971131"/>
              <a:gd name="connsiteX5" fmla="*/ 6163746 w 8860630"/>
              <a:gd name="connsiteY5" fmla="*/ 3578225 h 3971131"/>
              <a:gd name="connsiteX6" fmla="*/ 28575 w 8860630"/>
              <a:gd name="connsiteY6" fmla="*/ 3579535 h 3971131"/>
              <a:gd name="connsiteX7" fmla="*/ 0 w 8860630"/>
              <a:gd name="connsiteY7" fmla="*/ 0 h 3971131"/>
              <a:gd name="connsiteX0" fmla="*/ 0 w 8860630"/>
              <a:gd name="connsiteY0" fmla="*/ 0 h 3971131"/>
              <a:gd name="connsiteX1" fmla="*/ 8261866 w 8860630"/>
              <a:gd name="connsiteY1" fmla="*/ 242887 h 3971131"/>
              <a:gd name="connsiteX2" fmla="*/ 8860630 w 8860630"/>
              <a:gd name="connsiteY2" fmla="*/ 1141689 h 3971131"/>
              <a:gd name="connsiteX3" fmla="*/ 8824912 w 8860630"/>
              <a:gd name="connsiteY3" fmla="*/ 3971131 h 3971131"/>
              <a:gd name="connsiteX4" fmla="*/ 6167437 w 8860630"/>
              <a:gd name="connsiteY4" fmla="*/ 3971131 h 3971131"/>
              <a:gd name="connsiteX5" fmla="*/ 6163746 w 8860630"/>
              <a:gd name="connsiteY5" fmla="*/ 3578225 h 3971131"/>
              <a:gd name="connsiteX6" fmla="*/ 28575 w 8860630"/>
              <a:gd name="connsiteY6" fmla="*/ 3579535 h 3971131"/>
              <a:gd name="connsiteX7" fmla="*/ 0 w 8860630"/>
              <a:gd name="connsiteY7" fmla="*/ 0 h 3971131"/>
              <a:gd name="connsiteX0" fmla="*/ 0 w 8824912"/>
              <a:gd name="connsiteY0" fmla="*/ 0 h 3971131"/>
              <a:gd name="connsiteX1" fmla="*/ 8261866 w 8824912"/>
              <a:gd name="connsiteY1" fmla="*/ 242887 h 3971131"/>
              <a:gd name="connsiteX2" fmla="*/ 8510587 w 8824912"/>
              <a:gd name="connsiteY2" fmla="*/ 1070252 h 3971131"/>
              <a:gd name="connsiteX3" fmla="*/ 8824912 w 8824912"/>
              <a:gd name="connsiteY3" fmla="*/ 3971131 h 3971131"/>
              <a:gd name="connsiteX4" fmla="*/ 6167437 w 8824912"/>
              <a:gd name="connsiteY4" fmla="*/ 3971131 h 3971131"/>
              <a:gd name="connsiteX5" fmla="*/ 6163746 w 8824912"/>
              <a:gd name="connsiteY5" fmla="*/ 3578225 h 3971131"/>
              <a:gd name="connsiteX6" fmla="*/ 28575 w 8824912"/>
              <a:gd name="connsiteY6" fmla="*/ 3579535 h 3971131"/>
              <a:gd name="connsiteX7" fmla="*/ 0 w 8824912"/>
              <a:gd name="connsiteY7" fmla="*/ 0 h 3971131"/>
              <a:gd name="connsiteX0" fmla="*/ 0 w 8833374"/>
              <a:gd name="connsiteY0" fmla="*/ 0 h 3971131"/>
              <a:gd name="connsiteX1" fmla="*/ 8833366 w 8833374"/>
              <a:gd name="connsiteY1" fmla="*/ 21430 h 3971131"/>
              <a:gd name="connsiteX2" fmla="*/ 8510587 w 8833374"/>
              <a:gd name="connsiteY2" fmla="*/ 1070252 h 3971131"/>
              <a:gd name="connsiteX3" fmla="*/ 8824912 w 8833374"/>
              <a:gd name="connsiteY3" fmla="*/ 3971131 h 3971131"/>
              <a:gd name="connsiteX4" fmla="*/ 6167437 w 8833374"/>
              <a:gd name="connsiteY4" fmla="*/ 3971131 h 3971131"/>
              <a:gd name="connsiteX5" fmla="*/ 6163746 w 8833374"/>
              <a:gd name="connsiteY5" fmla="*/ 3578225 h 3971131"/>
              <a:gd name="connsiteX6" fmla="*/ 28575 w 8833374"/>
              <a:gd name="connsiteY6" fmla="*/ 3579535 h 3971131"/>
              <a:gd name="connsiteX7" fmla="*/ 0 w 8833374"/>
              <a:gd name="connsiteY7" fmla="*/ 0 h 3971131"/>
              <a:gd name="connsiteX0" fmla="*/ 0 w 8846343"/>
              <a:gd name="connsiteY0" fmla="*/ 0 h 3971131"/>
              <a:gd name="connsiteX1" fmla="*/ 8833366 w 8846343"/>
              <a:gd name="connsiteY1" fmla="*/ 21430 h 3971131"/>
              <a:gd name="connsiteX2" fmla="*/ 8846343 w 8846343"/>
              <a:gd name="connsiteY2" fmla="*/ 1034533 h 3971131"/>
              <a:gd name="connsiteX3" fmla="*/ 8824912 w 8846343"/>
              <a:gd name="connsiteY3" fmla="*/ 3971131 h 3971131"/>
              <a:gd name="connsiteX4" fmla="*/ 6167437 w 8846343"/>
              <a:gd name="connsiteY4" fmla="*/ 3971131 h 3971131"/>
              <a:gd name="connsiteX5" fmla="*/ 6163746 w 8846343"/>
              <a:gd name="connsiteY5" fmla="*/ 3578225 h 3971131"/>
              <a:gd name="connsiteX6" fmla="*/ 28575 w 8846343"/>
              <a:gd name="connsiteY6" fmla="*/ 3579535 h 3971131"/>
              <a:gd name="connsiteX7" fmla="*/ 0 w 8846343"/>
              <a:gd name="connsiteY7" fmla="*/ 0 h 3971131"/>
              <a:gd name="connsiteX0" fmla="*/ 0 w 8833446"/>
              <a:gd name="connsiteY0" fmla="*/ 0 h 3971131"/>
              <a:gd name="connsiteX1" fmla="*/ 8833366 w 8833446"/>
              <a:gd name="connsiteY1" fmla="*/ 21430 h 3971131"/>
              <a:gd name="connsiteX2" fmla="*/ 8803481 w 8833446"/>
              <a:gd name="connsiteY2" fmla="*/ 1041677 h 3971131"/>
              <a:gd name="connsiteX3" fmla="*/ 8824912 w 8833446"/>
              <a:gd name="connsiteY3" fmla="*/ 3971131 h 3971131"/>
              <a:gd name="connsiteX4" fmla="*/ 6167437 w 8833446"/>
              <a:gd name="connsiteY4" fmla="*/ 3971131 h 3971131"/>
              <a:gd name="connsiteX5" fmla="*/ 6163746 w 8833446"/>
              <a:gd name="connsiteY5" fmla="*/ 3578225 h 3971131"/>
              <a:gd name="connsiteX6" fmla="*/ 28575 w 8833446"/>
              <a:gd name="connsiteY6" fmla="*/ 3579535 h 3971131"/>
              <a:gd name="connsiteX7" fmla="*/ 0 w 8833446"/>
              <a:gd name="connsiteY7" fmla="*/ 0 h 3971131"/>
              <a:gd name="connsiteX0" fmla="*/ 0 w 8839200"/>
              <a:gd name="connsiteY0" fmla="*/ 0 h 3971131"/>
              <a:gd name="connsiteX1" fmla="*/ 8833366 w 8839200"/>
              <a:gd name="connsiteY1" fmla="*/ 21430 h 3971131"/>
              <a:gd name="connsiteX2" fmla="*/ 8839200 w 8839200"/>
              <a:gd name="connsiteY2" fmla="*/ 1034533 h 3971131"/>
              <a:gd name="connsiteX3" fmla="*/ 8824912 w 8839200"/>
              <a:gd name="connsiteY3" fmla="*/ 3971131 h 3971131"/>
              <a:gd name="connsiteX4" fmla="*/ 6167437 w 8839200"/>
              <a:gd name="connsiteY4" fmla="*/ 3971131 h 3971131"/>
              <a:gd name="connsiteX5" fmla="*/ 6163746 w 8839200"/>
              <a:gd name="connsiteY5" fmla="*/ 3578225 h 3971131"/>
              <a:gd name="connsiteX6" fmla="*/ 28575 w 8839200"/>
              <a:gd name="connsiteY6" fmla="*/ 3579535 h 3971131"/>
              <a:gd name="connsiteX7" fmla="*/ 0 w 8839200"/>
              <a:gd name="connsiteY7" fmla="*/ 0 h 3971131"/>
              <a:gd name="connsiteX0" fmla="*/ 171450 w 8810625"/>
              <a:gd name="connsiteY0" fmla="*/ 242889 h 3949701"/>
              <a:gd name="connsiteX1" fmla="*/ 8804791 w 8810625"/>
              <a:gd name="connsiteY1" fmla="*/ 0 h 3949701"/>
              <a:gd name="connsiteX2" fmla="*/ 8810625 w 8810625"/>
              <a:gd name="connsiteY2" fmla="*/ 1013103 h 3949701"/>
              <a:gd name="connsiteX3" fmla="*/ 8796337 w 8810625"/>
              <a:gd name="connsiteY3" fmla="*/ 3949701 h 3949701"/>
              <a:gd name="connsiteX4" fmla="*/ 6138862 w 8810625"/>
              <a:gd name="connsiteY4" fmla="*/ 3949701 h 3949701"/>
              <a:gd name="connsiteX5" fmla="*/ 6135171 w 8810625"/>
              <a:gd name="connsiteY5" fmla="*/ 3556795 h 3949701"/>
              <a:gd name="connsiteX6" fmla="*/ 0 w 8810625"/>
              <a:gd name="connsiteY6" fmla="*/ 3558105 h 3949701"/>
              <a:gd name="connsiteX7" fmla="*/ 171450 w 8810625"/>
              <a:gd name="connsiteY7" fmla="*/ 242889 h 3949701"/>
              <a:gd name="connsiteX0" fmla="*/ 0 w 8824913"/>
              <a:gd name="connsiteY0" fmla="*/ 2 h 3949701"/>
              <a:gd name="connsiteX1" fmla="*/ 8819079 w 8824913"/>
              <a:gd name="connsiteY1" fmla="*/ 0 h 3949701"/>
              <a:gd name="connsiteX2" fmla="*/ 8824913 w 8824913"/>
              <a:gd name="connsiteY2" fmla="*/ 1013103 h 3949701"/>
              <a:gd name="connsiteX3" fmla="*/ 8810625 w 8824913"/>
              <a:gd name="connsiteY3" fmla="*/ 3949701 h 3949701"/>
              <a:gd name="connsiteX4" fmla="*/ 6153150 w 8824913"/>
              <a:gd name="connsiteY4" fmla="*/ 3949701 h 3949701"/>
              <a:gd name="connsiteX5" fmla="*/ 6149459 w 8824913"/>
              <a:gd name="connsiteY5" fmla="*/ 3556795 h 3949701"/>
              <a:gd name="connsiteX6" fmla="*/ 14288 w 8824913"/>
              <a:gd name="connsiteY6" fmla="*/ 3558105 h 3949701"/>
              <a:gd name="connsiteX7" fmla="*/ 0 w 8824913"/>
              <a:gd name="connsiteY7" fmla="*/ 2 h 3949701"/>
              <a:gd name="connsiteX0" fmla="*/ 0 w 8824913"/>
              <a:gd name="connsiteY0" fmla="*/ 2 h 3949701"/>
              <a:gd name="connsiteX1" fmla="*/ 8819079 w 8824913"/>
              <a:gd name="connsiteY1" fmla="*/ 0 h 3949701"/>
              <a:gd name="connsiteX2" fmla="*/ 8824913 w 8824913"/>
              <a:gd name="connsiteY2" fmla="*/ 1013103 h 3949701"/>
              <a:gd name="connsiteX3" fmla="*/ 8810625 w 8824913"/>
              <a:gd name="connsiteY3" fmla="*/ 3949701 h 3949701"/>
              <a:gd name="connsiteX4" fmla="*/ 6153150 w 8824913"/>
              <a:gd name="connsiteY4" fmla="*/ 3949701 h 3949701"/>
              <a:gd name="connsiteX5" fmla="*/ 6149459 w 8824913"/>
              <a:gd name="connsiteY5" fmla="*/ 3556795 h 3949701"/>
              <a:gd name="connsiteX6" fmla="*/ 14288 w 8824913"/>
              <a:gd name="connsiteY6" fmla="*/ 3558105 h 3949701"/>
              <a:gd name="connsiteX7" fmla="*/ 0 w 8824913"/>
              <a:gd name="connsiteY7" fmla="*/ 2 h 3949701"/>
              <a:gd name="connsiteX0" fmla="*/ 0 w 8824913"/>
              <a:gd name="connsiteY0" fmla="*/ 2 h 3949701"/>
              <a:gd name="connsiteX1" fmla="*/ 8819079 w 8824913"/>
              <a:gd name="connsiteY1" fmla="*/ 0 h 3949701"/>
              <a:gd name="connsiteX2" fmla="*/ 8824913 w 8824913"/>
              <a:gd name="connsiteY2" fmla="*/ 1013103 h 3949701"/>
              <a:gd name="connsiteX3" fmla="*/ 8810625 w 8824913"/>
              <a:gd name="connsiteY3" fmla="*/ 3949701 h 3949701"/>
              <a:gd name="connsiteX4" fmla="*/ 6153150 w 8824913"/>
              <a:gd name="connsiteY4" fmla="*/ 3949701 h 3949701"/>
              <a:gd name="connsiteX5" fmla="*/ 6149459 w 8824913"/>
              <a:gd name="connsiteY5" fmla="*/ 3556795 h 3949701"/>
              <a:gd name="connsiteX6" fmla="*/ 307182 w 8824913"/>
              <a:gd name="connsiteY6" fmla="*/ 3308074 h 3949701"/>
              <a:gd name="connsiteX7" fmla="*/ 0 w 8824913"/>
              <a:gd name="connsiteY7" fmla="*/ 2 h 3949701"/>
              <a:gd name="connsiteX0" fmla="*/ 1374 w 8826287"/>
              <a:gd name="connsiteY0" fmla="*/ 2 h 3949701"/>
              <a:gd name="connsiteX1" fmla="*/ 8820453 w 8826287"/>
              <a:gd name="connsiteY1" fmla="*/ 0 h 3949701"/>
              <a:gd name="connsiteX2" fmla="*/ 8826287 w 8826287"/>
              <a:gd name="connsiteY2" fmla="*/ 1013103 h 3949701"/>
              <a:gd name="connsiteX3" fmla="*/ 8811999 w 8826287"/>
              <a:gd name="connsiteY3" fmla="*/ 3949701 h 3949701"/>
              <a:gd name="connsiteX4" fmla="*/ 6154524 w 8826287"/>
              <a:gd name="connsiteY4" fmla="*/ 3949701 h 3949701"/>
              <a:gd name="connsiteX5" fmla="*/ 6150833 w 8826287"/>
              <a:gd name="connsiteY5" fmla="*/ 3556795 h 3949701"/>
              <a:gd name="connsiteX6" fmla="*/ 1375 w 8826287"/>
              <a:gd name="connsiteY6" fmla="*/ 3558106 h 3949701"/>
              <a:gd name="connsiteX7" fmla="*/ 1374 w 8826287"/>
              <a:gd name="connsiteY7" fmla="*/ 2 h 3949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26287" h="3949701">
                <a:moveTo>
                  <a:pt x="1374" y="2"/>
                </a:moveTo>
                <a:lnTo>
                  <a:pt x="8820453" y="0"/>
                </a:lnTo>
                <a:cubicBezTo>
                  <a:pt x="8822397" y="378182"/>
                  <a:pt x="8824343" y="634921"/>
                  <a:pt x="8826287" y="1013103"/>
                </a:cubicBezTo>
                <a:cubicBezTo>
                  <a:pt x="8821524" y="1991969"/>
                  <a:pt x="8816762" y="2970835"/>
                  <a:pt x="8811999" y="3949701"/>
                </a:cubicBezTo>
                <a:lnTo>
                  <a:pt x="6154524" y="3949701"/>
                </a:lnTo>
                <a:cubicBezTo>
                  <a:pt x="6153294" y="3818732"/>
                  <a:pt x="6152063" y="3687764"/>
                  <a:pt x="6150833" y="3556795"/>
                </a:cubicBezTo>
                <a:lnTo>
                  <a:pt x="1375" y="3558106"/>
                </a:lnTo>
                <a:cubicBezTo>
                  <a:pt x="-3388" y="2372072"/>
                  <a:pt x="6137" y="1228898"/>
                  <a:pt x="1374" y="2"/>
                </a:cubicBezTo>
                <a:close/>
              </a:path>
            </a:pathLst>
          </a:custGeom>
        </p:spPr>
      </p:pic>
      <p:sp>
        <p:nvSpPr>
          <p:cNvPr id="12" name="Title 11">
            <a:extLst>
              <a:ext uri="{FF2B5EF4-FFF2-40B4-BE49-F238E27FC236}">
                <a16:creationId xmlns:a16="http://schemas.microsoft.com/office/drawing/2014/main" id="{21F332D7-0B19-4DC4-95A4-B8A246F5EFFA}"/>
              </a:ext>
            </a:extLst>
          </p:cNvPr>
          <p:cNvSpPr>
            <a:spLocks noGrp="1"/>
          </p:cNvSpPr>
          <p:nvPr>
            <p:ph type="ctrTitle"/>
          </p:nvPr>
        </p:nvSpPr>
        <p:spPr/>
        <p:txBody>
          <a:bodyPr>
            <a:normAutofit fontScale="90000"/>
          </a:bodyPr>
          <a:lstStyle/>
          <a:p>
            <a:r>
              <a:rPr lang="en-US" dirty="0"/>
              <a:t>Umbrella Hub Arrangement Value Proposition Workshop</a:t>
            </a:r>
          </a:p>
        </p:txBody>
      </p:sp>
      <p:sp>
        <p:nvSpPr>
          <p:cNvPr id="13" name="Subtitle 12">
            <a:extLst>
              <a:ext uri="{FF2B5EF4-FFF2-40B4-BE49-F238E27FC236}">
                <a16:creationId xmlns:a16="http://schemas.microsoft.com/office/drawing/2014/main" id="{6B8A7F8C-0939-4F0E-AF62-7FF28987F554}"/>
              </a:ext>
            </a:extLst>
          </p:cNvPr>
          <p:cNvSpPr>
            <a:spLocks noGrp="1"/>
          </p:cNvSpPr>
          <p:nvPr>
            <p:ph type="subTitle" idx="1"/>
          </p:nvPr>
        </p:nvSpPr>
        <p:spPr/>
        <p:txBody>
          <a:bodyPr>
            <a:normAutofit fontScale="85000" lnSpcReduction="20000"/>
          </a:bodyPr>
          <a:lstStyle/>
          <a:p>
            <a:r>
              <a:rPr lang="en-US" dirty="0"/>
              <a:t>JULY 2022</a:t>
            </a:r>
          </a:p>
        </p:txBody>
      </p:sp>
    </p:spTree>
    <p:extLst>
      <p:ext uri="{BB962C8B-B14F-4D97-AF65-F5344CB8AC3E}">
        <p14:creationId xmlns:p14="http://schemas.microsoft.com/office/powerpoint/2010/main" val="36713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CEFE876-933A-4FDE-A03A-B60B5030C545}"/>
              </a:ext>
            </a:extLst>
          </p:cNvPr>
          <p:cNvSpPr>
            <a:spLocks noGrp="1"/>
          </p:cNvSpPr>
          <p:nvPr>
            <p:ph type="title"/>
          </p:nvPr>
        </p:nvSpPr>
        <p:spPr>
          <a:xfrm>
            <a:off x="528459" y="57054"/>
            <a:ext cx="7835226" cy="514351"/>
          </a:xfrm>
        </p:spPr>
        <p:txBody>
          <a:bodyPr>
            <a:normAutofit/>
          </a:bodyPr>
          <a:lstStyle/>
          <a:p>
            <a:r>
              <a:rPr lang="en-US" sz="2400" dirty="0"/>
              <a:t>UHA Value Proposition: Payers</a:t>
            </a:r>
          </a:p>
        </p:txBody>
      </p:sp>
      <p:graphicFrame>
        <p:nvGraphicFramePr>
          <p:cNvPr id="11" name="Table 6">
            <a:extLst>
              <a:ext uri="{FF2B5EF4-FFF2-40B4-BE49-F238E27FC236}">
                <a16:creationId xmlns:a16="http://schemas.microsoft.com/office/drawing/2014/main" id="{9DE0DC2E-A795-47EA-802B-B09191E3B5AD}"/>
              </a:ext>
            </a:extLst>
          </p:cNvPr>
          <p:cNvGraphicFramePr>
            <a:graphicFrameLocks noGrp="1"/>
          </p:cNvGraphicFramePr>
          <p:nvPr/>
        </p:nvGraphicFramePr>
        <p:xfrm>
          <a:off x="617034" y="654205"/>
          <a:ext cx="8332248" cy="4234216"/>
        </p:xfrm>
        <a:graphic>
          <a:graphicData uri="http://schemas.openxmlformats.org/drawingml/2006/table">
            <a:tbl>
              <a:tblPr firstRow="1" bandRow="1">
                <a:tableStyleId>{073A0DAA-6AF3-43AB-8588-CEC1D06C72B9}</a:tableStyleId>
              </a:tblPr>
              <a:tblGrid>
                <a:gridCol w="1694986">
                  <a:extLst>
                    <a:ext uri="{9D8B030D-6E8A-4147-A177-3AD203B41FA5}">
                      <a16:colId xmlns:a16="http://schemas.microsoft.com/office/drawing/2014/main" val="3059008442"/>
                    </a:ext>
                  </a:extLst>
                </a:gridCol>
                <a:gridCol w="3323063">
                  <a:extLst>
                    <a:ext uri="{9D8B030D-6E8A-4147-A177-3AD203B41FA5}">
                      <a16:colId xmlns:a16="http://schemas.microsoft.com/office/drawing/2014/main" val="4189307250"/>
                    </a:ext>
                  </a:extLst>
                </a:gridCol>
                <a:gridCol w="3314199">
                  <a:extLst>
                    <a:ext uri="{9D8B030D-6E8A-4147-A177-3AD203B41FA5}">
                      <a16:colId xmlns:a16="http://schemas.microsoft.com/office/drawing/2014/main" val="4281933696"/>
                    </a:ext>
                  </a:extLst>
                </a:gridCol>
              </a:tblGrid>
              <a:tr h="500416">
                <a:tc>
                  <a:txBody>
                    <a:bodyPr/>
                    <a:lstStyle/>
                    <a:p>
                      <a:pPr algn="ctr"/>
                      <a:r>
                        <a:rPr lang="en-US" sz="1400" dirty="0"/>
                        <a:t>Pain Point</a:t>
                      </a:r>
                    </a:p>
                  </a:txBody>
                  <a:tcPr/>
                </a:tc>
                <a:tc>
                  <a:txBody>
                    <a:bodyPr/>
                    <a:lstStyle/>
                    <a:p>
                      <a:pPr algn="ctr"/>
                      <a:r>
                        <a:rPr lang="en-US" sz="1400" dirty="0"/>
                        <a:t> Value Proposition</a:t>
                      </a:r>
                    </a:p>
                  </a:txBody>
                  <a:tcPr/>
                </a:tc>
                <a:tc>
                  <a:txBody>
                    <a:bodyPr/>
                    <a:lstStyle/>
                    <a:p>
                      <a:pPr algn="ctr"/>
                      <a:r>
                        <a:rPr lang="en-US" sz="1400" dirty="0"/>
                        <a:t>Specific Actions </a:t>
                      </a:r>
                    </a:p>
                  </a:txBody>
                  <a:tcPr/>
                </a:tc>
                <a:extLst>
                  <a:ext uri="{0D108BD9-81ED-4DB2-BD59-A6C34878D82A}">
                    <a16:rowId xmlns:a16="http://schemas.microsoft.com/office/drawing/2014/main" val="4172277248"/>
                  </a:ext>
                </a:extLst>
              </a:tr>
              <a:tr h="500416">
                <a:tc>
                  <a:txBody>
                    <a:bodyPr/>
                    <a:lstStyle/>
                    <a:p>
                      <a:endParaRPr lang="en-US" sz="1100" dirty="0"/>
                    </a:p>
                    <a:p>
                      <a:r>
                        <a:rPr lang="en-US" sz="1100" dirty="0"/>
                        <a:t>Administrative Burden</a:t>
                      </a:r>
                    </a:p>
                    <a:p>
                      <a:endParaRPr lang="en-US" sz="1100" dirty="0"/>
                    </a:p>
                    <a:p>
                      <a:endParaRPr lang="en-US" sz="1100" dirty="0"/>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327333086"/>
                  </a:ext>
                </a:extLst>
              </a:tr>
              <a:tr h="500416">
                <a:tc>
                  <a:txBody>
                    <a:bodyPr/>
                    <a:lstStyle/>
                    <a:p>
                      <a:endParaRPr lang="en-US" sz="1100" dirty="0"/>
                    </a:p>
                    <a:p>
                      <a:r>
                        <a:rPr lang="en-US" sz="1100" dirty="0"/>
                        <a:t>Outcomes/Metrics</a:t>
                      </a:r>
                    </a:p>
                    <a:p>
                      <a:endParaRPr lang="en-US" sz="1100" dirty="0"/>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624320180"/>
                  </a:ext>
                </a:extLst>
              </a:tr>
              <a:tr h="439375">
                <a:tc>
                  <a:txBody>
                    <a:bodyPr/>
                    <a:lstStyle/>
                    <a:p>
                      <a:endParaRPr lang="en-US" sz="1100" dirty="0"/>
                    </a:p>
                    <a:p>
                      <a:r>
                        <a:rPr lang="en-US" sz="1100" dirty="0"/>
                        <a:t>Engagement/Retention </a:t>
                      </a:r>
                    </a:p>
                    <a:p>
                      <a:endParaRPr lang="en-US" sz="1100" dirty="0"/>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888814895"/>
                  </a:ext>
                </a:extLst>
              </a:tr>
              <a:tr h="500416">
                <a:tc>
                  <a:txBody>
                    <a:bodyPr/>
                    <a:lstStyle/>
                    <a:p>
                      <a:endParaRPr lang="en-US" sz="1100" dirty="0"/>
                    </a:p>
                    <a:p>
                      <a:r>
                        <a:rPr lang="en-US" sz="1100" dirty="0"/>
                        <a:t>Cost</a:t>
                      </a:r>
                    </a:p>
                    <a:p>
                      <a:endParaRPr lang="en-US" sz="1100" dirty="0"/>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724123848"/>
                  </a:ext>
                </a:extLst>
              </a:tr>
              <a:tr h="500416">
                <a:tc>
                  <a:txBody>
                    <a:bodyPr/>
                    <a:lstStyle/>
                    <a:p>
                      <a:endParaRPr lang="en-US" sz="1100" dirty="0"/>
                    </a:p>
                    <a:p>
                      <a:r>
                        <a:rPr lang="en-US" sz="1100" dirty="0"/>
                        <a:t>Health Equity/SDoH</a:t>
                      </a:r>
                    </a:p>
                    <a:p>
                      <a:endParaRPr lang="en-US" sz="1100" dirty="0"/>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675343261"/>
                  </a:ext>
                </a:extLst>
              </a:tr>
              <a:tr h="500416">
                <a:tc>
                  <a:txBody>
                    <a:bodyPr/>
                    <a:lstStyle/>
                    <a:p>
                      <a:endParaRPr lang="en-US" sz="1100" dirty="0"/>
                    </a:p>
                    <a:p>
                      <a:r>
                        <a:rPr lang="en-US" sz="1100" dirty="0"/>
                        <a:t>Other </a:t>
                      </a:r>
                    </a:p>
                    <a:p>
                      <a:endParaRPr lang="en-US" sz="1100" dirty="0"/>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3314529591"/>
                  </a:ext>
                </a:extLst>
              </a:tr>
            </a:tbl>
          </a:graphicData>
        </a:graphic>
      </p:graphicFrame>
    </p:spTree>
    <p:extLst>
      <p:ext uri="{BB962C8B-B14F-4D97-AF65-F5344CB8AC3E}">
        <p14:creationId xmlns:p14="http://schemas.microsoft.com/office/powerpoint/2010/main" val="24375280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AA8EA-ABDC-C549-800E-6C0E6ABAD9BD}"/>
              </a:ext>
            </a:extLst>
          </p:cNvPr>
          <p:cNvSpPr>
            <a:spLocks noGrp="1"/>
          </p:cNvSpPr>
          <p:nvPr>
            <p:ph type="ctrTitle"/>
          </p:nvPr>
        </p:nvSpPr>
        <p:spPr/>
        <p:txBody>
          <a:bodyPr>
            <a:normAutofit/>
          </a:bodyPr>
          <a:lstStyle/>
          <a:p>
            <a:r>
              <a:rPr lang="en-US" dirty="0"/>
              <a:t>UHA Value Proposition</a:t>
            </a:r>
          </a:p>
        </p:txBody>
      </p:sp>
      <p:sp>
        <p:nvSpPr>
          <p:cNvPr id="3" name="Subtitle 2">
            <a:extLst>
              <a:ext uri="{FF2B5EF4-FFF2-40B4-BE49-F238E27FC236}">
                <a16:creationId xmlns:a16="http://schemas.microsoft.com/office/drawing/2014/main" id="{B691820F-A752-1140-BFCF-65D94437CB2B}"/>
              </a:ext>
            </a:extLst>
          </p:cNvPr>
          <p:cNvSpPr>
            <a:spLocks noGrp="1"/>
          </p:cNvSpPr>
          <p:nvPr>
            <p:ph type="subTitle" idx="1"/>
          </p:nvPr>
        </p:nvSpPr>
        <p:spPr/>
        <p:txBody>
          <a:bodyPr/>
          <a:lstStyle/>
          <a:p>
            <a:r>
              <a:rPr lang="en-US" dirty="0"/>
              <a:t>Subsidiary Organization Focus</a:t>
            </a:r>
          </a:p>
        </p:txBody>
      </p:sp>
    </p:spTree>
    <p:extLst>
      <p:ext uri="{BB962C8B-B14F-4D97-AF65-F5344CB8AC3E}">
        <p14:creationId xmlns:p14="http://schemas.microsoft.com/office/powerpoint/2010/main" val="1586096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6E2DE288-9E7F-4920-BCB6-AE5812F24ED4}"/>
              </a:ext>
            </a:extLst>
          </p:cNvPr>
          <p:cNvSpPr/>
          <p:nvPr/>
        </p:nvSpPr>
        <p:spPr>
          <a:xfrm>
            <a:off x="11311" y="848444"/>
            <a:ext cx="1139402" cy="429505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Title 1">
            <a:extLst>
              <a:ext uri="{FF2B5EF4-FFF2-40B4-BE49-F238E27FC236}">
                <a16:creationId xmlns:a16="http://schemas.microsoft.com/office/drawing/2014/main" id="{9769132F-4DDA-41DC-A3CD-D1844B6C4E8C}"/>
              </a:ext>
            </a:extLst>
          </p:cNvPr>
          <p:cNvSpPr>
            <a:spLocks noGrp="1"/>
          </p:cNvSpPr>
          <p:nvPr>
            <p:ph type="title"/>
          </p:nvPr>
        </p:nvSpPr>
        <p:spPr>
          <a:xfrm>
            <a:off x="292279" y="191827"/>
            <a:ext cx="8601689" cy="656617"/>
          </a:xfrm>
        </p:spPr>
        <p:txBody>
          <a:bodyPr/>
          <a:lstStyle/>
          <a:p>
            <a:r>
              <a:rPr lang="en-US" dirty="0"/>
              <a:t>Pain Points for Subsidiaries</a:t>
            </a:r>
          </a:p>
        </p:txBody>
      </p:sp>
      <p:sp>
        <p:nvSpPr>
          <p:cNvPr id="5" name="Freeform 39">
            <a:extLst>
              <a:ext uri="{FF2B5EF4-FFF2-40B4-BE49-F238E27FC236}">
                <a16:creationId xmlns:a16="http://schemas.microsoft.com/office/drawing/2014/main" id="{0D9F9132-F9D3-45C9-B0FB-2643502FE8C2}"/>
              </a:ext>
            </a:extLst>
          </p:cNvPr>
          <p:cNvSpPr/>
          <p:nvPr/>
        </p:nvSpPr>
        <p:spPr>
          <a:xfrm>
            <a:off x="1143000" y="848444"/>
            <a:ext cx="6858000" cy="4302639"/>
          </a:xfrm>
          <a:custGeom>
            <a:avLst/>
            <a:gdLst>
              <a:gd name="connsiteX0" fmla="*/ 5417760 w 9144000"/>
              <a:gd name="connsiteY0" fmla="*/ 2982887 h 3977182"/>
              <a:gd name="connsiteX1" fmla="*/ 9143995 w 9144000"/>
              <a:gd name="connsiteY1" fmla="*/ 2982887 h 3977182"/>
              <a:gd name="connsiteX2" fmla="*/ 9143995 w 9144000"/>
              <a:gd name="connsiteY2" fmla="*/ 3977182 h 3977182"/>
              <a:gd name="connsiteX3" fmla="*/ 5317331 w 9144000"/>
              <a:gd name="connsiteY3" fmla="*/ 3977182 h 3977182"/>
              <a:gd name="connsiteX4" fmla="*/ 5317331 w 9144000"/>
              <a:gd name="connsiteY4" fmla="*/ 3958981 h 3977182"/>
              <a:gd name="connsiteX5" fmla="*/ 5317889 w 9144000"/>
              <a:gd name="connsiteY5" fmla="*/ 3929648 h 3977182"/>
              <a:gd name="connsiteX6" fmla="*/ 5406493 w 9144000"/>
              <a:gd name="connsiteY6" fmla="*/ 3032864 h 3977182"/>
              <a:gd name="connsiteX7" fmla="*/ 5 w 9144000"/>
              <a:gd name="connsiteY7" fmla="*/ 2982887 h 3977182"/>
              <a:gd name="connsiteX8" fmla="*/ 3716718 w 9144000"/>
              <a:gd name="connsiteY8" fmla="*/ 2982887 h 3977182"/>
              <a:gd name="connsiteX9" fmla="*/ 3727983 w 9144000"/>
              <a:gd name="connsiteY9" fmla="*/ 3032864 h 3977182"/>
              <a:gd name="connsiteX10" fmla="*/ 3816586 w 9144000"/>
              <a:gd name="connsiteY10" fmla="*/ 3929648 h 3977182"/>
              <a:gd name="connsiteX11" fmla="*/ 3815198 w 9144000"/>
              <a:gd name="connsiteY11" fmla="*/ 3953307 h 3977182"/>
              <a:gd name="connsiteX12" fmla="*/ 3817145 w 9144000"/>
              <a:gd name="connsiteY12" fmla="*/ 3977182 h 3977182"/>
              <a:gd name="connsiteX13" fmla="*/ 5 w 9144000"/>
              <a:gd name="connsiteY13" fmla="*/ 3977182 h 3977182"/>
              <a:gd name="connsiteX14" fmla="*/ 5720927 w 9144000"/>
              <a:gd name="connsiteY14" fmla="*/ 1988591 h 3977182"/>
              <a:gd name="connsiteX15" fmla="*/ 9143995 w 9144000"/>
              <a:gd name="connsiteY15" fmla="*/ 1988591 h 3977182"/>
              <a:gd name="connsiteX16" fmla="*/ 9143995 w 9144000"/>
              <a:gd name="connsiteY16" fmla="*/ 2982886 h 3977182"/>
              <a:gd name="connsiteX17" fmla="*/ 5417760 w 9144000"/>
              <a:gd name="connsiteY17" fmla="*/ 2982886 h 3977182"/>
              <a:gd name="connsiteX18" fmla="*/ 5424663 w 9144000"/>
              <a:gd name="connsiteY18" fmla="*/ 2952263 h 3977182"/>
              <a:gd name="connsiteX19" fmla="*/ 5461922 w 9144000"/>
              <a:gd name="connsiteY19" fmla="*/ 2786977 h 3977182"/>
              <a:gd name="connsiteX20" fmla="*/ 5709789 w 9144000"/>
              <a:gd name="connsiteY20" fmla="*/ 2014395 h 3977182"/>
              <a:gd name="connsiteX21" fmla="*/ 5709848 w 9144000"/>
              <a:gd name="connsiteY21" fmla="*/ 2014255 h 3977182"/>
              <a:gd name="connsiteX22" fmla="*/ 5717384 w 9144000"/>
              <a:gd name="connsiteY22" fmla="*/ 1988591 h 3977182"/>
              <a:gd name="connsiteX23" fmla="*/ 5717385 w 9144000"/>
              <a:gd name="connsiteY23" fmla="*/ 1988591 h 3977182"/>
              <a:gd name="connsiteX24" fmla="*/ 5714529 w 9144000"/>
              <a:gd name="connsiteY24" fmla="*/ 1994467 h 3977182"/>
              <a:gd name="connsiteX25" fmla="*/ 5714528 w 9144000"/>
              <a:gd name="connsiteY25" fmla="*/ 1994467 h 3977182"/>
              <a:gd name="connsiteX26" fmla="*/ 5 w 9144000"/>
              <a:gd name="connsiteY26" fmla="*/ 1988591 h 3977182"/>
              <a:gd name="connsiteX27" fmla="*/ 3413545 w 9144000"/>
              <a:gd name="connsiteY27" fmla="*/ 1988591 h 3977182"/>
              <a:gd name="connsiteX28" fmla="*/ 3424684 w 9144000"/>
              <a:gd name="connsiteY28" fmla="*/ 2014395 h 3977182"/>
              <a:gd name="connsiteX29" fmla="*/ 3413897 w 9144000"/>
              <a:gd name="connsiteY29" fmla="*/ 1988591 h 3977182"/>
              <a:gd name="connsiteX30" fmla="*/ 3413899 w 9144000"/>
              <a:gd name="connsiteY30" fmla="*/ 1988591 h 3977182"/>
              <a:gd name="connsiteX31" fmla="*/ 3424686 w 9144000"/>
              <a:gd name="connsiteY31" fmla="*/ 2014395 h 3977182"/>
              <a:gd name="connsiteX32" fmla="*/ 3672553 w 9144000"/>
              <a:gd name="connsiteY32" fmla="*/ 2786977 h 3977182"/>
              <a:gd name="connsiteX33" fmla="*/ 3709812 w 9144000"/>
              <a:gd name="connsiteY33" fmla="*/ 2952263 h 3977182"/>
              <a:gd name="connsiteX34" fmla="*/ 3709814 w 9144000"/>
              <a:gd name="connsiteY34" fmla="*/ 2952263 h 3977182"/>
              <a:gd name="connsiteX35" fmla="*/ 3716717 w 9144000"/>
              <a:gd name="connsiteY35" fmla="*/ 2982886 h 3977182"/>
              <a:gd name="connsiteX36" fmla="*/ 5 w 9144000"/>
              <a:gd name="connsiteY36" fmla="*/ 2982886 h 3977182"/>
              <a:gd name="connsiteX37" fmla="*/ 5737281 w 9144000"/>
              <a:gd name="connsiteY37" fmla="*/ 1947643 h 3977182"/>
              <a:gd name="connsiteX38" fmla="*/ 5737282 w 9144000"/>
              <a:gd name="connsiteY38" fmla="*/ 1947643 h 3977182"/>
              <a:gd name="connsiteX39" fmla="*/ 5717385 w 9144000"/>
              <a:gd name="connsiteY39" fmla="*/ 1988590 h 3977182"/>
              <a:gd name="connsiteX40" fmla="*/ 5717384 w 9144000"/>
              <a:gd name="connsiteY40" fmla="*/ 1988590 h 3977182"/>
              <a:gd name="connsiteX41" fmla="*/ 3396779 w 9144000"/>
              <a:gd name="connsiteY41" fmla="*/ 1947643 h 3977182"/>
              <a:gd name="connsiteX42" fmla="*/ 3396781 w 9144000"/>
              <a:gd name="connsiteY42" fmla="*/ 1947643 h 3977182"/>
              <a:gd name="connsiteX43" fmla="*/ 3413899 w 9144000"/>
              <a:gd name="connsiteY43" fmla="*/ 1988590 h 3977182"/>
              <a:gd name="connsiteX44" fmla="*/ 3413897 w 9144000"/>
              <a:gd name="connsiteY44" fmla="*/ 1988590 h 3977182"/>
              <a:gd name="connsiteX45" fmla="*/ 2973950 w 9144000"/>
              <a:gd name="connsiteY45" fmla="*/ 1022564 h 3977182"/>
              <a:gd name="connsiteX46" fmla="*/ 3001208 w 9144000"/>
              <a:gd name="connsiteY46" fmla="*/ 1035453 h 3977182"/>
              <a:gd name="connsiteX47" fmla="*/ 2996204 w 9144000"/>
              <a:gd name="connsiteY47" fmla="*/ 1033668 h 3977182"/>
              <a:gd name="connsiteX48" fmla="*/ 2960091 w 9144000"/>
              <a:gd name="connsiteY48" fmla="*/ 1015650 h 3977182"/>
              <a:gd name="connsiteX49" fmla="*/ 2973950 w 9144000"/>
              <a:gd name="connsiteY49" fmla="*/ 1022564 h 3977182"/>
              <a:gd name="connsiteX50" fmla="*/ 2962113 w 9144000"/>
              <a:gd name="connsiteY50" fmla="*/ 1016967 h 3977182"/>
              <a:gd name="connsiteX51" fmla="*/ 2926932 w 9144000"/>
              <a:gd name="connsiteY51" fmla="*/ 994046 h 3977182"/>
              <a:gd name="connsiteX52" fmla="*/ 2927314 w 9144000"/>
              <a:gd name="connsiteY52" fmla="*/ 994295 h 3977182"/>
              <a:gd name="connsiteX53" fmla="*/ 2960091 w 9144000"/>
              <a:gd name="connsiteY53" fmla="*/ 1015650 h 3977182"/>
              <a:gd name="connsiteX54" fmla="*/ 2957061 w 9144000"/>
              <a:gd name="connsiteY54" fmla="*/ 1014138 h 3977182"/>
              <a:gd name="connsiteX55" fmla="*/ 2927306 w 9144000"/>
              <a:gd name="connsiteY55" fmla="*/ 994295 h 3977182"/>
              <a:gd name="connsiteX56" fmla="*/ 2895273 w 9144000"/>
              <a:gd name="connsiteY56" fmla="*/ 942864 h 3977182"/>
              <a:gd name="connsiteX57" fmla="*/ 2895275 w 9144000"/>
              <a:gd name="connsiteY57" fmla="*/ 942864 h 3977182"/>
              <a:gd name="connsiteX58" fmla="*/ 2926852 w 9144000"/>
              <a:gd name="connsiteY58" fmla="*/ 993993 h 3977182"/>
              <a:gd name="connsiteX59" fmla="*/ 2926932 w 9144000"/>
              <a:gd name="connsiteY59" fmla="*/ 994046 h 3977182"/>
              <a:gd name="connsiteX60" fmla="*/ 2926851 w 9144000"/>
              <a:gd name="connsiteY60" fmla="*/ 993993 h 3977182"/>
              <a:gd name="connsiteX61" fmla="*/ 6927871 w 9144000"/>
              <a:gd name="connsiteY61" fmla="*/ 26005 h 3977182"/>
              <a:gd name="connsiteX62" fmla="*/ 6927849 w 9144000"/>
              <a:gd name="connsiteY62" fmla="*/ 26016 h 3977182"/>
              <a:gd name="connsiteX63" fmla="*/ 6927850 w 9144000"/>
              <a:gd name="connsiteY63" fmla="*/ 26015 h 3977182"/>
              <a:gd name="connsiteX64" fmla="*/ 6927871 w 9144000"/>
              <a:gd name="connsiteY64" fmla="*/ 26005 h 3977182"/>
              <a:gd name="connsiteX65" fmla="*/ 2206582 w 9144000"/>
              <a:gd name="connsiteY65" fmla="*/ 25996 h 3977182"/>
              <a:gd name="connsiteX66" fmla="*/ 2206624 w 9144000"/>
              <a:gd name="connsiteY66" fmla="*/ 26015 h 3977182"/>
              <a:gd name="connsiteX67" fmla="*/ 2206624 w 9144000"/>
              <a:gd name="connsiteY67" fmla="*/ 26016 h 3977182"/>
              <a:gd name="connsiteX68" fmla="*/ 2206582 w 9144000"/>
              <a:gd name="connsiteY68" fmla="*/ 25996 h 3977182"/>
              <a:gd name="connsiteX69" fmla="*/ 2165886 w 9144000"/>
              <a:gd name="connsiteY69" fmla="*/ 6551 h 3977182"/>
              <a:gd name="connsiteX70" fmla="*/ 2206582 w 9144000"/>
              <a:gd name="connsiteY70" fmla="*/ 25996 h 3977182"/>
              <a:gd name="connsiteX71" fmla="*/ 2167807 w 9144000"/>
              <a:gd name="connsiteY71" fmla="*/ 8387 h 3977182"/>
              <a:gd name="connsiteX72" fmla="*/ 6968588 w 9144000"/>
              <a:gd name="connsiteY72" fmla="*/ 6550 h 3977182"/>
              <a:gd name="connsiteX73" fmla="*/ 6966665 w 9144000"/>
              <a:gd name="connsiteY73" fmla="*/ 8388 h 3977182"/>
              <a:gd name="connsiteX74" fmla="*/ 6927871 w 9144000"/>
              <a:gd name="connsiteY74" fmla="*/ 26005 h 3977182"/>
              <a:gd name="connsiteX75" fmla="*/ 6981689 w 9144000"/>
              <a:gd name="connsiteY75" fmla="*/ 0 h 3977182"/>
              <a:gd name="connsiteX76" fmla="*/ 9143990 w 9144000"/>
              <a:gd name="connsiteY76" fmla="*/ 0 h 3977182"/>
              <a:gd name="connsiteX77" fmla="*/ 9143990 w 9144000"/>
              <a:gd name="connsiteY77" fmla="*/ 994295 h 3977182"/>
              <a:gd name="connsiteX78" fmla="*/ 9144000 w 9144000"/>
              <a:gd name="connsiteY78" fmla="*/ 994295 h 3977182"/>
              <a:gd name="connsiteX79" fmla="*/ 9144000 w 9144000"/>
              <a:gd name="connsiteY79" fmla="*/ 1988590 h 3977182"/>
              <a:gd name="connsiteX80" fmla="*/ 5720928 w 9144000"/>
              <a:gd name="connsiteY80" fmla="*/ 1988590 h 3977182"/>
              <a:gd name="connsiteX81" fmla="*/ 5900086 w 9144000"/>
              <a:gd name="connsiteY81" fmla="*/ 1573575 h 3977182"/>
              <a:gd name="connsiteX82" fmla="*/ 6114106 w 9144000"/>
              <a:gd name="connsiteY82" fmla="*/ 1159640 h 3977182"/>
              <a:gd name="connsiteX83" fmla="*/ 6212292 w 9144000"/>
              <a:gd name="connsiteY83" fmla="*/ 994295 h 3977182"/>
              <a:gd name="connsiteX84" fmla="*/ 6242832 w 9144000"/>
              <a:gd name="connsiteY84" fmla="*/ 942864 h 3977182"/>
              <a:gd name="connsiteX85" fmla="*/ 6242835 w 9144000"/>
              <a:gd name="connsiteY85" fmla="*/ 942864 h 3977182"/>
              <a:gd name="connsiteX86" fmla="*/ 6267791 w 9144000"/>
              <a:gd name="connsiteY86" fmla="*/ 900838 h 3977182"/>
              <a:gd name="connsiteX87" fmla="*/ 6942273 w 9144000"/>
              <a:gd name="connsiteY87" fmla="*/ 31689 h 3977182"/>
              <a:gd name="connsiteX88" fmla="*/ 6966665 w 9144000"/>
              <a:gd name="connsiteY88" fmla="*/ 8388 h 3977182"/>
              <a:gd name="connsiteX89" fmla="*/ 6975681 w 9144000"/>
              <a:gd name="connsiteY89" fmla="*/ 4293 h 3977182"/>
              <a:gd name="connsiteX90" fmla="*/ 0 w 9144000"/>
              <a:gd name="connsiteY90" fmla="*/ 0 h 3977182"/>
              <a:gd name="connsiteX91" fmla="*/ 2152786 w 9144000"/>
              <a:gd name="connsiteY91" fmla="*/ 0 h 3977182"/>
              <a:gd name="connsiteX92" fmla="*/ 2158794 w 9144000"/>
              <a:gd name="connsiteY92" fmla="*/ 4293 h 3977182"/>
              <a:gd name="connsiteX93" fmla="*/ 2167807 w 9144000"/>
              <a:gd name="connsiteY93" fmla="*/ 8387 h 3977182"/>
              <a:gd name="connsiteX94" fmla="*/ 2192201 w 9144000"/>
              <a:gd name="connsiteY94" fmla="*/ 31689 h 3977182"/>
              <a:gd name="connsiteX95" fmla="*/ 2866684 w 9144000"/>
              <a:gd name="connsiteY95" fmla="*/ 900838 h 3977182"/>
              <a:gd name="connsiteX96" fmla="*/ 2891640 w 9144000"/>
              <a:gd name="connsiteY96" fmla="*/ 942864 h 3977182"/>
              <a:gd name="connsiteX97" fmla="*/ 2891638 w 9144000"/>
              <a:gd name="connsiteY97" fmla="*/ 942864 h 3977182"/>
              <a:gd name="connsiteX98" fmla="*/ 2922180 w 9144000"/>
              <a:gd name="connsiteY98" fmla="*/ 994295 h 3977182"/>
              <a:gd name="connsiteX99" fmla="*/ 2922181 w 9144000"/>
              <a:gd name="connsiteY99" fmla="*/ 994295 h 3977182"/>
              <a:gd name="connsiteX100" fmla="*/ 3020367 w 9144000"/>
              <a:gd name="connsiteY100" fmla="*/ 1159640 h 3977182"/>
              <a:gd name="connsiteX101" fmla="*/ 3234386 w 9144000"/>
              <a:gd name="connsiteY101" fmla="*/ 1573575 h 3977182"/>
              <a:gd name="connsiteX102" fmla="*/ 3413545 w 9144000"/>
              <a:gd name="connsiteY102" fmla="*/ 1988590 h 3977182"/>
              <a:gd name="connsiteX103" fmla="*/ 10 w 9144000"/>
              <a:gd name="connsiteY103" fmla="*/ 1988590 h 3977182"/>
              <a:gd name="connsiteX104" fmla="*/ 10 w 9144000"/>
              <a:gd name="connsiteY104" fmla="*/ 994295 h 3977182"/>
              <a:gd name="connsiteX105" fmla="*/ 0 w 9144000"/>
              <a:gd name="connsiteY105" fmla="*/ 994295 h 3977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9144000" h="3977182">
                <a:moveTo>
                  <a:pt x="5417760" y="2982887"/>
                </a:moveTo>
                <a:lnTo>
                  <a:pt x="9143995" y="2982887"/>
                </a:lnTo>
                <a:lnTo>
                  <a:pt x="9143995" y="3977182"/>
                </a:lnTo>
                <a:lnTo>
                  <a:pt x="5317331" y="3977182"/>
                </a:lnTo>
                <a:lnTo>
                  <a:pt x="5317331" y="3958981"/>
                </a:lnTo>
                <a:lnTo>
                  <a:pt x="5317889" y="3929648"/>
                </a:lnTo>
                <a:cubicBezTo>
                  <a:pt x="5312404" y="3658622"/>
                  <a:pt x="5341556" y="3355884"/>
                  <a:pt x="5406493" y="3032864"/>
                </a:cubicBezTo>
                <a:close/>
                <a:moveTo>
                  <a:pt x="5" y="2982887"/>
                </a:moveTo>
                <a:lnTo>
                  <a:pt x="3716718" y="2982887"/>
                </a:lnTo>
                <a:lnTo>
                  <a:pt x="3727983" y="3032864"/>
                </a:lnTo>
                <a:cubicBezTo>
                  <a:pt x="3792919" y="3355884"/>
                  <a:pt x="3822072" y="3658622"/>
                  <a:pt x="3816586" y="3929648"/>
                </a:cubicBezTo>
                <a:cubicBezTo>
                  <a:pt x="3816123" y="3937534"/>
                  <a:pt x="3815661" y="3945421"/>
                  <a:pt x="3815198" y="3953307"/>
                </a:cubicBezTo>
                <a:lnTo>
                  <a:pt x="3817145" y="3977182"/>
                </a:lnTo>
                <a:lnTo>
                  <a:pt x="5" y="3977182"/>
                </a:lnTo>
                <a:close/>
                <a:moveTo>
                  <a:pt x="5720927" y="1988591"/>
                </a:moveTo>
                <a:lnTo>
                  <a:pt x="9143995" y="1988591"/>
                </a:lnTo>
                <a:lnTo>
                  <a:pt x="9143995" y="2982886"/>
                </a:lnTo>
                <a:lnTo>
                  <a:pt x="5417760" y="2982886"/>
                </a:lnTo>
                <a:lnTo>
                  <a:pt x="5424663" y="2952263"/>
                </a:lnTo>
                <a:lnTo>
                  <a:pt x="5461922" y="2786977"/>
                </a:lnTo>
                <a:cubicBezTo>
                  <a:pt x="5524095" y="2537643"/>
                  <a:pt x="5606557" y="2278508"/>
                  <a:pt x="5709789" y="2014395"/>
                </a:cubicBezTo>
                <a:cubicBezTo>
                  <a:pt x="5709809" y="2014348"/>
                  <a:pt x="5709828" y="2014302"/>
                  <a:pt x="5709848" y="2014255"/>
                </a:cubicBezTo>
                <a:close/>
                <a:moveTo>
                  <a:pt x="5717384" y="1988591"/>
                </a:moveTo>
                <a:lnTo>
                  <a:pt x="5717385" y="1988591"/>
                </a:lnTo>
                <a:lnTo>
                  <a:pt x="5714529" y="1994467"/>
                </a:lnTo>
                <a:cubicBezTo>
                  <a:pt x="5714053" y="1995446"/>
                  <a:pt x="5714052" y="1995446"/>
                  <a:pt x="5714528" y="1994467"/>
                </a:cubicBezTo>
                <a:close/>
                <a:moveTo>
                  <a:pt x="5" y="1988591"/>
                </a:moveTo>
                <a:lnTo>
                  <a:pt x="3413545" y="1988591"/>
                </a:lnTo>
                <a:lnTo>
                  <a:pt x="3424684" y="2014395"/>
                </a:lnTo>
                <a:lnTo>
                  <a:pt x="3413897" y="1988591"/>
                </a:lnTo>
                <a:lnTo>
                  <a:pt x="3413899" y="1988591"/>
                </a:lnTo>
                <a:lnTo>
                  <a:pt x="3424686" y="2014395"/>
                </a:lnTo>
                <a:cubicBezTo>
                  <a:pt x="3527919" y="2278508"/>
                  <a:pt x="3610379" y="2537643"/>
                  <a:pt x="3672553" y="2786977"/>
                </a:cubicBezTo>
                <a:lnTo>
                  <a:pt x="3709812" y="2952263"/>
                </a:lnTo>
                <a:lnTo>
                  <a:pt x="3709814" y="2952263"/>
                </a:lnTo>
                <a:lnTo>
                  <a:pt x="3716717" y="2982886"/>
                </a:lnTo>
                <a:lnTo>
                  <a:pt x="5" y="2982886"/>
                </a:lnTo>
                <a:close/>
                <a:moveTo>
                  <a:pt x="5737281" y="1947643"/>
                </a:moveTo>
                <a:lnTo>
                  <a:pt x="5737282" y="1947643"/>
                </a:lnTo>
                <a:lnTo>
                  <a:pt x="5717385" y="1988590"/>
                </a:lnTo>
                <a:lnTo>
                  <a:pt x="5717384" y="1988590"/>
                </a:lnTo>
                <a:close/>
                <a:moveTo>
                  <a:pt x="3396779" y="1947643"/>
                </a:moveTo>
                <a:lnTo>
                  <a:pt x="3396781" y="1947643"/>
                </a:lnTo>
                <a:lnTo>
                  <a:pt x="3413899" y="1988590"/>
                </a:lnTo>
                <a:lnTo>
                  <a:pt x="3413897" y="1988590"/>
                </a:lnTo>
                <a:close/>
                <a:moveTo>
                  <a:pt x="2973950" y="1022564"/>
                </a:moveTo>
                <a:lnTo>
                  <a:pt x="3001208" y="1035453"/>
                </a:lnTo>
                <a:lnTo>
                  <a:pt x="2996204" y="1033668"/>
                </a:lnTo>
                <a:close/>
                <a:moveTo>
                  <a:pt x="2960091" y="1015650"/>
                </a:moveTo>
                <a:lnTo>
                  <a:pt x="2973950" y="1022564"/>
                </a:lnTo>
                <a:lnTo>
                  <a:pt x="2962113" y="1016967"/>
                </a:lnTo>
                <a:close/>
                <a:moveTo>
                  <a:pt x="2926932" y="994046"/>
                </a:moveTo>
                <a:lnTo>
                  <a:pt x="2927314" y="994295"/>
                </a:lnTo>
                <a:lnTo>
                  <a:pt x="2960091" y="1015650"/>
                </a:lnTo>
                <a:lnTo>
                  <a:pt x="2957061" y="1014138"/>
                </a:lnTo>
                <a:lnTo>
                  <a:pt x="2927306" y="994295"/>
                </a:lnTo>
                <a:close/>
                <a:moveTo>
                  <a:pt x="2895273" y="942864"/>
                </a:moveTo>
                <a:lnTo>
                  <a:pt x="2895275" y="942864"/>
                </a:lnTo>
                <a:lnTo>
                  <a:pt x="2926852" y="993993"/>
                </a:lnTo>
                <a:lnTo>
                  <a:pt x="2926932" y="994046"/>
                </a:lnTo>
                <a:cubicBezTo>
                  <a:pt x="2926905" y="994028"/>
                  <a:pt x="2926878" y="994011"/>
                  <a:pt x="2926851" y="993993"/>
                </a:cubicBezTo>
                <a:close/>
                <a:moveTo>
                  <a:pt x="6927871" y="26005"/>
                </a:moveTo>
                <a:cubicBezTo>
                  <a:pt x="6927864" y="26009"/>
                  <a:pt x="6927856" y="26012"/>
                  <a:pt x="6927849" y="26016"/>
                </a:cubicBezTo>
                <a:lnTo>
                  <a:pt x="6927850" y="26015"/>
                </a:lnTo>
                <a:cubicBezTo>
                  <a:pt x="6927857" y="26012"/>
                  <a:pt x="6927864" y="26008"/>
                  <a:pt x="6927871" y="26005"/>
                </a:cubicBezTo>
                <a:close/>
                <a:moveTo>
                  <a:pt x="2206582" y="25996"/>
                </a:moveTo>
                <a:cubicBezTo>
                  <a:pt x="2206596" y="26002"/>
                  <a:pt x="2206610" y="26009"/>
                  <a:pt x="2206624" y="26015"/>
                </a:cubicBezTo>
                <a:cubicBezTo>
                  <a:pt x="2206631" y="26018"/>
                  <a:pt x="2206631" y="26019"/>
                  <a:pt x="2206624" y="26016"/>
                </a:cubicBezTo>
                <a:cubicBezTo>
                  <a:pt x="2206610" y="26009"/>
                  <a:pt x="2206596" y="26003"/>
                  <a:pt x="2206582" y="25996"/>
                </a:cubicBezTo>
                <a:close/>
                <a:moveTo>
                  <a:pt x="2165886" y="6551"/>
                </a:moveTo>
                <a:lnTo>
                  <a:pt x="2206582" y="25996"/>
                </a:lnTo>
                <a:lnTo>
                  <a:pt x="2167807" y="8387"/>
                </a:lnTo>
                <a:close/>
                <a:moveTo>
                  <a:pt x="6968588" y="6550"/>
                </a:moveTo>
                <a:lnTo>
                  <a:pt x="6966665" y="8388"/>
                </a:lnTo>
                <a:lnTo>
                  <a:pt x="6927871" y="26005"/>
                </a:lnTo>
                <a:close/>
                <a:moveTo>
                  <a:pt x="6981689" y="0"/>
                </a:moveTo>
                <a:lnTo>
                  <a:pt x="9143990" y="0"/>
                </a:lnTo>
                <a:lnTo>
                  <a:pt x="9143990" y="994295"/>
                </a:lnTo>
                <a:lnTo>
                  <a:pt x="9144000" y="994295"/>
                </a:lnTo>
                <a:lnTo>
                  <a:pt x="9144000" y="1988590"/>
                </a:lnTo>
                <a:lnTo>
                  <a:pt x="5720928" y="1988590"/>
                </a:lnTo>
                <a:lnTo>
                  <a:pt x="5900086" y="1573575"/>
                </a:lnTo>
                <a:cubicBezTo>
                  <a:pt x="5967716" y="1430867"/>
                  <a:pt x="6039301" y="1292638"/>
                  <a:pt x="6114106" y="1159640"/>
                </a:cubicBezTo>
                <a:lnTo>
                  <a:pt x="6212292" y="994295"/>
                </a:lnTo>
                <a:lnTo>
                  <a:pt x="6242832" y="942864"/>
                </a:lnTo>
                <a:lnTo>
                  <a:pt x="6242835" y="942864"/>
                </a:lnTo>
                <a:lnTo>
                  <a:pt x="6267791" y="900838"/>
                </a:lnTo>
                <a:cubicBezTo>
                  <a:pt x="6477846" y="565656"/>
                  <a:pt x="6707313" y="271209"/>
                  <a:pt x="6942273" y="31689"/>
                </a:cubicBezTo>
                <a:lnTo>
                  <a:pt x="6966665" y="8388"/>
                </a:lnTo>
                <a:lnTo>
                  <a:pt x="6975681" y="4293"/>
                </a:lnTo>
                <a:close/>
                <a:moveTo>
                  <a:pt x="0" y="0"/>
                </a:moveTo>
                <a:lnTo>
                  <a:pt x="2152786" y="0"/>
                </a:lnTo>
                <a:lnTo>
                  <a:pt x="2158794" y="4293"/>
                </a:lnTo>
                <a:lnTo>
                  <a:pt x="2167807" y="8387"/>
                </a:lnTo>
                <a:lnTo>
                  <a:pt x="2192201" y="31689"/>
                </a:lnTo>
                <a:cubicBezTo>
                  <a:pt x="2427160" y="271209"/>
                  <a:pt x="2656628" y="565656"/>
                  <a:pt x="2866684" y="900838"/>
                </a:cubicBezTo>
                <a:lnTo>
                  <a:pt x="2891640" y="942864"/>
                </a:lnTo>
                <a:lnTo>
                  <a:pt x="2891638" y="942864"/>
                </a:lnTo>
                <a:lnTo>
                  <a:pt x="2922180" y="994295"/>
                </a:lnTo>
                <a:lnTo>
                  <a:pt x="2922181" y="994295"/>
                </a:lnTo>
                <a:lnTo>
                  <a:pt x="3020367" y="1159640"/>
                </a:lnTo>
                <a:cubicBezTo>
                  <a:pt x="3095172" y="1292639"/>
                  <a:pt x="3166756" y="1430866"/>
                  <a:pt x="3234386" y="1573575"/>
                </a:cubicBezTo>
                <a:lnTo>
                  <a:pt x="3413545" y="1988590"/>
                </a:lnTo>
                <a:lnTo>
                  <a:pt x="10" y="1988590"/>
                </a:lnTo>
                <a:lnTo>
                  <a:pt x="10" y="994295"/>
                </a:lnTo>
                <a:lnTo>
                  <a:pt x="0" y="994295"/>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12" name="Oval 11">
            <a:extLst>
              <a:ext uri="{FF2B5EF4-FFF2-40B4-BE49-F238E27FC236}">
                <a16:creationId xmlns:a16="http://schemas.microsoft.com/office/drawing/2014/main" id="{9C662C07-0EEA-4E7D-A825-8E31C6945F3C}"/>
              </a:ext>
            </a:extLst>
          </p:cNvPr>
          <p:cNvSpPr/>
          <p:nvPr/>
        </p:nvSpPr>
        <p:spPr>
          <a:xfrm>
            <a:off x="3521869" y="1590934"/>
            <a:ext cx="428625" cy="428625"/>
          </a:xfrm>
          <a:prstGeom prst="ellipse">
            <a:avLst/>
          </a:prstGeom>
          <a:solidFill>
            <a:schemeClr val="bg2"/>
          </a:solidFill>
          <a:ln>
            <a:noFill/>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sz="1350" dirty="0"/>
          </a:p>
        </p:txBody>
      </p:sp>
      <p:sp>
        <p:nvSpPr>
          <p:cNvPr id="13" name="Oval 12">
            <a:extLst>
              <a:ext uri="{FF2B5EF4-FFF2-40B4-BE49-F238E27FC236}">
                <a16:creationId xmlns:a16="http://schemas.microsoft.com/office/drawing/2014/main" id="{2577BBC2-176D-4F36-A6A1-B3E25417C344}"/>
              </a:ext>
            </a:extLst>
          </p:cNvPr>
          <p:cNvSpPr/>
          <p:nvPr/>
        </p:nvSpPr>
        <p:spPr>
          <a:xfrm>
            <a:off x="3851496" y="990316"/>
            <a:ext cx="613345" cy="613345"/>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14" name="Oval 13">
            <a:extLst>
              <a:ext uri="{FF2B5EF4-FFF2-40B4-BE49-F238E27FC236}">
                <a16:creationId xmlns:a16="http://schemas.microsoft.com/office/drawing/2014/main" id="{C1562363-3EDB-4ED5-9255-28165FC455F7}"/>
              </a:ext>
            </a:extLst>
          </p:cNvPr>
          <p:cNvSpPr/>
          <p:nvPr/>
        </p:nvSpPr>
        <p:spPr>
          <a:xfrm>
            <a:off x="4548297" y="1323843"/>
            <a:ext cx="552842" cy="552842"/>
          </a:xfrm>
          <a:prstGeom prst="ellipse">
            <a:avLst/>
          </a:prstGeom>
          <a:ln>
            <a:noFill/>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sz="1350" dirty="0"/>
          </a:p>
        </p:txBody>
      </p:sp>
      <p:sp>
        <p:nvSpPr>
          <p:cNvPr id="15" name="Oval 14">
            <a:extLst>
              <a:ext uri="{FF2B5EF4-FFF2-40B4-BE49-F238E27FC236}">
                <a16:creationId xmlns:a16="http://schemas.microsoft.com/office/drawing/2014/main" id="{E4F7616D-909B-4B01-8E35-CADB63783205}"/>
              </a:ext>
            </a:extLst>
          </p:cNvPr>
          <p:cNvSpPr/>
          <p:nvPr/>
        </p:nvSpPr>
        <p:spPr>
          <a:xfrm>
            <a:off x="4096474" y="1934180"/>
            <a:ext cx="451823" cy="451823"/>
          </a:xfrm>
          <a:prstGeom prst="ellipse">
            <a:avLst/>
          </a:prstGeom>
          <a:solidFill>
            <a:schemeClr val="tx2"/>
          </a:solidFill>
          <a:ln>
            <a:noFill/>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sz="1350" dirty="0"/>
          </a:p>
        </p:txBody>
      </p:sp>
      <p:sp>
        <p:nvSpPr>
          <p:cNvPr id="16" name="Oval 15">
            <a:extLst>
              <a:ext uri="{FF2B5EF4-FFF2-40B4-BE49-F238E27FC236}">
                <a16:creationId xmlns:a16="http://schemas.microsoft.com/office/drawing/2014/main" id="{3E5A375F-9D92-4CE3-B881-C134E90E36F4}"/>
              </a:ext>
            </a:extLst>
          </p:cNvPr>
          <p:cNvSpPr/>
          <p:nvPr/>
        </p:nvSpPr>
        <p:spPr>
          <a:xfrm>
            <a:off x="3825095" y="2648435"/>
            <a:ext cx="333072" cy="333072"/>
          </a:xfrm>
          <a:prstGeom prst="ellipse">
            <a:avLst/>
          </a:prstGeom>
          <a:solidFill>
            <a:schemeClr val="accent2"/>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sz="1350" dirty="0"/>
          </a:p>
        </p:txBody>
      </p:sp>
      <p:sp>
        <p:nvSpPr>
          <p:cNvPr id="18" name="Oval 17">
            <a:extLst>
              <a:ext uri="{FF2B5EF4-FFF2-40B4-BE49-F238E27FC236}">
                <a16:creationId xmlns:a16="http://schemas.microsoft.com/office/drawing/2014/main" id="{D90453C9-9840-45FF-8456-78FCCA89CDB8}"/>
              </a:ext>
            </a:extLst>
          </p:cNvPr>
          <p:cNvSpPr/>
          <p:nvPr/>
        </p:nvSpPr>
        <p:spPr>
          <a:xfrm>
            <a:off x="4599335" y="2310633"/>
            <a:ext cx="566837" cy="566835"/>
          </a:xfrm>
          <a:prstGeom prst="ellipse">
            <a:avLst/>
          </a:prstGeom>
          <a:solidFill>
            <a:schemeClr val="accent6"/>
          </a:solidFill>
          <a:ln>
            <a:no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sz="1350" dirty="0"/>
          </a:p>
        </p:txBody>
      </p:sp>
      <p:sp>
        <p:nvSpPr>
          <p:cNvPr id="19" name="Oval 18">
            <a:extLst>
              <a:ext uri="{FF2B5EF4-FFF2-40B4-BE49-F238E27FC236}">
                <a16:creationId xmlns:a16="http://schemas.microsoft.com/office/drawing/2014/main" id="{072FADAF-7F11-4CCF-94C8-45EB9511125F}"/>
              </a:ext>
            </a:extLst>
          </p:cNvPr>
          <p:cNvSpPr/>
          <p:nvPr/>
        </p:nvSpPr>
        <p:spPr>
          <a:xfrm>
            <a:off x="5101139" y="1899519"/>
            <a:ext cx="428625" cy="428625"/>
          </a:xfrm>
          <a:prstGeom prst="ellipse">
            <a:avLst/>
          </a:prstGeom>
          <a:solidFill>
            <a:schemeClr val="accent4">
              <a:lumMod val="20000"/>
              <a:lumOff val="80000"/>
            </a:schemeClr>
          </a:solidFill>
          <a:ln>
            <a:noFill/>
          </a:ln>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sz="1350" dirty="0"/>
          </a:p>
        </p:txBody>
      </p:sp>
      <p:sp>
        <p:nvSpPr>
          <p:cNvPr id="20" name="Oval 19">
            <a:extLst>
              <a:ext uri="{FF2B5EF4-FFF2-40B4-BE49-F238E27FC236}">
                <a16:creationId xmlns:a16="http://schemas.microsoft.com/office/drawing/2014/main" id="{6E46C3F0-2208-4312-8BCD-79D3C565A304}"/>
              </a:ext>
            </a:extLst>
          </p:cNvPr>
          <p:cNvSpPr/>
          <p:nvPr/>
        </p:nvSpPr>
        <p:spPr>
          <a:xfrm>
            <a:off x="5184595" y="776107"/>
            <a:ext cx="822794" cy="822794"/>
          </a:xfrm>
          <a:prstGeom prst="ellipse">
            <a:avLst/>
          </a:prstGeom>
          <a:solidFill>
            <a:schemeClr val="accent4"/>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sz="1350" dirty="0"/>
          </a:p>
        </p:txBody>
      </p:sp>
      <p:sp>
        <p:nvSpPr>
          <p:cNvPr id="21" name="Oval 20">
            <a:extLst>
              <a:ext uri="{FF2B5EF4-FFF2-40B4-BE49-F238E27FC236}">
                <a16:creationId xmlns:a16="http://schemas.microsoft.com/office/drawing/2014/main" id="{0E5630FB-4316-4F1A-B70D-3059145BEF5A}"/>
              </a:ext>
            </a:extLst>
          </p:cNvPr>
          <p:cNvSpPr/>
          <p:nvPr/>
        </p:nvSpPr>
        <p:spPr>
          <a:xfrm>
            <a:off x="3157919" y="1080444"/>
            <a:ext cx="428625" cy="428625"/>
          </a:xfrm>
          <a:prstGeom prst="ellipse">
            <a:avLst/>
          </a:prstGeom>
          <a:solidFill>
            <a:schemeClr val="bg2"/>
          </a:solidFill>
          <a:ln>
            <a:no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sz="1350" dirty="0"/>
          </a:p>
        </p:txBody>
      </p:sp>
      <p:sp>
        <p:nvSpPr>
          <p:cNvPr id="22" name="Oval 21">
            <a:extLst>
              <a:ext uri="{FF2B5EF4-FFF2-40B4-BE49-F238E27FC236}">
                <a16:creationId xmlns:a16="http://schemas.microsoft.com/office/drawing/2014/main" id="{9A758529-1A96-46B6-818F-1D00BF282891}"/>
              </a:ext>
            </a:extLst>
          </p:cNvPr>
          <p:cNvSpPr/>
          <p:nvPr/>
        </p:nvSpPr>
        <p:spPr>
          <a:xfrm>
            <a:off x="4322385" y="3074631"/>
            <a:ext cx="442957" cy="442957"/>
          </a:xfrm>
          <a:prstGeom prst="ellipse">
            <a:avLst/>
          </a:prstGeom>
          <a:solidFill>
            <a:schemeClr val="tx2">
              <a:lumMod val="40000"/>
              <a:lumOff val="60000"/>
            </a:schemeClr>
          </a:solidFill>
          <a:ln>
            <a:noFill/>
          </a:ln>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sz="1350" dirty="0"/>
          </a:p>
        </p:txBody>
      </p:sp>
      <p:sp>
        <p:nvSpPr>
          <p:cNvPr id="32" name="Oval 31">
            <a:extLst>
              <a:ext uri="{FF2B5EF4-FFF2-40B4-BE49-F238E27FC236}">
                <a16:creationId xmlns:a16="http://schemas.microsoft.com/office/drawing/2014/main" id="{322C3909-FE44-49DF-9E67-FFA3B1DA5023}"/>
              </a:ext>
            </a:extLst>
          </p:cNvPr>
          <p:cNvSpPr/>
          <p:nvPr/>
        </p:nvSpPr>
        <p:spPr>
          <a:xfrm>
            <a:off x="277238" y="1291398"/>
            <a:ext cx="333072" cy="333072"/>
          </a:xfrm>
          <a:prstGeom prst="ellipse">
            <a:avLst/>
          </a:prstGeom>
          <a:solidFill>
            <a:schemeClr val="accent6"/>
          </a:solidFill>
          <a:ln>
            <a:no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sz="1350" dirty="0"/>
          </a:p>
        </p:txBody>
      </p:sp>
      <p:sp>
        <p:nvSpPr>
          <p:cNvPr id="33" name="Oval 32">
            <a:extLst>
              <a:ext uri="{FF2B5EF4-FFF2-40B4-BE49-F238E27FC236}">
                <a16:creationId xmlns:a16="http://schemas.microsoft.com/office/drawing/2014/main" id="{2DF71738-49E5-48C1-B59A-AAAABBFFC569}"/>
              </a:ext>
            </a:extLst>
          </p:cNvPr>
          <p:cNvSpPr/>
          <p:nvPr/>
        </p:nvSpPr>
        <p:spPr>
          <a:xfrm>
            <a:off x="277238" y="2900546"/>
            <a:ext cx="333072" cy="33307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34" name="Oval 33">
            <a:extLst>
              <a:ext uri="{FF2B5EF4-FFF2-40B4-BE49-F238E27FC236}">
                <a16:creationId xmlns:a16="http://schemas.microsoft.com/office/drawing/2014/main" id="{A3FAE56F-4BC2-4E2D-B861-A981BE38290B}"/>
              </a:ext>
            </a:extLst>
          </p:cNvPr>
          <p:cNvSpPr/>
          <p:nvPr/>
        </p:nvSpPr>
        <p:spPr>
          <a:xfrm>
            <a:off x="277238" y="2095972"/>
            <a:ext cx="333072" cy="333072"/>
          </a:xfrm>
          <a:prstGeom prst="ellipse">
            <a:avLst/>
          </a:prstGeom>
          <a:ln>
            <a:noFill/>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sz="1350" dirty="0"/>
          </a:p>
        </p:txBody>
      </p:sp>
      <p:sp>
        <p:nvSpPr>
          <p:cNvPr id="36" name="Rectangle 35">
            <a:extLst>
              <a:ext uri="{FF2B5EF4-FFF2-40B4-BE49-F238E27FC236}">
                <a16:creationId xmlns:a16="http://schemas.microsoft.com/office/drawing/2014/main" id="{7CFC7300-DD91-4961-B824-CC648D816CA4}"/>
              </a:ext>
            </a:extLst>
          </p:cNvPr>
          <p:cNvSpPr/>
          <p:nvPr/>
        </p:nvSpPr>
        <p:spPr>
          <a:xfrm>
            <a:off x="8001001" y="848444"/>
            <a:ext cx="1139402" cy="429505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37" name="TextBox 36">
            <a:extLst>
              <a:ext uri="{FF2B5EF4-FFF2-40B4-BE49-F238E27FC236}">
                <a16:creationId xmlns:a16="http://schemas.microsoft.com/office/drawing/2014/main" id="{5D9AD320-9BB4-40DD-90E2-F04004C2292A}"/>
              </a:ext>
            </a:extLst>
          </p:cNvPr>
          <p:cNvSpPr txBox="1"/>
          <p:nvPr/>
        </p:nvSpPr>
        <p:spPr>
          <a:xfrm>
            <a:off x="752561" y="1022017"/>
            <a:ext cx="2140405" cy="784830"/>
          </a:xfrm>
          <a:prstGeom prst="rect">
            <a:avLst/>
          </a:prstGeom>
          <a:noFill/>
        </p:spPr>
        <p:txBody>
          <a:bodyPr wrap="square" lIns="0" rIns="0" rtlCol="0" anchor="t">
            <a:spAutoFit/>
          </a:bodyPr>
          <a:lstStyle/>
          <a:p>
            <a:pPr defTabSz="514350">
              <a:lnSpc>
                <a:spcPct val="90000"/>
              </a:lnSpc>
              <a:spcBef>
                <a:spcPts val="563"/>
              </a:spcBef>
            </a:pPr>
            <a:r>
              <a:rPr lang="en-US" sz="1000" b="1" noProof="1">
                <a:solidFill>
                  <a:schemeClr val="bg1"/>
                </a:solidFill>
              </a:rPr>
              <a:t>Administration, Operations, and Payer Contracting</a:t>
            </a:r>
            <a:r>
              <a:rPr lang="en-US" sz="1000" noProof="1">
                <a:solidFill>
                  <a:schemeClr val="bg1"/>
                </a:solidFill>
              </a:rPr>
              <a:t>: Challenges navigating resource intensive processes associated with negotiating and contracting with payers</a:t>
            </a:r>
          </a:p>
        </p:txBody>
      </p:sp>
      <p:sp>
        <p:nvSpPr>
          <p:cNvPr id="38" name="TextBox 37">
            <a:extLst>
              <a:ext uri="{FF2B5EF4-FFF2-40B4-BE49-F238E27FC236}">
                <a16:creationId xmlns:a16="http://schemas.microsoft.com/office/drawing/2014/main" id="{714D7DB2-C0A9-4137-B8A0-3758923ABC6F}"/>
              </a:ext>
            </a:extLst>
          </p:cNvPr>
          <p:cNvSpPr txBox="1"/>
          <p:nvPr/>
        </p:nvSpPr>
        <p:spPr>
          <a:xfrm>
            <a:off x="752561" y="2007952"/>
            <a:ext cx="2140405" cy="507831"/>
          </a:xfrm>
          <a:prstGeom prst="rect">
            <a:avLst/>
          </a:prstGeom>
          <a:noFill/>
        </p:spPr>
        <p:txBody>
          <a:bodyPr wrap="square" lIns="0" rIns="0" rtlCol="0" anchor="t">
            <a:spAutoFit/>
          </a:bodyPr>
          <a:lstStyle/>
          <a:p>
            <a:pPr defTabSz="514350">
              <a:lnSpc>
                <a:spcPct val="90000"/>
              </a:lnSpc>
              <a:spcBef>
                <a:spcPts val="563"/>
              </a:spcBef>
            </a:pPr>
            <a:r>
              <a:rPr lang="en-US" sz="1000" b="1" noProof="1">
                <a:solidFill>
                  <a:schemeClr val="bg1"/>
                </a:solidFill>
              </a:rPr>
              <a:t>Financial Strategy</a:t>
            </a:r>
            <a:r>
              <a:rPr lang="en-US" sz="1000" noProof="1">
                <a:solidFill>
                  <a:schemeClr val="bg1"/>
                </a:solidFill>
              </a:rPr>
              <a:t>: Current funding streams available to subsidiary organizations are not sustainable </a:t>
            </a:r>
          </a:p>
        </p:txBody>
      </p:sp>
      <p:sp>
        <p:nvSpPr>
          <p:cNvPr id="39" name="TextBox 38">
            <a:extLst>
              <a:ext uri="{FF2B5EF4-FFF2-40B4-BE49-F238E27FC236}">
                <a16:creationId xmlns:a16="http://schemas.microsoft.com/office/drawing/2014/main" id="{706E64C9-FF35-4877-BA16-90D5B552C373}"/>
              </a:ext>
            </a:extLst>
          </p:cNvPr>
          <p:cNvSpPr txBox="1"/>
          <p:nvPr/>
        </p:nvSpPr>
        <p:spPr>
          <a:xfrm>
            <a:off x="752561" y="3645106"/>
            <a:ext cx="2140405" cy="507831"/>
          </a:xfrm>
          <a:prstGeom prst="rect">
            <a:avLst/>
          </a:prstGeom>
          <a:noFill/>
        </p:spPr>
        <p:txBody>
          <a:bodyPr wrap="square" lIns="0" rIns="0" rtlCol="0" anchor="t">
            <a:spAutoFit/>
          </a:bodyPr>
          <a:lstStyle/>
          <a:p>
            <a:pPr defTabSz="514350">
              <a:lnSpc>
                <a:spcPct val="90000"/>
              </a:lnSpc>
              <a:spcBef>
                <a:spcPts val="563"/>
              </a:spcBef>
            </a:pPr>
            <a:r>
              <a:rPr lang="en-US" sz="1000" b="1" noProof="1">
                <a:solidFill>
                  <a:schemeClr val="bg1"/>
                </a:solidFill>
              </a:rPr>
              <a:t>Populations of Focus</a:t>
            </a:r>
            <a:r>
              <a:rPr lang="en-US" sz="1000" noProof="1">
                <a:solidFill>
                  <a:schemeClr val="bg1"/>
                </a:solidFill>
              </a:rPr>
              <a:t>: Difficulty meeting the access and availability needs of priority populations</a:t>
            </a:r>
          </a:p>
        </p:txBody>
      </p:sp>
      <p:sp>
        <p:nvSpPr>
          <p:cNvPr id="46" name="Oval 45">
            <a:extLst>
              <a:ext uri="{FF2B5EF4-FFF2-40B4-BE49-F238E27FC236}">
                <a16:creationId xmlns:a16="http://schemas.microsoft.com/office/drawing/2014/main" id="{803B2434-B7A3-46B9-ACAF-FA3D272FBF5D}"/>
              </a:ext>
            </a:extLst>
          </p:cNvPr>
          <p:cNvSpPr/>
          <p:nvPr/>
        </p:nvSpPr>
        <p:spPr>
          <a:xfrm>
            <a:off x="6397567" y="1268820"/>
            <a:ext cx="333072" cy="333072"/>
          </a:xfrm>
          <a:prstGeom prst="ellipse">
            <a:avLst/>
          </a:prstGeom>
          <a:solidFill>
            <a:schemeClr val="accent4"/>
          </a:solidFill>
          <a:ln>
            <a:no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sz="1350" dirty="0"/>
          </a:p>
        </p:txBody>
      </p:sp>
      <p:sp>
        <p:nvSpPr>
          <p:cNvPr id="47" name="Oval 46">
            <a:extLst>
              <a:ext uri="{FF2B5EF4-FFF2-40B4-BE49-F238E27FC236}">
                <a16:creationId xmlns:a16="http://schemas.microsoft.com/office/drawing/2014/main" id="{AD73DFB4-77FD-416E-8B85-E07E94445A71}"/>
              </a:ext>
            </a:extLst>
          </p:cNvPr>
          <p:cNvSpPr/>
          <p:nvPr/>
        </p:nvSpPr>
        <p:spPr>
          <a:xfrm>
            <a:off x="6397567" y="2877968"/>
            <a:ext cx="333072" cy="333072"/>
          </a:xfrm>
          <a:prstGeom prst="ellipse">
            <a:avLst/>
          </a:prstGeom>
          <a:solidFill>
            <a:schemeClr val="accent4">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48" name="Oval 47">
            <a:extLst>
              <a:ext uri="{FF2B5EF4-FFF2-40B4-BE49-F238E27FC236}">
                <a16:creationId xmlns:a16="http://schemas.microsoft.com/office/drawing/2014/main" id="{FAB4A228-1A31-4864-90D1-20B512834651}"/>
              </a:ext>
            </a:extLst>
          </p:cNvPr>
          <p:cNvSpPr/>
          <p:nvPr/>
        </p:nvSpPr>
        <p:spPr>
          <a:xfrm>
            <a:off x="6397567" y="2073394"/>
            <a:ext cx="333072" cy="333072"/>
          </a:xfrm>
          <a:prstGeom prst="ellipse">
            <a:avLst/>
          </a:prstGeom>
          <a:solidFill>
            <a:schemeClr val="tx2">
              <a:lumMod val="40000"/>
              <a:lumOff val="60000"/>
            </a:schemeClr>
          </a:solidFill>
          <a:ln>
            <a:noFill/>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sz="1350" dirty="0"/>
          </a:p>
        </p:txBody>
      </p:sp>
      <p:sp>
        <p:nvSpPr>
          <p:cNvPr id="49" name="TextBox 48">
            <a:extLst>
              <a:ext uri="{FF2B5EF4-FFF2-40B4-BE49-F238E27FC236}">
                <a16:creationId xmlns:a16="http://schemas.microsoft.com/office/drawing/2014/main" id="{FD7DE721-51F3-480B-B55D-8B91A88D94FE}"/>
              </a:ext>
            </a:extLst>
          </p:cNvPr>
          <p:cNvSpPr txBox="1"/>
          <p:nvPr/>
        </p:nvSpPr>
        <p:spPr>
          <a:xfrm>
            <a:off x="6877536" y="4450682"/>
            <a:ext cx="2140405" cy="507831"/>
          </a:xfrm>
          <a:prstGeom prst="rect">
            <a:avLst/>
          </a:prstGeom>
          <a:noFill/>
        </p:spPr>
        <p:txBody>
          <a:bodyPr wrap="square" lIns="0" rIns="0" rtlCol="0" anchor="t">
            <a:spAutoFit/>
          </a:bodyPr>
          <a:lstStyle/>
          <a:p>
            <a:pPr defTabSz="514350">
              <a:lnSpc>
                <a:spcPct val="90000"/>
              </a:lnSpc>
              <a:spcBef>
                <a:spcPts val="563"/>
              </a:spcBef>
            </a:pPr>
            <a:r>
              <a:rPr lang="en-US" sz="1000" b="1" noProof="1">
                <a:solidFill>
                  <a:schemeClr val="bg1"/>
                </a:solidFill>
              </a:rPr>
              <a:t>Policy Priority Landscape</a:t>
            </a:r>
            <a:r>
              <a:rPr lang="en-US" sz="1000" noProof="1">
                <a:solidFill>
                  <a:schemeClr val="bg1"/>
                </a:solidFill>
              </a:rPr>
              <a:t>: Difficulty navigating changes in policy, particularly during COVID-19</a:t>
            </a:r>
          </a:p>
        </p:txBody>
      </p:sp>
      <p:sp>
        <p:nvSpPr>
          <p:cNvPr id="50" name="TextBox 49">
            <a:extLst>
              <a:ext uri="{FF2B5EF4-FFF2-40B4-BE49-F238E27FC236}">
                <a16:creationId xmlns:a16="http://schemas.microsoft.com/office/drawing/2014/main" id="{C4822459-8211-45E7-A7B3-1631D8C33349}"/>
              </a:ext>
            </a:extLst>
          </p:cNvPr>
          <p:cNvSpPr txBox="1"/>
          <p:nvPr/>
        </p:nvSpPr>
        <p:spPr>
          <a:xfrm>
            <a:off x="6877538" y="1953747"/>
            <a:ext cx="2142285" cy="507831"/>
          </a:xfrm>
          <a:prstGeom prst="rect">
            <a:avLst/>
          </a:prstGeom>
          <a:noFill/>
        </p:spPr>
        <p:txBody>
          <a:bodyPr wrap="square" lIns="0" rIns="0" rtlCol="0" anchor="t">
            <a:spAutoFit/>
          </a:bodyPr>
          <a:lstStyle/>
          <a:p>
            <a:pPr defTabSz="514350">
              <a:lnSpc>
                <a:spcPct val="90000"/>
              </a:lnSpc>
              <a:spcBef>
                <a:spcPts val="563"/>
              </a:spcBef>
            </a:pPr>
            <a:r>
              <a:rPr lang="en-US" sz="1000" b="1" noProof="1">
                <a:solidFill>
                  <a:schemeClr val="bg1"/>
                </a:solidFill>
              </a:rPr>
              <a:t>Data Management</a:t>
            </a:r>
            <a:r>
              <a:rPr lang="en-US" sz="1000" noProof="1">
                <a:solidFill>
                  <a:schemeClr val="bg1"/>
                </a:solidFill>
              </a:rPr>
              <a:t>: Lack of experience, technology, or acumen to manage data</a:t>
            </a:r>
          </a:p>
        </p:txBody>
      </p:sp>
      <p:sp>
        <p:nvSpPr>
          <p:cNvPr id="51" name="TextBox 50">
            <a:extLst>
              <a:ext uri="{FF2B5EF4-FFF2-40B4-BE49-F238E27FC236}">
                <a16:creationId xmlns:a16="http://schemas.microsoft.com/office/drawing/2014/main" id="{47867679-C54E-477F-A39F-9DB115BAE57F}"/>
              </a:ext>
            </a:extLst>
          </p:cNvPr>
          <p:cNvSpPr txBox="1"/>
          <p:nvPr/>
        </p:nvSpPr>
        <p:spPr>
          <a:xfrm>
            <a:off x="752562" y="2851136"/>
            <a:ext cx="2140404" cy="507831"/>
          </a:xfrm>
          <a:prstGeom prst="rect">
            <a:avLst/>
          </a:prstGeom>
          <a:noFill/>
        </p:spPr>
        <p:txBody>
          <a:bodyPr wrap="square" lIns="0" rIns="0" rtlCol="0" anchor="t">
            <a:spAutoFit/>
          </a:bodyPr>
          <a:lstStyle/>
          <a:p>
            <a:pPr defTabSz="514350">
              <a:lnSpc>
                <a:spcPct val="90000"/>
              </a:lnSpc>
              <a:spcBef>
                <a:spcPts val="563"/>
              </a:spcBef>
            </a:pPr>
            <a:r>
              <a:rPr lang="en-US" sz="1000" b="1" noProof="1">
                <a:solidFill>
                  <a:schemeClr val="bg1"/>
                </a:solidFill>
              </a:rPr>
              <a:t>Billing and Claims</a:t>
            </a:r>
            <a:r>
              <a:rPr lang="en-US" sz="1000" noProof="1">
                <a:solidFill>
                  <a:schemeClr val="bg1"/>
                </a:solidFill>
              </a:rPr>
              <a:t>: Lack of experience or technology to efficiently submit accurate claims</a:t>
            </a:r>
          </a:p>
        </p:txBody>
      </p:sp>
      <p:sp>
        <p:nvSpPr>
          <p:cNvPr id="41" name="TextBox 40">
            <a:extLst>
              <a:ext uri="{FF2B5EF4-FFF2-40B4-BE49-F238E27FC236}">
                <a16:creationId xmlns:a16="http://schemas.microsoft.com/office/drawing/2014/main" id="{DC372EB5-EA65-439F-875C-D29E90BBD6E7}"/>
              </a:ext>
            </a:extLst>
          </p:cNvPr>
          <p:cNvSpPr txBox="1"/>
          <p:nvPr/>
        </p:nvSpPr>
        <p:spPr>
          <a:xfrm>
            <a:off x="6877538" y="2733617"/>
            <a:ext cx="2142285" cy="507831"/>
          </a:xfrm>
          <a:prstGeom prst="rect">
            <a:avLst/>
          </a:prstGeom>
          <a:noFill/>
        </p:spPr>
        <p:txBody>
          <a:bodyPr wrap="square" lIns="0" rIns="0" rtlCol="0" anchor="t">
            <a:spAutoFit/>
          </a:bodyPr>
          <a:lstStyle/>
          <a:p>
            <a:pPr defTabSz="514350">
              <a:lnSpc>
                <a:spcPct val="90000"/>
              </a:lnSpc>
              <a:spcBef>
                <a:spcPts val="563"/>
              </a:spcBef>
            </a:pPr>
            <a:r>
              <a:rPr lang="en-US" sz="1000" b="1" noProof="1">
                <a:solidFill>
                  <a:schemeClr val="bg1"/>
                </a:solidFill>
              </a:rPr>
              <a:t>DPRP Recognition Process</a:t>
            </a:r>
            <a:r>
              <a:rPr lang="en-US" sz="1000" noProof="1">
                <a:solidFill>
                  <a:schemeClr val="bg1"/>
                </a:solidFill>
              </a:rPr>
              <a:t>: Difficulty meeting or maintaining DPRP recognition requirements</a:t>
            </a:r>
          </a:p>
        </p:txBody>
      </p:sp>
      <p:sp>
        <p:nvSpPr>
          <p:cNvPr id="42" name="Oval 41">
            <a:extLst>
              <a:ext uri="{FF2B5EF4-FFF2-40B4-BE49-F238E27FC236}">
                <a16:creationId xmlns:a16="http://schemas.microsoft.com/office/drawing/2014/main" id="{BDF4C5B8-5CD1-41E0-8573-C627BDEAA266}"/>
              </a:ext>
            </a:extLst>
          </p:cNvPr>
          <p:cNvSpPr/>
          <p:nvPr/>
        </p:nvSpPr>
        <p:spPr>
          <a:xfrm>
            <a:off x="273351" y="4509695"/>
            <a:ext cx="333072" cy="333072"/>
          </a:xfrm>
          <a:prstGeom prst="ellipse">
            <a:avLst/>
          </a:prstGeom>
          <a:solidFill>
            <a:schemeClr val="accent4">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43" name="TextBox 42">
            <a:extLst>
              <a:ext uri="{FF2B5EF4-FFF2-40B4-BE49-F238E27FC236}">
                <a16:creationId xmlns:a16="http://schemas.microsoft.com/office/drawing/2014/main" id="{C9A7FFCB-CA13-4CC6-A6B3-A3D6B9E71024}"/>
              </a:ext>
            </a:extLst>
          </p:cNvPr>
          <p:cNvSpPr txBox="1"/>
          <p:nvPr/>
        </p:nvSpPr>
        <p:spPr>
          <a:xfrm>
            <a:off x="6877538" y="3434346"/>
            <a:ext cx="2142285" cy="646331"/>
          </a:xfrm>
          <a:prstGeom prst="rect">
            <a:avLst/>
          </a:prstGeom>
          <a:noFill/>
        </p:spPr>
        <p:txBody>
          <a:bodyPr wrap="square" lIns="0" rIns="0" rtlCol="0" anchor="t">
            <a:spAutoFit/>
          </a:bodyPr>
          <a:lstStyle/>
          <a:p>
            <a:pPr defTabSz="514350">
              <a:lnSpc>
                <a:spcPct val="90000"/>
              </a:lnSpc>
              <a:spcBef>
                <a:spcPts val="563"/>
              </a:spcBef>
            </a:pPr>
            <a:r>
              <a:rPr lang="en-US" sz="1000" b="1" noProof="1">
                <a:solidFill>
                  <a:schemeClr val="bg1"/>
                </a:solidFill>
              </a:rPr>
              <a:t>Participant Engagement and Retention</a:t>
            </a:r>
            <a:r>
              <a:rPr lang="en-US" sz="1000" noProof="1">
                <a:solidFill>
                  <a:schemeClr val="bg1"/>
                </a:solidFill>
              </a:rPr>
              <a:t>: Challenges enrolling and retaining participants in the National DPP lifestyle change program </a:t>
            </a:r>
          </a:p>
        </p:txBody>
      </p:sp>
      <p:sp>
        <p:nvSpPr>
          <p:cNvPr id="45" name="TextBox 44">
            <a:extLst>
              <a:ext uri="{FF2B5EF4-FFF2-40B4-BE49-F238E27FC236}">
                <a16:creationId xmlns:a16="http://schemas.microsoft.com/office/drawing/2014/main" id="{B721BC22-3003-4878-B1C3-4A078871BD86}"/>
              </a:ext>
            </a:extLst>
          </p:cNvPr>
          <p:cNvSpPr txBox="1"/>
          <p:nvPr/>
        </p:nvSpPr>
        <p:spPr>
          <a:xfrm>
            <a:off x="752561" y="4509695"/>
            <a:ext cx="2140405" cy="369332"/>
          </a:xfrm>
          <a:prstGeom prst="rect">
            <a:avLst/>
          </a:prstGeom>
          <a:noFill/>
        </p:spPr>
        <p:txBody>
          <a:bodyPr wrap="square" lIns="0" rIns="0" rtlCol="0" anchor="t">
            <a:spAutoFit/>
          </a:bodyPr>
          <a:lstStyle/>
          <a:p>
            <a:pPr defTabSz="514350">
              <a:lnSpc>
                <a:spcPct val="90000"/>
              </a:lnSpc>
              <a:spcBef>
                <a:spcPts val="563"/>
              </a:spcBef>
            </a:pPr>
            <a:r>
              <a:rPr lang="en-US" sz="1000" b="1" noProof="1">
                <a:solidFill>
                  <a:schemeClr val="bg1"/>
                </a:solidFill>
              </a:rPr>
              <a:t>Staffing</a:t>
            </a:r>
            <a:r>
              <a:rPr lang="en-US" sz="1000" noProof="1">
                <a:solidFill>
                  <a:schemeClr val="bg1"/>
                </a:solidFill>
              </a:rPr>
              <a:t>: Challenges meeting staffing needs and lifestyle coach retention</a:t>
            </a:r>
          </a:p>
        </p:txBody>
      </p:sp>
      <p:sp>
        <p:nvSpPr>
          <p:cNvPr id="52" name="Oval 51">
            <a:extLst>
              <a:ext uri="{FF2B5EF4-FFF2-40B4-BE49-F238E27FC236}">
                <a16:creationId xmlns:a16="http://schemas.microsoft.com/office/drawing/2014/main" id="{48966957-AE66-412C-869D-7D4FCDD9D7A8}"/>
              </a:ext>
            </a:extLst>
          </p:cNvPr>
          <p:cNvSpPr/>
          <p:nvPr/>
        </p:nvSpPr>
        <p:spPr>
          <a:xfrm>
            <a:off x="6393679" y="4487117"/>
            <a:ext cx="333072" cy="33307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53" name="TextBox 52">
            <a:extLst>
              <a:ext uri="{FF2B5EF4-FFF2-40B4-BE49-F238E27FC236}">
                <a16:creationId xmlns:a16="http://schemas.microsoft.com/office/drawing/2014/main" id="{F6219EA5-0AB3-412E-9A09-D816CB11D116}"/>
              </a:ext>
            </a:extLst>
          </p:cNvPr>
          <p:cNvSpPr txBox="1"/>
          <p:nvPr/>
        </p:nvSpPr>
        <p:spPr>
          <a:xfrm>
            <a:off x="6877536" y="1044595"/>
            <a:ext cx="2142285" cy="646331"/>
          </a:xfrm>
          <a:prstGeom prst="rect">
            <a:avLst/>
          </a:prstGeom>
          <a:noFill/>
        </p:spPr>
        <p:txBody>
          <a:bodyPr wrap="square" lIns="0" rIns="0" rtlCol="0" anchor="t">
            <a:spAutoFit/>
          </a:bodyPr>
          <a:lstStyle/>
          <a:p>
            <a:pPr defTabSz="514350">
              <a:lnSpc>
                <a:spcPct val="90000"/>
              </a:lnSpc>
              <a:spcBef>
                <a:spcPts val="563"/>
              </a:spcBef>
            </a:pPr>
            <a:r>
              <a:rPr lang="en-US" sz="1000" b="1" noProof="1">
                <a:solidFill>
                  <a:schemeClr val="bg1"/>
                </a:solidFill>
              </a:rPr>
              <a:t>Marketing, Outreach, and Referrals</a:t>
            </a:r>
            <a:r>
              <a:rPr lang="en-US" sz="1000" noProof="1">
                <a:solidFill>
                  <a:schemeClr val="bg1"/>
                </a:solidFill>
              </a:rPr>
              <a:t>: Lack of resources and funding to outreach or refer participants and meet cohort requirements</a:t>
            </a:r>
          </a:p>
        </p:txBody>
      </p:sp>
      <p:sp>
        <p:nvSpPr>
          <p:cNvPr id="54" name="Oval 53">
            <a:extLst>
              <a:ext uri="{FF2B5EF4-FFF2-40B4-BE49-F238E27FC236}">
                <a16:creationId xmlns:a16="http://schemas.microsoft.com/office/drawing/2014/main" id="{35FB7389-AA41-460A-B122-39CED192E07E}"/>
              </a:ext>
            </a:extLst>
          </p:cNvPr>
          <p:cNvSpPr/>
          <p:nvPr/>
        </p:nvSpPr>
        <p:spPr>
          <a:xfrm>
            <a:off x="6397567" y="3684670"/>
            <a:ext cx="329184" cy="329184"/>
          </a:xfrm>
          <a:prstGeom prst="ellipse">
            <a:avLst/>
          </a:prstGeom>
          <a:solidFill>
            <a:schemeClr val="bg2"/>
          </a:solidFill>
          <a:ln>
            <a:no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sz="1350" dirty="0"/>
          </a:p>
        </p:txBody>
      </p:sp>
      <p:sp>
        <p:nvSpPr>
          <p:cNvPr id="55" name="Oval 54">
            <a:extLst>
              <a:ext uri="{FF2B5EF4-FFF2-40B4-BE49-F238E27FC236}">
                <a16:creationId xmlns:a16="http://schemas.microsoft.com/office/drawing/2014/main" id="{C8EFB12D-ECAF-4769-B301-C0F919203F3E}"/>
              </a:ext>
            </a:extLst>
          </p:cNvPr>
          <p:cNvSpPr/>
          <p:nvPr/>
        </p:nvSpPr>
        <p:spPr>
          <a:xfrm>
            <a:off x="273351" y="3709536"/>
            <a:ext cx="333072" cy="333072"/>
          </a:xfrm>
          <a:prstGeom prst="ellipse">
            <a:avLst/>
          </a:prstGeom>
          <a:solidFill>
            <a:schemeClr val="accent2"/>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sz="1350" dirty="0"/>
          </a:p>
        </p:txBody>
      </p:sp>
    </p:spTree>
    <p:extLst>
      <p:ext uri="{BB962C8B-B14F-4D97-AF65-F5344CB8AC3E}">
        <p14:creationId xmlns:p14="http://schemas.microsoft.com/office/powerpoint/2010/main" val="781892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6E2DE288-9E7F-4920-BCB6-AE5812F24ED4}"/>
              </a:ext>
            </a:extLst>
          </p:cNvPr>
          <p:cNvSpPr/>
          <p:nvPr/>
        </p:nvSpPr>
        <p:spPr>
          <a:xfrm flipH="1" flipV="1">
            <a:off x="11311" y="848444"/>
            <a:ext cx="1139402" cy="429505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Title 1">
            <a:extLst>
              <a:ext uri="{FF2B5EF4-FFF2-40B4-BE49-F238E27FC236}">
                <a16:creationId xmlns:a16="http://schemas.microsoft.com/office/drawing/2014/main" id="{9769132F-4DDA-41DC-A3CD-D1844B6C4E8C}"/>
              </a:ext>
            </a:extLst>
          </p:cNvPr>
          <p:cNvSpPr>
            <a:spLocks noGrp="1"/>
          </p:cNvSpPr>
          <p:nvPr>
            <p:ph type="title"/>
          </p:nvPr>
        </p:nvSpPr>
        <p:spPr>
          <a:xfrm>
            <a:off x="292279" y="191827"/>
            <a:ext cx="8601689" cy="656617"/>
          </a:xfrm>
        </p:spPr>
        <p:txBody>
          <a:bodyPr/>
          <a:lstStyle/>
          <a:p>
            <a:r>
              <a:rPr lang="en-US" dirty="0"/>
              <a:t>UHA Value Proposition for Subsidiaries</a:t>
            </a:r>
          </a:p>
        </p:txBody>
      </p:sp>
      <p:sp>
        <p:nvSpPr>
          <p:cNvPr id="5" name="Freeform 39">
            <a:extLst>
              <a:ext uri="{FF2B5EF4-FFF2-40B4-BE49-F238E27FC236}">
                <a16:creationId xmlns:a16="http://schemas.microsoft.com/office/drawing/2014/main" id="{0D9F9132-F9D3-45C9-B0FB-2643502FE8C2}"/>
              </a:ext>
            </a:extLst>
          </p:cNvPr>
          <p:cNvSpPr/>
          <p:nvPr/>
        </p:nvSpPr>
        <p:spPr>
          <a:xfrm flipH="1" flipV="1">
            <a:off x="1143000" y="848444"/>
            <a:ext cx="6858000" cy="4302639"/>
          </a:xfrm>
          <a:custGeom>
            <a:avLst/>
            <a:gdLst>
              <a:gd name="connsiteX0" fmla="*/ 5417760 w 9144000"/>
              <a:gd name="connsiteY0" fmla="*/ 2982887 h 3977182"/>
              <a:gd name="connsiteX1" fmla="*/ 9143995 w 9144000"/>
              <a:gd name="connsiteY1" fmla="*/ 2982887 h 3977182"/>
              <a:gd name="connsiteX2" fmla="*/ 9143995 w 9144000"/>
              <a:gd name="connsiteY2" fmla="*/ 3977182 h 3977182"/>
              <a:gd name="connsiteX3" fmla="*/ 5317331 w 9144000"/>
              <a:gd name="connsiteY3" fmla="*/ 3977182 h 3977182"/>
              <a:gd name="connsiteX4" fmla="*/ 5317331 w 9144000"/>
              <a:gd name="connsiteY4" fmla="*/ 3958981 h 3977182"/>
              <a:gd name="connsiteX5" fmla="*/ 5317889 w 9144000"/>
              <a:gd name="connsiteY5" fmla="*/ 3929648 h 3977182"/>
              <a:gd name="connsiteX6" fmla="*/ 5406493 w 9144000"/>
              <a:gd name="connsiteY6" fmla="*/ 3032864 h 3977182"/>
              <a:gd name="connsiteX7" fmla="*/ 5 w 9144000"/>
              <a:gd name="connsiteY7" fmla="*/ 2982887 h 3977182"/>
              <a:gd name="connsiteX8" fmla="*/ 3716718 w 9144000"/>
              <a:gd name="connsiteY8" fmla="*/ 2982887 h 3977182"/>
              <a:gd name="connsiteX9" fmla="*/ 3727983 w 9144000"/>
              <a:gd name="connsiteY9" fmla="*/ 3032864 h 3977182"/>
              <a:gd name="connsiteX10" fmla="*/ 3816586 w 9144000"/>
              <a:gd name="connsiteY10" fmla="*/ 3929648 h 3977182"/>
              <a:gd name="connsiteX11" fmla="*/ 3815198 w 9144000"/>
              <a:gd name="connsiteY11" fmla="*/ 3953307 h 3977182"/>
              <a:gd name="connsiteX12" fmla="*/ 3817145 w 9144000"/>
              <a:gd name="connsiteY12" fmla="*/ 3977182 h 3977182"/>
              <a:gd name="connsiteX13" fmla="*/ 5 w 9144000"/>
              <a:gd name="connsiteY13" fmla="*/ 3977182 h 3977182"/>
              <a:gd name="connsiteX14" fmla="*/ 5720927 w 9144000"/>
              <a:gd name="connsiteY14" fmla="*/ 1988591 h 3977182"/>
              <a:gd name="connsiteX15" fmla="*/ 9143995 w 9144000"/>
              <a:gd name="connsiteY15" fmla="*/ 1988591 h 3977182"/>
              <a:gd name="connsiteX16" fmla="*/ 9143995 w 9144000"/>
              <a:gd name="connsiteY16" fmla="*/ 2982886 h 3977182"/>
              <a:gd name="connsiteX17" fmla="*/ 5417760 w 9144000"/>
              <a:gd name="connsiteY17" fmla="*/ 2982886 h 3977182"/>
              <a:gd name="connsiteX18" fmla="*/ 5424663 w 9144000"/>
              <a:gd name="connsiteY18" fmla="*/ 2952263 h 3977182"/>
              <a:gd name="connsiteX19" fmla="*/ 5461922 w 9144000"/>
              <a:gd name="connsiteY19" fmla="*/ 2786977 h 3977182"/>
              <a:gd name="connsiteX20" fmla="*/ 5709789 w 9144000"/>
              <a:gd name="connsiteY20" fmla="*/ 2014395 h 3977182"/>
              <a:gd name="connsiteX21" fmla="*/ 5709848 w 9144000"/>
              <a:gd name="connsiteY21" fmla="*/ 2014255 h 3977182"/>
              <a:gd name="connsiteX22" fmla="*/ 5717384 w 9144000"/>
              <a:gd name="connsiteY22" fmla="*/ 1988591 h 3977182"/>
              <a:gd name="connsiteX23" fmla="*/ 5717385 w 9144000"/>
              <a:gd name="connsiteY23" fmla="*/ 1988591 h 3977182"/>
              <a:gd name="connsiteX24" fmla="*/ 5714529 w 9144000"/>
              <a:gd name="connsiteY24" fmla="*/ 1994467 h 3977182"/>
              <a:gd name="connsiteX25" fmla="*/ 5714528 w 9144000"/>
              <a:gd name="connsiteY25" fmla="*/ 1994467 h 3977182"/>
              <a:gd name="connsiteX26" fmla="*/ 5 w 9144000"/>
              <a:gd name="connsiteY26" fmla="*/ 1988591 h 3977182"/>
              <a:gd name="connsiteX27" fmla="*/ 3413545 w 9144000"/>
              <a:gd name="connsiteY27" fmla="*/ 1988591 h 3977182"/>
              <a:gd name="connsiteX28" fmla="*/ 3424684 w 9144000"/>
              <a:gd name="connsiteY28" fmla="*/ 2014395 h 3977182"/>
              <a:gd name="connsiteX29" fmla="*/ 3413897 w 9144000"/>
              <a:gd name="connsiteY29" fmla="*/ 1988591 h 3977182"/>
              <a:gd name="connsiteX30" fmla="*/ 3413899 w 9144000"/>
              <a:gd name="connsiteY30" fmla="*/ 1988591 h 3977182"/>
              <a:gd name="connsiteX31" fmla="*/ 3424686 w 9144000"/>
              <a:gd name="connsiteY31" fmla="*/ 2014395 h 3977182"/>
              <a:gd name="connsiteX32" fmla="*/ 3672553 w 9144000"/>
              <a:gd name="connsiteY32" fmla="*/ 2786977 h 3977182"/>
              <a:gd name="connsiteX33" fmla="*/ 3709812 w 9144000"/>
              <a:gd name="connsiteY33" fmla="*/ 2952263 h 3977182"/>
              <a:gd name="connsiteX34" fmla="*/ 3709814 w 9144000"/>
              <a:gd name="connsiteY34" fmla="*/ 2952263 h 3977182"/>
              <a:gd name="connsiteX35" fmla="*/ 3716717 w 9144000"/>
              <a:gd name="connsiteY35" fmla="*/ 2982886 h 3977182"/>
              <a:gd name="connsiteX36" fmla="*/ 5 w 9144000"/>
              <a:gd name="connsiteY36" fmla="*/ 2982886 h 3977182"/>
              <a:gd name="connsiteX37" fmla="*/ 5737281 w 9144000"/>
              <a:gd name="connsiteY37" fmla="*/ 1947643 h 3977182"/>
              <a:gd name="connsiteX38" fmla="*/ 5737282 w 9144000"/>
              <a:gd name="connsiteY38" fmla="*/ 1947643 h 3977182"/>
              <a:gd name="connsiteX39" fmla="*/ 5717385 w 9144000"/>
              <a:gd name="connsiteY39" fmla="*/ 1988590 h 3977182"/>
              <a:gd name="connsiteX40" fmla="*/ 5717384 w 9144000"/>
              <a:gd name="connsiteY40" fmla="*/ 1988590 h 3977182"/>
              <a:gd name="connsiteX41" fmla="*/ 3396779 w 9144000"/>
              <a:gd name="connsiteY41" fmla="*/ 1947643 h 3977182"/>
              <a:gd name="connsiteX42" fmla="*/ 3396781 w 9144000"/>
              <a:gd name="connsiteY42" fmla="*/ 1947643 h 3977182"/>
              <a:gd name="connsiteX43" fmla="*/ 3413899 w 9144000"/>
              <a:gd name="connsiteY43" fmla="*/ 1988590 h 3977182"/>
              <a:gd name="connsiteX44" fmla="*/ 3413897 w 9144000"/>
              <a:gd name="connsiteY44" fmla="*/ 1988590 h 3977182"/>
              <a:gd name="connsiteX45" fmla="*/ 2973950 w 9144000"/>
              <a:gd name="connsiteY45" fmla="*/ 1022564 h 3977182"/>
              <a:gd name="connsiteX46" fmla="*/ 3001208 w 9144000"/>
              <a:gd name="connsiteY46" fmla="*/ 1035453 h 3977182"/>
              <a:gd name="connsiteX47" fmla="*/ 2996204 w 9144000"/>
              <a:gd name="connsiteY47" fmla="*/ 1033668 h 3977182"/>
              <a:gd name="connsiteX48" fmla="*/ 2960091 w 9144000"/>
              <a:gd name="connsiteY48" fmla="*/ 1015650 h 3977182"/>
              <a:gd name="connsiteX49" fmla="*/ 2973950 w 9144000"/>
              <a:gd name="connsiteY49" fmla="*/ 1022564 h 3977182"/>
              <a:gd name="connsiteX50" fmla="*/ 2962113 w 9144000"/>
              <a:gd name="connsiteY50" fmla="*/ 1016967 h 3977182"/>
              <a:gd name="connsiteX51" fmla="*/ 2926932 w 9144000"/>
              <a:gd name="connsiteY51" fmla="*/ 994046 h 3977182"/>
              <a:gd name="connsiteX52" fmla="*/ 2927314 w 9144000"/>
              <a:gd name="connsiteY52" fmla="*/ 994295 h 3977182"/>
              <a:gd name="connsiteX53" fmla="*/ 2960091 w 9144000"/>
              <a:gd name="connsiteY53" fmla="*/ 1015650 h 3977182"/>
              <a:gd name="connsiteX54" fmla="*/ 2957061 w 9144000"/>
              <a:gd name="connsiteY54" fmla="*/ 1014138 h 3977182"/>
              <a:gd name="connsiteX55" fmla="*/ 2927306 w 9144000"/>
              <a:gd name="connsiteY55" fmla="*/ 994295 h 3977182"/>
              <a:gd name="connsiteX56" fmla="*/ 2895273 w 9144000"/>
              <a:gd name="connsiteY56" fmla="*/ 942864 h 3977182"/>
              <a:gd name="connsiteX57" fmla="*/ 2895275 w 9144000"/>
              <a:gd name="connsiteY57" fmla="*/ 942864 h 3977182"/>
              <a:gd name="connsiteX58" fmla="*/ 2926852 w 9144000"/>
              <a:gd name="connsiteY58" fmla="*/ 993993 h 3977182"/>
              <a:gd name="connsiteX59" fmla="*/ 2926932 w 9144000"/>
              <a:gd name="connsiteY59" fmla="*/ 994046 h 3977182"/>
              <a:gd name="connsiteX60" fmla="*/ 2926851 w 9144000"/>
              <a:gd name="connsiteY60" fmla="*/ 993993 h 3977182"/>
              <a:gd name="connsiteX61" fmla="*/ 6927871 w 9144000"/>
              <a:gd name="connsiteY61" fmla="*/ 26005 h 3977182"/>
              <a:gd name="connsiteX62" fmla="*/ 6927849 w 9144000"/>
              <a:gd name="connsiteY62" fmla="*/ 26016 h 3977182"/>
              <a:gd name="connsiteX63" fmla="*/ 6927850 w 9144000"/>
              <a:gd name="connsiteY63" fmla="*/ 26015 h 3977182"/>
              <a:gd name="connsiteX64" fmla="*/ 6927871 w 9144000"/>
              <a:gd name="connsiteY64" fmla="*/ 26005 h 3977182"/>
              <a:gd name="connsiteX65" fmla="*/ 2206582 w 9144000"/>
              <a:gd name="connsiteY65" fmla="*/ 25996 h 3977182"/>
              <a:gd name="connsiteX66" fmla="*/ 2206624 w 9144000"/>
              <a:gd name="connsiteY66" fmla="*/ 26015 h 3977182"/>
              <a:gd name="connsiteX67" fmla="*/ 2206624 w 9144000"/>
              <a:gd name="connsiteY67" fmla="*/ 26016 h 3977182"/>
              <a:gd name="connsiteX68" fmla="*/ 2206582 w 9144000"/>
              <a:gd name="connsiteY68" fmla="*/ 25996 h 3977182"/>
              <a:gd name="connsiteX69" fmla="*/ 2165886 w 9144000"/>
              <a:gd name="connsiteY69" fmla="*/ 6551 h 3977182"/>
              <a:gd name="connsiteX70" fmla="*/ 2206582 w 9144000"/>
              <a:gd name="connsiteY70" fmla="*/ 25996 h 3977182"/>
              <a:gd name="connsiteX71" fmla="*/ 2167807 w 9144000"/>
              <a:gd name="connsiteY71" fmla="*/ 8387 h 3977182"/>
              <a:gd name="connsiteX72" fmla="*/ 6968588 w 9144000"/>
              <a:gd name="connsiteY72" fmla="*/ 6550 h 3977182"/>
              <a:gd name="connsiteX73" fmla="*/ 6966665 w 9144000"/>
              <a:gd name="connsiteY73" fmla="*/ 8388 h 3977182"/>
              <a:gd name="connsiteX74" fmla="*/ 6927871 w 9144000"/>
              <a:gd name="connsiteY74" fmla="*/ 26005 h 3977182"/>
              <a:gd name="connsiteX75" fmla="*/ 6981689 w 9144000"/>
              <a:gd name="connsiteY75" fmla="*/ 0 h 3977182"/>
              <a:gd name="connsiteX76" fmla="*/ 9143990 w 9144000"/>
              <a:gd name="connsiteY76" fmla="*/ 0 h 3977182"/>
              <a:gd name="connsiteX77" fmla="*/ 9143990 w 9144000"/>
              <a:gd name="connsiteY77" fmla="*/ 994295 h 3977182"/>
              <a:gd name="connsiteX78" fmla="*/ 9144000 w 9144000"/>
              <a:gd name="connsiteY78" fmla="*/ 994295 h 3977182"/>
              <a:gd name="connsiteX79" fmla="*/ 9144000 w 9144000"/>
              <a:gd name="connsiteY79" fmla="*/ 1988590 h 3977182"/>
              <a:gd name="connsiteX80" fmla="*/ 5720928 w 9144000"/>
              <a:gd name="connsiteY80" fmla="*/ 1988590 h 3977182"/>
              <a:gd name="connsiteX81" fmla="*/ 5900086 w 9144000"/>
              <a:gd name="connsiteY81" fmla="*/ 1573575 h 3977182"/>
              <a:gd name="connsiteX82" fmla="*/ 6114106 w 9144000"/>
              <a:gd name="connsiteY82" fmla="*/ 1159640 h 3977182"/>
              <a:gd name="connsiteX83" fmla="*/ 6212292 w 9144000"/>
              <a:gd name="connsiteY83" fmla="*/ 994295 h 3977182"/>
              <a:gd name="connsiteX84" fmla="*/ 6242832 w 9144000"/>
              <a:gd name="connsiteY84" fmla="*/ 942864 h 3977182"/>
              <a:gd name="connsiteX85" fmla="*/ 6242835 w 9144000"/>
              <a:gd name="connsiteY85" fmla="*/ 942864 h 3977182"/>
              <a:gd name="connsiteX86" fmla="*/ 6267791 w 9144000"/>
              <a:gd name="connsiteY86" fmla="*/ 900838 h 3977182"/>
              <a:gd name="connsiteX87" fmla="*/ 6942273 w 9144000"/>
              <a:gd name="connsiteY87" fmla="*/ 31689 h 3977182"/>
              <a:gd name="connsiteX88" fmla="*/ 6966665 w 9144000"/>
              <a:gd name="connsiteY88" fmla="*/ 8388 h 3977182"/>
              <a:gd name="connsiteX89" fmla="*/ 6975681 w 9144000"/>
              <a:gd name="connsiteY89" fmla="*/ 4293 h 3977182"/>
              <a:gd name="connsiteX90" fmla="*/ 0 w 9144000"/>
              <a:gd name="connsiteY90" fmla="*/ 0 h 3977182"/>
              <a:gd name="connsiteX91" fmla="*/ 2152786 w 9144000"/>
              <a:gd name="connsiteY91" fmla="*/ 0 h 3977182"/>
              <a:gd name="connsiteX92" fmla="*/ 2158794 w 9144000"/>
              <a:gd name="connsiteY92" fmla="*/ 4293 h 3977182"/>
              <a:gd name="connsiteX93" fmla="*/ 2167807 w 9144000"/>
              <a:gd name="connsiteY93" fmla="*/ 8387 h 3977182"/>
              <a:gd name="connsiteX94" fmla="*/ 2192201 w 9144000"/>
              <a:gd name="connsiteY94" fmla="*/ 31689 h 3977182"/>
              <a:gd name="connsiteX95" fmla="*/ 2866684 w 9144000"/>
              <a:gd name="connsiteY95" fmla="*/ 900838 h 3977182"/>
              <a:gd name="connsiteX96" fmla="*/ 2891640 w 9144000"/>
              <a:gd name="connsiteY96" fmla="*/ 942864 h 3977182"/>
              <a:gd name="connsiteX97" fmla="*/ 2891638 w 9144000"/>
              <a:gd name="connsiteY97" fmla="*/ 942864 h 3977182"/>
              <a:gd name="connsiteX98" fmla="*/ 2922180 w 9144000"/>
              <a:gd name="connsiteY98" fmla="*/ 994295 h 3977182"/>
              <a:gd name="connsiteX99" fmla="*/ 2922181 w 9144000"/>
              <a:gd name="connsiteY99" fmla="*/ 994295 h 3977182"/>
              <a:gd name="connsiteX100" fmla="*/ 3020367 w 9144000"/>
              <a:gd name="connsiteY100" fmla="*/ 1159640 h 3977182"/>
              <a:gd name="connsiteX101" fmla="*/ 3234386 w 9144000"/>
              <a:gd name="connsiteY101" fmla="*/ 1573575 h 3977182"/>
              <a:gd name="connsiteX102" fmla="*/ 3413545 w 9144000"/>
              <a:gd name="connsiteY102" fmla="*/ 1988590 h 3977182"/>
              <a:gd name="connsiteX103" fmla="*/ 10 w 9144000"/>
              <a:gd name="connsiteY103" fmla="*/ 1988590 h 3977182"/>
              <a:gd name="connsiteX104" fmla="*/ 10 w 9144000"/>
              <a:gd name="connsiteY104" fmla="*/ 994295 h 3977182"/>
              <a:gd name="connsiteX105" fmla="*/ 0 w 9144000"/>
              <a:gd name="connsiteY105" fmla="*/ 994295 h 3977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9144000" h="3977182">
                <a:moveTo>
                  <a:pt x="5417760" y="2982887"/>
                </a:moveTo>
                <a:lnTo>
                  <a:pt x="9143995" y="2982887"/>
                </a:lnTo>
                <a:lnTo>
                  <a:pt x="9143995" y="3977182"/>
                </a:lnTo>
                <a:lnTo>
                  <a:pt x="5317331" y="3977182"/>
                </a:lnTo>
                <a:lnTo>
                  <a:pt x="5317331" y="3958981"/>
                </a:lnTo>
                <a:lnTo>
                  <a:pt x="5317889" y="3929648"/>
                </a:lnTo>
                <a:cubicBezTo>
                  <a:pt x="5312404" y="3658622"/>
                  <a:pt x="5341556" y="3355884"/>
                  <a:pt x="5406493" y="3032864"/>
                </a:cubicBezTo>
                <a:close/>
                <a:moveTo>
                  <a:pt x="5" y="2982887"/>
                </a:moveTo>
                <a:lnTo>
                  <a:pt x="3716718" y="2982887"/>
                </a:lnTo>
                <a:lnTo>
                  <a:pt x="3727983" y="3032864"/>
                </a:lnTo>
                <a:cubicBezTo>
                  <a:pt x="3792919" y="3355884"/>
                  <a:pt x="3822072" y="3658622"/>
                  <a:pt x="3816586" y="3929648"/>
                </a:cubicBezTo>
                <a:cubicBezTo>
                  <a:pt x="3816123" y="3937534"/>
                  <a:pt x="3815661" y="3945421"/>
                  <a:pt x="3815198" y="3953307"/>
                </a:cubicBezTo>
                <a:lnTo>
                  <a:pt x="3817145" y="3977182"/>
                </a:lnTo>
                <a:lnTo>
                  <a:pt x="5" y="3977182"/>
                </a:lnTo>
                <a:close/>
                <a:moveTo>
                  <a:pt x="5720927" y="1988591"/>
                </a:moveTo>
                <a:lnTo>
                  <a:pt x="9143995" y="1988591"/>
                </a:lnTo>
                <a:lnTo>
                  <a:pt x="9143995" y="2982886"/>
                </a:lnTo>
                <a:lnTo>
                  <a:pt x="5417760" y="2982886"/>
                </a:lnTo>
                <a:lnTo>
                  <a:pt x="5424663" y="2952263"/>
                </a:lnTo>
                <a:lnTo>
                  <a:pt x="5461922" y="2786977"/>
                </a:lnTo>
                <a:cubicBezTo>
                  <a:pt x="5524095" y="2537643"/>
                  <a:pt x="5606557" y="2278508"/>
                  <a:pt x="5709789" y="2014395"/>
                </a:cubicBezTo>
                <a:cubicBezTo>
                  <a:pt x="5709809" y="2014348"/>
                  <a:pt x="5709828" y="2014302"/>
                  <a:pt x="5709848" y="2014255"/>
                </a:cubicBezTo>
                <a:close/>
                <a:moveTo>
                  <a:pt x="5717384" y="1988591"/>
                </a:moveTo>
                <a:lnTo>
                  <a:pt x="5717385" y="1988591"/>
                </a:lnTo>
                <a:lnTo>
                  <a:pt x="5714529" y="1994467"/>
                </a:lnTo>
                <a:cubicBezTo>
                  <a:pt x="5714053" y="1995446"/>
                  <a:pt x="5714052" y="1995446"/>
                  <a:pt x="5714528" y="1994467"/>
                </a:cubicBezTo>
                <a:close/>
                <a:moveTo>
                  <a:pt x="5" y="1988591"/>
                </a:moveTo>
                <a:lnTo>
                  <a:pt x="3413545" y="1988591"/>
                </a:lnTo>
                <a:lnTo>
                  <a:pt x="3424684" y="2014395"/>
                </a:lnTo>
                <a:lnTo>
                  <a:pt x="3413897" y="1988591"/>
                </a:lnTo>
                <a:lnTo>
                  <a:pt x="3413899" y="1988591"/>
                </a:lnTo>
                <a:lnTo>
                  <a:pt x="3424686" y="2014395"/>
                </a:lnTo>
                <a:cubicBezTo>
                  <a:pt x="3527919" y="2278508"/>
                  <a:pt x="3610379" y="2537643"/>
                  <a:pt x="3672553" y="2786977"/>
                </a:cubicBezTo>
                <a:lnTo>
                  <a:pt x="3709812" y="2952263"/>
                </a:lnTo>
                <a:lnTo>
                  <a:pt x="3709814" y="2952263"/>
                </a:lnTo>
                <a:lnTo>
                  <a:pt x="3716717" y="2982886"/>
                </a:lnTo>
                <a:lnTo>
                  <a:pt x="5" y="2982886"/>
                </a:lnTo>
                <a:close/>
                <a:moveTo>
                  <a:pt x="5737281" y="1947643"/>
                </a:moveTo>
                <a:lnTo>
                  <a:pt x="5737282" y="1947643"/>
                </a:lnTo>
                <a:lnTo>
                  <a:pt x="5717385" y="1988590"/>
                </a:lnTo>
                <a:lnTo>
                  <a:pt x="5717384" y="1988590"/>
                </a:lnTo>
                <a:close/>
                <a:moveTo>
                  <a:pt x="3396779" y="1947643"/>
                </a:moveTo>
                <a:lnTo>
                  <a:pt x="3396781" y="1947643"/>
                </a:lnTo>
                <a:lnTo>
                  <a:pt x="3413899" y="1988590"/>
                </a:lnTo>
                <a:lnTo>
                  <a:pt x="3413897" y="1988590"/>
                </a:lnTo>
                <a:close/>
                <a:moveTo>
                  <a:pt x="2973950" y="1022564"/>
                </a:moveTo>
                <a:lnTo>
                  <a:pt x="3001208" y="1035453"/>
                </a:lnTo>
                <a:lnTo>
                  <a:pt x="2996204" y="1033668"/>
                </a:lnTo>
                <a:close/>
                <a:moveTo>
                  <a:pt x="2960091" y="1015650"/>
                </a:moveTo>
                <a:lnTo>
                  <a:pt x="2973950" y="1022564"/>
                </a:lnTo>
                <a:lnTo>
                  <a:pt x="2962113" y="1016967"/>
                </a:lnTo>
                <a:close/>
                <a:moveTo>
                  <a:pt x="2926932" y="994046"/>
                </a:moveTo>
                <a:lnTo>
                  <a:pt x="2927314" y="994295"/>
                </a:lnTo>
                <a:lnTo>
                  <a:pt x="2960091" y="1015650"/>
                </a:lnTo>
                <a:lnTo>
                  <a:pt x="2957061" y="1014138"/>
                </a:lnTo>
                <a:lnTo>
                  <a:pt x="2927306" y="994295"/>
                </a:lnTo>
                <a:close/>
                <a:moveTo>
                  <a:pt x="2895273" y="942864"/>
                </a:moveTo>
                <a:lnTo>
                  <a:pt x="2895275" y="942864"/>
                </a:lnTo>
                <a:lnTo>
                  <a:pt x="2926852" y="993993"/>
                </a:lnTo>
                <a:lnTo>
                  <a:pt x="2926932" y="994046"/>
                </a:lnTo>
                <a:cubicBezTo>
                  <a:pt x="2926905" y="994028"/>
                  <a:pt x="2926878" y="994011"/>
                  <a:pt x="2926851" y="993993"/>
                </a:cubicBezTo>
                <a:close/>
                <a:moveTo>
                  <a:pt x="6927871" y="26005"/>
                </a:moveTo>
                <a:cubicBezTo>
                  <a:pt x="6927864" y="26009"/>
                  <a:pt x="6927856" y="26012"/>
                  <a:pt x="6927849" y="26016"/>
                </a:cubicBezTo>
                <a:lnTo>
                  <a:pt x="6927850" y="26015"/>
                </a:lnTo>
                <a:cubicBezTo>
                  <a:pt x="6927857" y="26012"/>
                  <a:pt x="6927864" y="26008"/>
                  <a:pt x="6927871" y="26005"/>
                </a:cubicBezTo>
                <a:close/>
                <a:moveTo>
                  <a:pt x="2206582" y="25996"/>
                </a:moveTo>
                <a:cubicBezTo>
                  <a:pt x="2206596" y="26002"/>
                  <a:pt x="2206610" y="26009"/>
                  <a:pt x="2206624" y="26015"/>
                </a:cubicBezTo>
                <a:cubicBezTo>
                  <a:pt x="2206631" y="26018"/>
                  <a:pt x="2206631" y="26019"/>
                  <a:pt x="2206624" y="26016"/>
                </a:cubicBezTo>
                <a:cubicBezTo>
                  <a:pt x="2206610" y="26009"/>
                  <a:pt x="2206596" y="26003"/>
                  <a:pt x="2206582" y="25996"/>
                </a:cubicBezTo>
                <a:close/>
                <a:moveTo>
                  <a:pt x="2165886" y="6551"/>
                </a:moveTo>
                <a:lnTo>
                  <a:pt x="2206582" y="25996"/>
                </a:lnTo>
                <a:lnTo>
                  <a:pt x="2167807" y="8387"/>
                </a:lnTo>
                <a:close/>
                <a:moveTo>
                  <a:pt x="6968588" y="6550"/>
                </a:moveTo>
                <a:lnTo>
                  <a:pt x="6966665" y="8388"/>
                </a:lnTo>
                <a:lnTo>
                  <a:pt x="6927871" y="26005"/>
                </a:lnTo>
                <a:close/>
                <a:moveTo>
                  <a:pt x="6981689" y="0"/>
                </a:moveTo>
                <a:lnTo>
                  <a:pt x="9143990" y="0"/>
                </a:lnTo>
                <a:lnTo>
                  <a:pt x="9143990" y="994295"/>
                </a:lnTo>
                <a:lnTo>
                  <a:pt x="9144000" y="994295"/>
                </a:lnTo>
                <a:lnTo>
                  <a:pt x="9144000" y="1988590"/>
                </a:lnTo>
                <a:lnTo>
                  <a:pt x="5720928" y="1988590"/>
                </a:lnTo>
                <a:lnTo>
                  <a:pt x="5900086" y="1573575"/>
                </a:lnTo>
                <a:cubicBezTo>
                  <a:pt x="5967716" y="1430867"/>
                  <a:pt x="6039301" y="1292638"/>
                  <a:pt x="6114106" y="1159640"/>
                </a:cubicBezTo>
                <a:lnTo>
                  <a:pt x="6212292" y="994295"/>
                </a:lnTo>
                <a:lnTo>
                  <a:pt x="6242832" y="942864"/>
                </a:lnTo>
                <a:lnTo>
                  <a:pt x="6242835" y="942864"/>
                </a:lnTo>
                <a:lnTo>
                  <a:pt x="6267791" y="900838"/>
                </a:lnTo>
                <a:cubicBezTo>
                  <a:pt x="6477846" y="565656"/>
                  <a:pt x="6707313" y="271209"/>
                  <a:pt x="6942273" y="31689"/>
                </a:cubicBezTo>
                <a:lnTo>
                  <a:pt x="6966665" y="8388"/>
                </a:lnTo>
                <a:lnTo>
                  <a:pt x="6975681" y="4293"/>
                </a:lnTo>
                <a:close/>
                <a:moveTo>
                  <a:pt x="0" y="0"/>
                </a:moveTo>
                <a:lnTo>
                  <a:pt x="2152786" y="0"/>
                </a:lnTo>
                <a:lnTo>
                  <a:pt x="2158794" y="4293"/>
                </a:lnTo>
                <a:lnTo>
                  <a:pt x="2167807" y="8387"/>
                </a:lnTo>
                <a:lnTo>
                  <a:pt x="2192201" y="31689"/>
                </a:lnTo>
                <a:cubicBezTo>
                  <a:pt x="2427160" y="271209"/>
                  <a:pt x="2656628" y="565656"/>
                  <a:pt x="2866684" y="900838"/>
                </a:cubicBezTo>
                <a:lnTo>
                  <a:pt x="2891640" y="942864"/>
                </a:lnTo>
                <a:lnTo>
                  <a:pt x="2891638" y="942864"/>
                </a:lnTo>
                <a:lnTo>
                  <a:pt x="2922180" y="994295"/>
                </a:lnTo>
                <a:lnTo>
                  <a:pt x="2922181" y="994295"/>
                </a:lnTo>
                <a:lnTo>
                  <a:pt x="3020367" y="1159640"/>
                </a:lnTo>
                <a:cubicBezTo>
                  <a:pt x="3095172" y="1292639"/>
                  <a:pt x="3166756" y="1430866"/>
                  <a:pt x="3234386" y="1573575"/>
                </a:cubicBezTo>
                <a:lnTo>
                  <a:pt x="3413545" y="1988590"/>
                </a:lnTo>
                <a:lnTo>
                  <a:pt x="10" y="1988590"/>
                </a:lnTo>
                <a:lnTo>
                  <a:pt x="10" y="994295"/>
                </a:lnTo>
                <a:lnTo>
                  <a:pt x="0" y="994295"/>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12" name="Oval 11">
            <a:extLst>
              <a:ext uri="{FF2B5EF4-FFF2-40B4-BE49-F238E27FC236}">
                <a16:creationId xmlns:a16="http://schemas.microsoft.com/office/drawing/2014/main" id="{9C662C07-0EEA-4E7D-A825-8E31C6945F3C}"/>
              </a:ext>
            </a:extLst>
          </p:cNvPr>
          <p:cNvSpPr/>
          <p:nvPr/>
        </p:nvSpPr>
        <p:spPr>
          <a:xfrm flipH="1">
            <a:off x="3600892" y="3278847"/>
            <a:ext cx="428625" cy="428625"/>
          </a:xfrm>
          <a:prstGeom prst="ellipse">
            <a:avLst/>
          </a:prstGeom>
          <a:solidFill>
            <a:schemeClr val="bg2"/>
          </a:solidFill>
          <a:ln>
            <a:noFill/>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sz="1350" dirty="0"/>
          </a:p>
        </p:txBody>
      </p:sp>
      <p:sp>
        <p:nvSpPr>
          <p:cNvPr id="13" name="Oval 12">
            <a:extLst>
              <a:ext uri="{FF2B5EF4-FFF2-40B4-BE49-F238E27FC236}">
                <a16:creationId xmlns:a16="http://schemas.microsoft.com/office/drawing/2014/main" id="{2577BBC2-176D-4F36-A6A1-B3E25417C344}"/>
              </a:ext>
            </a:extLst>
          </p:cNvPr>
          <p:cNvSpPr/>
          <p:nvPr/>
        </p:nvSpPr>
        <p:spPr>
          <a:xfrm flipH="1">
            <a:off x="3772574" y="3779359"/>
            <a:ext cx="613345" cy="613345"/>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14" name="Oval 13">
            <a:extLst>
              <a:ext uri="{FF2B5EF4-FFF2-40B4-BE49-F238E27FC236}">
                <a16:creationId xmlns:a16="http://schemas.microsoft.com/office/drawing/2014/main" id="{C1562363-3EDB-4ED5-9255-28165FC455F7}"/>
              </a:ext>
            </a:extLst>
          </p:cNvPr>
          <p:cNvSpPr/>
          <p:nvPr/>
        </p:nvSpPr>
        <p:spPr>
          <a:xfrm flipH="1">
            <a:off x="4379013" y="3388423"/>
            <a:ext cx="552842" cy="552842"/>
          </a:xfrm>
          <a:prstGeom prst="ellipse">
            <a:avLst/>
          </a:prstGeom>
          <a:ln>
            <a:noFill/>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sz="1350" dirty="0"/>
          </a:p>
        </p:txBody>
      </p:sp>
      <p:sp>
        <p:nvSpPr>
          <p:cNvPr id="15" name="Oval 14">
            <a:extLst>
              <a:ext uri="{FF2B5EF4-FFF2-40B4-BE49-F238E27FC236}">
                <a16:creationId xmlns:a16="http://schemas.microsoft.com/office/drawing/2014/main" id="{E4F7616D-909B-4B01-8E35-CADB63783205}"/>
              </a:ext>
            </a:extLst>
          </p:cNvPr>
          <p:cNvSpPr/>
          <p:nvPr/>
        </p:nvSpPr>
        <p:spPr>
          <a:xfrm flipH="1">
            <a:off x="4096474" y="2912403"/>
            <a:ext cx="451823" cy="451823"/>
          </a:xfrm>
          <a:prstGeom prst="ellipse">
            <a:avLst/>
          </a:prstGeom>
          <a:solidFill>
            <a:schemeClr val="tx2"/>
          </a:solidFill>
          <a:ln>
            <a:noFill/>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sz="1350" dirty="0"/>
          </a:p>
        </p:txBody>
      </p:sp>
      <p:sp>
        <p:nvSpPr>
          <p:cNvPr id="16" name="Oval 15">
            <a:extLst>
              <a:ext uri="{FF2B5EF4-FFF2-40B4-BE49-F238E27FC236}">
                <a16:creationId xmlns:a16="http://schemas.microsoft.com/office/drawing/2014/main" id="{3E5A375F-9D92-4CE3-B881-C134E90E36F4}"/>
              </a:ext>
            </a:extLst>
          </p:cNvPr>
          <p:cNvSpPr/>
          <p:nvPr/>
        </p:nvSpPr>
        <p:spPr>
          <a:xfrm flipH="1">
            <a:off x="4050875" y="2316899"/>
            <a:ext cx="333072" cy="333072"/>
          </a:xfrm>
          <a:prstGeom prst="ellipse">
            <a:avLst/>
          </a:prstGeom>
          <a:solidFill>
            <a:schemeClr val="accent2"/>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sz="1350" dirty="0"/>
          </a:p>
        </p:txBody>
      </p:sp>
      <p:sp>
        <p:nvSpPr>
          <p:cNvPr id="18" name="Oval 17">
            <a:extLst>
              <a:ext uri="{FF2B5EF4-FFF2-40B4-BE49-F238E27FC236}">
                <a16:creationId xmlns:a16="http://schemas.microsoft.com/office/drawing/2014/main" id="{D90453C9-9840-45FF-8456-78FCCA89CDB8}"/>
              </a:ext>
            </a:extLst>
          </p:cNvPr>
          <p:cNvSpPr/>
          <p:nvPr/>
        </p:nvSpPr>
        <p:spPr>
          <a:xfrm flipH="1">
            <a:off x="4599335" y="2420938"/>
            <a:ext cx="566837" cy="566835"/>
          </a:xfrm>
          <a:prstGeom prst="ellipse">
            <a:avLst/>
          </a:prstGeom>
          <a:solidFill>
            <a:schemeClr val="accent6"/>
          </a:solidFill>
          <a:ln>
            <a:no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sz="1350" dirty="0"/>
          </a:p>
        </p:txBody>
      </p:sp>
      <p:sp>
        <p:nvSpPr>
          <p:cNvPr id="19" name="Oval 18">
            <a:extLst>
              <a:ext uri="{FF2B5EF4-FFF2-40B4-BE49-F238E27FC236}">
                <a16:creationId xmlns:a16="http://schemas.microsoft.com/office/drawing/2014/main" id="{072FADAF-7F11-4CCF-94C8-45EB9511125F}"/>
              </a:ext>
            </a:extLst>
          </p:cNvPr>
          <p:cNvSpPr/>
          <p:nvPr/>
        </p:nvSpPr>
        <p:spPr>
          <a:xfrm flipH="1">
            <a:off x="5033405" y="2970262"/>
            <a:ext cx="428625" cy="428625"/>
          </a:xfrm>
          <a:prstGeom prst="ellipse">
            <a:avLst/>
          </a:prstGeom>
          <a:solidFill>
            <a:schemeClr val="accent4">
              <a:lumMod val="20000"/>
              <a:lumOff val="80000"/>
            </a:schemeClr>
          </a:solidFill>
          <a:ln>
            <a:noFill/>
          </a:ln>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sz="1350" dirty="0"/>
          </a:p>
        </p:txBody>
      </p:sp>
      <p:sp>
        <p:nvSpPr>
          <p:cNvPr id="20" name="Oval 19">
            <a:extLst>
              <a:ext uri="{FF2B5EF4-FFF2-40B4-BE49-F238E27FC236}">
                <a16:creationId xmlns:a16="http://schemas.microsoft.com/office/drawing/2014/main" id="{6E46C3F0-2208-4312-8BCD-79D3C565A304}"/>
              </a:ext>
            </a:extLst>
          </p:cNvPr>
          <p:cNvSpPr/>
          <p:nvPr/>
        </p:nvSpPr>
        <p:spPr>
          <a:xfrm flipH="1">
            <a:off x="4913659" y="3699505"/>
            <a:ext cx="822794" cy="822794"/>
          </a:xfrm>
          <a:prstGeom prst="ellipse">
            <a:avLst/>
          </a:prstGeom>
          <a:solidFill>
            <a:schemeClr val="accent4"/>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sz="1350" dirty="0"/>
          </a:p>
        </p:txBody>
      </p:sp>
      <p:sp>
        <p:nvSpPr>
          <p:cNvPr id="22" name="Oval 21">
            <a:extLst>
              <a:ext uri="{FF2B5EF4-FFF2-40B4-BE49-F238E27FC236}">
                <a16:creationId xmlns:a16="http://schemas.microsoft.com/office/drawing/2014/main" id="{9A758529-1A96-46B6-818F-1D00BF282891}"/>
              </a:ext>
            </a:extLst>
          </p:cNvPr>
          <p:cNvSpPr/>
          <p:nvPr/>
        </p:nvSpPr>
        <p:spPr>
          <a:xfrm flipH="1">
            <a:off x="4322385" y="1780818"/>
            <a:ext cx="442957" cy="442957"/>
          </a:xfrm>
          <a:prstGeom prst="ellipse">
            <a:avLst/>
          </a:prstGeom>
          <a:solidFill>
            <a:schemeClr val="tx2">
              <a:lumMod val="40000"/>
              <a:lumOff val="60000"/>
            </a:schemeClr>
          </a:solidFill>
          <a:ln>
            <a:noFill/>
          </a:ln>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sz="1350" dirty="0"/>
          </a:p>
        </p:txBody>
      </p:sp>
      <p:sp>
        <p:nvSpPr>
          <p:cNvPr id="32" name="Oval 31">
            <a:extLst>
              <a:ext uri="{FF2B5EF4-FFF2-40B4-BE49-F238E27FC236}">
                <a16:creationId xmlns:a16="http://schemas.microsoft.com/office/drawing/2014/main" id="{322C3909-FE44-49DF-9E67-FFA3B1DA5023}"/>
              </a:ext>
            </a:extLst>
          </p:cNvPr>
          <p:cNvSpPr/>
          <p:nvPr/>
        </p:nvSpPr>
        <p:spPr>
          <a:xfrm>
            <a:off x="277238" y="1291398"/>
            <a:ext cx="333072" cy="333072"/>
          </a:xfrm>
          <a:prstGeom prst="ellipse">
            <a:avLst/>
          </a:prstGeom>
          <a:solidFill>
            <a:schemeClr val="accent6"/>
          </a:solidFill>
          <a:ln>
            <a:no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sz="1350" dirty="0"/>
          </a:p>
        </p:txBody>
      </p:sp>
      <p:sp>
        <p:nvSpPr>
          <p:cNvPr id="33" name="Oval 32">
            <a:extLst>
              <a:ext uri="{FF2B5EF4-FFF2-40B4-BE49-F238E27FC236}">
                <a16:creationId xmlns:a16="http://schemas.microsoft.com/office/drawing/2014/main" id="{2DF71738-49E5-48C1-B59A-AAAABBFFC569}"/>
              </a:ext>
            </a:extLst>
          </p:cNvPr>
          <p:cNvSpPr/>
          <p:nvPr/>
        </p:nvSpPr>
        <p:spPr>
          <a:xfrm>
            <a:off x="277238" y="2900546"/>
            <a:ext cx="333072" cy="33307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34" name="Oval 33">
            <a:extLst>
              <a:ext uri="{FF2B5EF4-FFF2-40B4-BE49-F238E27FC236}">
                <a16:creationId xmlns:a16="http://schemas.microsoft.com/office/drawing/2014/main" id="{A3FAE56F-4BC2-4E2D-B861-A981BE38290B}"/>
              </a:ext>
            </a:extLst>
          </p:cNvPr>
          <p:cNvSpPr/>
          <p:nvPr/>
        </p:nvSpPr>
        <p:spPr>
          <a:xfrm>
            <a:off x="277238" y="2095972"/>
            <a:ext cx="333072" cy="333072"/>
          </a:xfrm>
          <a:prstGeom prst="ellipse">
            <a:avLst/>
          </a:prstGeom>
          <a:ln>
            <a:noFill/>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sz="1350" dirty="0"/>
          </a:p>
        </p:txBody>
      </p:sp>
      <p:sp>
        <p:nvSpPr>
          <p:cNvPr id="36" name="Rectangle 35">
            <a:extLst>
              <a:ext uri="{FF2B5EF4-FFF2-40B4-BE49-F238E27FC236}">
                <a16:creationId xmlns:a16="http://schemas.microsoft.com/office/drawing/2014/main" id="{7CFC7300-DD91-4961-B824-CC648D816CA4}"/>
              </a:ext>
            </a:extLst>
          </p:cNvPr>
          <p:cNvSpPr/>
          <p:nvPr/>
        </p:nvSpPr>
        <p:spPr>
          <a:xfrm flipH="1" flipV="1">
            <a:off x="8001001" y="848444"/>
            <a:ext cx="1139402" cy="429505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37" name="TextBox 36">
            <a:extLst>
              <a:ext uri="{FF2B5EF4-FFF2-40B4-BE49-F238E27FC236}">
                <a16:creationId xmlns:a16="http://schemas.microsoft.com/office/drawing/2014/main" id="{5D9AD320-9BB4-40DD-90E2-F04004C2292A}"/>
              </a:ext>
            </a:extLst>
          </p:cNvPr>
          <p:cNvSpPr txBox="1"/>
          <p:nvPr/>
        </p:nvSpPr>
        <p:spPr>
          <a:xfrm>
            <a:off x="752561" y="942994"/>
            <a:ext cx="2159971" cy="784830"/>
          </a:xfrm>
          <a:prstGeom prst="rect">
            <a:avLst/>
          </a:prstGeom>
          <a:noFill/>
        </p:spPr>
        <p:txBody>
          <a:bodyPr wrap="square" lIns="0" rIns="0" rtlCol="0" anchor="t">
            <a:spAutoFit/>
          </a:bodyPr>
          <a:lstStyle/>
          <a:p>
            <a:pPr defTabSz="514350">
              <a:lnSpc>
                <a:spcPct val="90000"/>
              </a:lnSpc>
              <a:spcBef>
                <a:spcPts val="563"/>
              </a:spcBef>
            </a:pPr>
            <a:r>
              <a:rPr lang="en-US" sz="1000" b="1" noProof="1">
                <a:solidFill>
                  <a:schemeClr val="bg1"/>
                </a:solidFill>
              </a:rPr>
              <a:t>Administration, Operations, and Payer Contracting</a:t>
            </a:r>
            <a:r>
              <a:rPr lang="en-US" sz="1000" noProof="1">
                <a:solidFill>
                  <a:schemeClr val="bg1"/>
                </a:solidFill>
              </a:rPr>
              <a:t>: UHO can support payer education, contract negotiations, and other technical assistance needs</a:t>
            </a:r>
          </a:p>
        </p:txBody>
      </p:sp>
      <p:sp>
        <p:nvSpPr>
          <p:cNvPr id="38" name="TextBox 37">
            <a:extLst>
              <a:ext uri="{FF2B5EF4-FFF2-40B4-BE49-F238E27FC236}">
                <a16:creationId xmlns:a16="http://schemas.microsoft.com/office/drawing/2014/main" id="{714D7DB2-C0A9-4137-B8A0-3758923ABC6F}"/>
              </a:ext>
            </a:extLst>
          </p:cNvPr>
          <p:cNvSpPr txBox="1"/>
          <p:nvPr/>
        </p:nvSpPr>
        <p:spPr>
          <a:xfrm>
            <a:off x="752561" y="1936167"/>
            <a:ext cx="2159971" cy="507831"/>
          </a:xfrm>
          <a:prstGeom prst="rect">
            <a:avLst/>
          </a:prstGeom>
          <a:noFill/>
        </p:spPr>
        <p:txBody>
          <a:bodyPr wrap="square" lIns="0" rIns="0" rtlCol="0" anchor="t">
            <a:spAutoFit/>
          </a:bodyPr>
          <a:lstStyle/>
          <a:p>
            <a:pPr defTabSz="514350">
              <a:lnSpc>
                <a:spcPct val="90000"/>
              </a:lnSpc>
              <a:spcBef>
                <a:spcPts val="563"/>
              </a:spcBef>
            </a:pPr>
            <a:r>
              <a:rPr lang="en-US" sz="1000" b="1" noProof="1">
                <a:solidFill>
                  <a:schemeClr val="bg1"/>
                </a:solidFill>
              </a:rPr>
              <a:t>Financial Strategy</a:t>
            </a:r>
            <a:r>
              <a:rPr lang="en-US" sz="1000" noProof="1">
                <a:solidFill>
                  <a:schemeClr val="bg1"/>
                </a:solidFill>
              </a:rPr>
              <a:t>: UHAs can connect CBOs to sustainable funding sources through payer reimbursement</a:t>
            </a:r>
          </a:p>
        </p:txBody>
      </p:sp>
      <p:sp>
        <p:nvSpPr>
          <p:cNvPr id="39" name="TextBox 38">
            <a:extLst>
              <a:ext uri="{FF2B5EF4-FFF2-40B4-BE49-F238E27FC236}">
                <a16:creationId xmlns:a16="http://schemas.microsoft.com/office/drawing/2014/main" id="{706E64C9-FF35-4877-BA16-90D5B552C373}"/>
              </a:ext>
            </a:extLst>
          </p:cNvPr>
          <p:cNvSpPr txBox="1"/>
          <p:nvPr/>
        </p:nvSpPr>
        <p:spPr>
          <a:xfrm>
            <a:off x="752561" y="3570000"/>
            <a:ext cx="2159971" cy="784830"/>
          </a:xfrm>
          <a:prstGeom prst="rect">
            <a:avLst/>
          </a:prstGeom>
          <a:noFill/>
        </p:spPr>
        <p:txBody>
          <a:bodyPr wrap="square" lIns="0" rIns="0" rtlCol="0" anchor="t">
            <a:spAutoFit/>
          </a:bodyPr>
          <a:lstStyle/>
          <a:p>
            <a:pPr defTabSz="514350">
              <a:lnSpc>
                <a:spcPct val="90000"/>
              </a:lnSpc>
              <a:spcBef>
                <a:spcPts val="563"/>
              </a:spcBef>
            </a:pPr>
            <a:r>
              <a:rPr lang="en-US" sz="1000" b="1" noProof="1">
                <a:solidFill>
                  <a:schemeClr val="bg1"/>
                </a:solidFill>
              </a:rPr>
              <a:t>Populations of Focus</a:t>
            </a:r>
            <a:r>
              <a:rPr lang="en-US" sz="1000" noProof="1">
                <a:solidFill>
                  <a:schemeClr val="bg1"/>
                </a:solidFill>
              </a:rPr>
              <a:t>: UHAs can engage various partners and expand access to reach populations of focus and address health-related social needs</a:t>
            </a:r>
          </a:p>
        </p:txBody>
      </p:sp>
      <p:sp>
        <p:nvSpPr>
          <p:cNvPr id="46" name="Oval 45">
            <a:extLst>
              <a:ext uri="{FF2B5EF4-FFF2-40B4-BE49-F238E27FC236}">
                <a16:creationId xmlns:a16="http://schemas.microsoft.com/office/drawing/2014/main" id="{803B2434-B7A3-46B9-ACAF-FA3D272FBF5D}"/>
              </a:ext>
            </a:extLst>
          </p:cNvPr>
          <p:cNvSpPr/>
          <p:nvPr/>
        </p:nvSpPr>
        <p:spPr>
          <a:xfrm>
            <a:off x="6352410" y="1257531"/>
            <a:ext cx="352759" cy="333072"/>
          </a:xfrm>
          <a:prstGeom prst="ellipse">
            <a:avLst/>
          </a:prstGeom>
          <a:solidFill>
            <a:schemeClr val="accent4"/>
          </a:solidFill>
          <a:ln>
            <a:no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sz="1350" dirty="0"/>
          </a:p>
        </p:txBody>
      </p:sp>
      <p:sp>
        <p:nvSpPr>
          <p:cNvPr id="47" name="Oval 46">
            <a:extLst>
              <a:ext uri="{FF2B5EF4-FFF2-40B4-BE49-F238E27FC236}">
                <a16:creationId xmlns:a16="http://schemas.microsoft.com/office/drawing/2014/main" id="{AD73DFB4-77FD-416E-8B85-E07E94445A71}"/>
              </a:ext>
            </a:extLst>
          </p:cNvPr>
          <p:cNvSpPr/>
          <p:nvPr/>
        </p:nvSpPr>
        <p:spPr>
          <a:xfrm>
            <a:off x="6352410" y="2866679"/>
            <a:ext cx="352759" cy="333072"/>
          </a:xfrm>
          <a:prstGeom prst="ellipse">
            <a:avLst/>
          </a:prstGeom>
          <a:solidFill>
            <a:schemeClr val="accent4">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48" name="Oval 47">
            <a:extLst>
              <a:ext uri="{FF2B5EF4-FFF2-40B4-BE49-F238E27FC236}">
                <a16:creationId xmlns:a16="http://schemas.microsoft.com/office/drawing/2014/main" id="{FAB4A228-1A31-4864-90D1-20B512834651}"/>
              </a:ext>
            </a:extLst>
          </p:cNvPr>
          <p:cNvSpPr/>
          <p:nvPr/>
        </p:nvSpPr>
        <p:spPr>
          <a:xfrm>
            <a:off x="6352410" y="2062105"/>
            <a:ext cx="352759" cy="333072"/>
          </a:xfrm>
          <a:prstGeom prst="ellipse">
            <a:avLst/>
          </a:prstGeom>
          <a:solidFill>
            <a:schemeClr val="tx2">
              <a:lumMod val="40000"/>
              <a:lumOff val="60000"/>
            </a:schemeClr>
          </a:solidFill>
          <a:ln>
            <a:noFill/>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sz="1350" dirty="0"/>
          </a:p>
        </p:txBody>
      </p:sp>
      <p:sp>
        <p:nvSpPr>
          <p:cNvPr id="49" name="TextBox 48">
            <a:extLst>
              <a:ext uri="{FF2B5EF4-FFF2-40B4-BE49-F238E27FC236}">
                <a16:creationId xmlns:a16="http://schemas.microsoft.com/office/drawing/2014/main" id="{FD7DE721-51F3-480B-B55D-8B91A88D94FE}"/>
              </a:ext>
            </a:extLst>
          </p:cNvPr>
          <p:cNvSpPr txBox="1"/>
          <p:nvPr/>
        </p:nvSpPr>
        <p:spPr>
          <a:xfrm>
            <a:off x="6832380" y="4327427"/>
            <a:ext cx="2172506" cy="646331"/>
          </a:xfrm>
          <a:prstGeom prst="rect">
            <a:avLst/>
          </a:prstGeom>
          <a:noFill/>
        </p:spPr>
        <p:txBody>
          <a:bodyPr wrap="square" lIns="0" rIns="0" rtlCol="0" anchor="t">
            <a:spAutoFit/>
          </a:bodyPr>
          <a:lstStyle/>
          <a:p>
            <a:pPr defTabSz="514350">
              <a:lnSpc>
                <a:spcPct val="90000"/>
              </a:lnSpc>
              <a:spcBef>
                <a:spcPts val="563"/>
              </a:spcBef>
            </a:pPr>
            <a:r>
              <a:rPr lang="en-US" sz="1000" b="1" noProof="1">
                <a:solidFill>
                  <a:schemeClr val="bg1"/>
                </a:solidFill>
              </a:rPr>
              <a:t>Policy Priority Landscape</a:t>
            </a:r>
            <a:r>
              <a:rPr lang="en-US" sz="1000" noProof="1">
                <a:solidFill>
                  <a:schemeClr val="bg1"/>
                </a:solidFill>
              </a:rPr>
              <a:t>: UHO can assist in navigating current landscapes and increasing capacity for additional evidence-based intervention programs</a:t>
            </a:r>
          </a:p>
        </p:txBody>
      </p:sp>
      <p:sp>
        <p:nvSpPr>
          <p:cNvPr id="50" name="TextBox 49">
            <a:extLst>
              <a:ext uri="{FF2B5EF4-FFF2-40B4-BE49-F238E27FC236}">
                <a16:creationId xmlns:a16="http://schemas.microsoft.com/office/drawing/2014/main" id="{C4822459-8211-45E7-A7B3-1631D8C33349}"/>
              </a:ext>
            </a:extLst>
          </p:cNvPr>
          <p:cNvSpPr txBox="1"/>
          <p:nvPr/>
        </p:nvSpPr>
        <p:spPr>
          <a:xfrm>
            <a:off x="6832382" y="1790972"/>
            <a:ext cx="2172506" cy="646331"/>
          </a:xfrm>
          <a:prstGeom prst="rect">
            <a:avLst/>
          </a:prstGeom>
          <a:noFill/>
        </p:spPr>
        <p:txBody>
          <a:bodyPr wrap="square" lIns="0" rIns="0" rtlCol="0" anchor="t">
            <a:spAutoFit/>
          </a:bodyPr>
          <a:lstStyle/>
          <a:p>
            <a:pPr defTabSz="514350">
              <a:lnSpc>
                <a:spcPct val="90000"/>
              </a:lnSpc>
              <a:spcBef>
                <a:spcPts val="563"/>
              </a:spcBef>
            </a:pPr>
            <a:r>
              <a:rPr lang="en-US" sz="1000" b="1" noProof="1">
                <a:solidFill>
                  <a:schemeClr val="bg1"/>
                </a:solidFill>
              </a:rPr>
              <a:t>Data Management</a:t>
            </a:r>
            <a:r>
              <a:rPr lang="en-US" sz="1000" noProof="1">
                <a:solidFill>
                  <a:schemeClr val="bg1"/>
                </a:solidFill>
              </a:rPr>
              <a:t>: UHO will provide technical assistance to support subsidiaries with data aggregation, submission, and analysis</a:t>
            </a:r>
          </a:p>
        </p:txBody>
      </p:sp>
      <p:sp>
        <p:nvSpPr>
          <p:cNvPr id="51" name="TextBox 50">
            <a:extLst>
              <a:ext uri="{FF2B5EF4-FFF2-40B4-BE49-F238E27FC236}">
                <a16:creationId xmlns:a16="http://schemas.microsoft.com/office/drawing/2014/main" id="{47867679-C54E-477F-A39F-9DB115BAE57F}"/>
              </a:ext>
            </a:extLst>
          </p:cNvPr>
          <p:cNvSpPr txBox="1"/>
          <p:nvPr/>
        </p:nvSpPr>
        <p:spPr>
          <a:xfrm>
            <a:off x="752562" y="2795153"/>
            <a:ext cx="2159970" cy="646331"/>
          </a:xfrm>
          <a:prstGeom prst="rect">
            <a:avLst/>
          </a:prstGeom>
          <a:noFill/>
        </p:spPr>
        <p:txBody>
          <a:bodyPr wrap="square" lIns="0" rIns="0" rtlCol="0" anchor="t">
            <a:spAutoFit/>
          </a:bodyPr>
          <a:lstStyle/>
          <a:p>
            <a:pPr defTabSz="514350">
              <a:lnSpc>
                <a:spcPct val="90000"/>
              </a:lnSpc>
              <a:spcBef>
                <a:spcPts val="563"/>
              </a:spcBef>
            </a:pPr>
            <a:r>
              <a:rPr lang="en-US" sz="1000" b="1" noProof="1">
                <a:solidFill>
                  <a:schemeClr val="bg1"/>
                </a:solidFill>
              </a:rPr>
              <a:t>Billing and Claims</a:t>
            </a:r>
            <a:r>
              <a:rPr lang="en-US" sz="1000" noProof="1">
                <a:solidFill>
                  <a:schemeClr val="bg1"/>
                </a:solidFill>
              </a:rPr>
              <a:t>: UHO can submit claims on behalf of subsidiaries through a billing vendor or in-house billing processes</a:t>
            </a:r>
          </a:p>
        </p:txBody>
      </p:sp>
      <p:sp>
        <p:nvSpPr>
          <p:cNvPr id="41" name="TextBox 40">
            <a:extLst>
              <a:ext uri="{FF2B5EF4-FFF2-40B4-BE49-F238E27FC236}">
                <a16:creationId xmlns:a16="http://schemas.microsoft.com/office/drawing/2014/main" id="{DC372EB5-EA65-439F-875C-D29E90BBD6E7}"/>
              </a:ext>
            </a:extLst>
          </p:cNvPr>
          <p:cNvSpPr txBox="1"/>
          <p:nvPr/>
        </p:nvSpPr>
        <p:spPr>
          <a:xfrm>
            <a:off x="6832382" y="2653957"/>
            <a:ext cx="2172506" cy="507831"/>
          </a:xfrm>
          <a:prstGeom prst="rect">
            <a:avLst/>
          </a:prstGeom>
          <a:noFill/>
        </p:spPr>
        <p:txBody>
          <a:bodyPr wrap="square" lIns="0" rIns="0" rtlCol="0" anchor="t">
            <a:spAutoFit/>
          </a:bodyPr>
          <a:lstStyle/>
          <a:p>
            <a:pPr defTabSz="514350">
              <a:lnSpc>
                <a:spcPct val="90000"/>
              </a:lnSpc>
              <a:spcBef>
                <a:spcPts val="563"/>
              </a:spcBef>
            </a:pPr>
            <a:r>
              <a:rPr lang="en-US" sz="1000" b="1" noProof="1">
                <a:solidFill>
                  <a:schemeClr val="bg1"/>
                </a:solidFill>
              </a:rPr>
              <a:t>DPRP Recognition Process</a:t>
            </a:r>
            <a:r>
              <a:rPr lang="en-US" sz="1000" noProof="1">
                <a:solidFill>
                  <a:schemeClr val="bg1"/>
                </a:solidFill>
              </a:rPr>
              <a:t>: Subsidiaries share UHO recognition status through participation in the UHA</a:t>
            </a:r>
          </a:p>
        </p:txBody>
      </p:sp>
      <p:sp>
        <p:nvSpPr>
          <p:cNvPr id="42" name="Oval 41">
            <a:extLst>
              <a:ext uri="{FF2B5EF4-FFF2-40B4-BE49-F238E27FC236}">
                <a16:creationId xmlns:a16="http://schemas.microsoft.com/office/drawing/2014/main" id="{BDF4C5B8-5CD1-41E0-8573-C627BDEAA266}"/>
              </a:ext>
            </a:extLst>
          </p:cNvPr>
          <p:cNvSpPr/>
          <p:nvPr/>
        </p:nvSpPr>
        <p:spPr>
          <a:xfrm>
            <a:off x="273351" y="4509695"/>
            <a:ext cx="333072" cy="333072"/>
          </a:xfrm>
          <a:prstGeom prst="ellipse">
            <a:avLst/>
          </a:prstGeom>
          <a:solidFill>
            <a:schemeClr val="accent4">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43" name="TextBox 42">
            <a:extLst>
              <a:ext uri="{FF2B5EF4-FFF2-40B4-BE49-F238E27FC236}">
                <a16:creationId xmlns:a16="http://schemas.microsoft.com/office/drawing/2014/main" id="{C9A7FFCB-CA13-4CC6-A6B3-A3D6B9E71024}"/>
              </a:ext>
            </a:extLst>
          </p:cNvPr>
          <p:cNvSpPr txBox="1"/>
          <p:nvPr/>
        </p:nvSpPr>
        <p:spPr>
          <a:xfrm>
            <a:off x="6832382" y="3331720"/>
            <a:ext cx="2172506" cy="923330"/>
          </a:xfrm>
          <a:prstGeom prst="rect">
            <a:avLst/>
          </a:prstGeom>
          <a:noFill/>
        </p:spPr>
        <p:txBody>
          <a:bodyPr wrap="square" lIns="0" rIns="0" rtlCol="0" anchor="t">
            <a:spAutoFit/>
          </a:bodyPr>
          <a:lstStyle/>
          <a:p>
            <a:pPr defTabSz="514350">
              <a:lnSpc>
                <a:spcPct val="90000"/>
              </a:lnSpc>
              <a:spcBef>
                <a:spcPts val="563"/>
              </a:spcBef>
            </a:pPr>
            <a:r>
              <a:rPr lang="en-US" sz="1000" b="1" noProof="1">
                <a:solidFill>
                  <a:schemeClr val="bg1"/>
                </a:solidFill>
              </a:rPr>
              <a:t>Participant Engagement and Retention</a:t>
            </a:r>
            <a:r>
              <a:rPr lang="en-US" sz="1000" noProof="1">
                <a:solidFill>
                  <a:schemeClr val="bg1"/>
                </a:solidFill>
              </a:rPr>
              <a:t>: UHO will support subsidiaries in retention efforts and tailoring the National DPP lifestyle change program to fit community needs</a:t>
            </a:r>
          </a:p>
        </p:txBody>
      </p:sp>
      <p:sp>
        <p:nvSpPr>
          <p:cNvPr id="45" name="TextBox 44">
            <a:extLst>
              <a:ext uri="{FF2B5EF4-FFF2-40B4-BE49-F238E27FC236}">
                <a16:creationId xmlns:a16="http://schemas.microsoft.com/office/drawing/2014/main" id="{B721BC22-3003-4878-B1C3-4A078871BD86}"/>
              </a:ext>
            </a:extLst>
          </p:cNvPr>
          <p:cNvSpPr txBox="1"/>
          <p:nvPr/>
        </p:nvSpPr>
        <p:spPr>
          <a:xfrm>
            <a:off x="752561" y="4472373"/>
            <a:ext cx="2159971" cy="507831"/>
          </a:xfrm>
          <a:prstGeom prst="rect">
            <a:avLst/>
          </a:prstGeom>
          <a:noFill/>
        </p:spPr>
        <p:txBody>
          <a:bodyPr wrap="square" lIns="0" rIns="0" rtlCol="0" anchor="t">
            <a:spAutoFit/>
          </a:bodyPr>
          <a:lstStyle/>
          <a:p>
            <a:pPr defTabSz="514350">
              <a:lnSpc>
                <a:spcPct val="90000"/>
              </a:lnSpc>
              <a:spcBef>
                <a:spcPts val="563"/>
              </a:spcBef>
            </a:pPr>
            <a:r>
              <a:rPr lang="en-US" sz="1000" b="1" noProof="1">
                <a:solidFill>
                  <a:schemeClr val="bg1"/>
                </a:solidFill>
              </a:rPr>
              <a:t>Staffing</a:t>
            </a:r>
            <a:r>
              <a:rPr lang="en-US" sz="1000" noProof="1">
                <a:solidFill>
                  <a:schemeClr val="bg1"/>
                </a:solidFill>
              </a:rPr>
              <a:t>: UHOs can navigate state specific staffing requirements and support lifestyle coach retention</a:t>
            </a:r>
          </a:p>
        </p:txBody>
      </p:sp>
      <p:sp>
        <p:nvSpPr>
          <p:cNvPr id="52" name="Oval 51">
            <a:extLst>
              <a:ext uri="{FF2B5EF4-FFF2-40B4-BE49-F238E27FC236}">
                <a16:creationId xmlns:a16="http://schemas.microsoft.com/office/drawing/2014/main" id="{48966957-AE66-412C-869D-7D4FCDD9D7A8}"/>
              </a:ext>
            </a:extLst>
          </p:cNvPr>
          <p:cNvSpPr/>
          <p:nvPr/>
        </p:nvSpPr>
        <p:spPr>
          <a:xfrm>
            <a:off x="6348522" y="4475828"/>
            <a:ext cx="352759" cy="33307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53" name="TextBox 52">
            <a:extLst>
              <a:ext uri="{FF2B5EF4-FFF2-40B4-BE49-F238E27FC236}">
                <a16:creationId xmlns:a16="http://schemas.microsoft.com/office/drawing/2014/main" id="{F6219EA5-0AB3-412E-9A09-D816CB11D116}"/>
              </a:ext>
            </a:extLst>
          </p:cNvPr>
          <p:cNvSpPr txBox="1"/>
          <p:nvPr/>
        </p:nvSpPr>
        <p:spPr>
          <a:xfrm>
            <a:off x="6832381" y="955431"/>
            <a:ext cx="2172506" cy="784830"/>
          </a:xfrm>
          <a:prstGeom prst="rect">
            <a:avLst/>
          </a:prstGeom>
          <a:noFill/>
        </p:spPr>
        <p:txBody>
          <a:bodyPr wrap="square" lIns="0" rIns="0" rtlCol="0" anchor="t">
            <a:spAutoFit/>
          </a:bodyPr>
          <a:lstStyle/>
          <a:p>
            <a:pPr defTabSz="514350">
              <a:lnSpc>
                <a:spcPct val="90000"/>
              </a:lnSpc>
              <a:spcBef>
                <a:spcPts val="563"/>
              </a:spcBef>
            </a:pPr>
            <a:r>
              <a:rPr lang="en-US" sz="1000" b="1" noProof="1">
                <a:solidFill>
                  <a:schemeClr val="bg1"/>
                </a:solidFill>
              </a:rPr>
              <a:t>Marketing, Outreach, and Referrals</a:t>
            </a:r>
            <a:r>
              <a:rPr lang="en-US" sz="1000" noProof="1">
                <a:solidFill>
                  <a:schemeClr val="bg1"/>
                </a:solidFill>
              </a:rPr>
              <a:t>: UHAs and partners can support development of subsidiary marketing and outreach efforts and assist in enrollment evaluations</a:t>
            </a:r>
          </a:p>
        </p:txBody>
      </p:sp>
      <p:sp>
        <p:nvSpPr>
          <p:cNvPr id="54" name="Oval 53">
            <a:extLst>
              <a:ext uri="{FF2B5EF4-FFF2-40B4-BE49-F238E27FC236}">
                <a16:creationId xmlns:a16="http://schemas.microsoft.com/office/drawing/2014/main" id="{35FB7389-AA41-460A-B122-39CED192E07E}"/>
              </a:ext>
            </a:extLst>
          </p:cNvPr>
          <p:cNvSpPr/>
          <p:nvPr/>
        </p:nvSpPr>
        <p:spPr>
          <a:xfrm>
            <a:off x="6352410" y="3673381"/>
            <a:ext cx="348641" cy="329184"/>
          </a:xfrm>
          <a:prstGeom prst="ellipse">
            <a:avLst/>
          </a:prstGeom>
          <a:solidFill>
            <a:schemeClr val="bg2"/>
          </a:solidFill>
          <a:ln>
            <a:no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sz="1350" dirty="0"/>
          </a:p>
        </p:txBody>
      </p:sp>
      <p:sp>
        <p:nvSpPr>
          <p:cNvPr id="55" name="Oval 54">
            <a:extLst>
              <a:ext uri="{FF2B5EF4-FFF2-40B4-BE49-F238E27FC236}">
                <a16:creationId xmlns:a16="http://schemas.microsoft.com/office/drawing/2014/main" id="{C8EFB12D-ECAF-4769-B301-C0F919203F3E}"/>
              </a:ext>
            </a:extLst>
          </p:cNvPr>
          <p:cNvSpPr/>
          <p:nvPr/>
        </p:nvSpPr>
        <p:spPr>
          <a:xfrm>
            <a:off x="273351" y="3709536"/>
            <a:ext cx="333072" cy="333072"/>
          </a:xfrm>
          <a:prstGeom prst="ellipse">
            <a:avLst/>
          </a:prstGeom>
          <a:solidFill>
            <a:schemeClr val="accent2"/>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sz="1350" dirty="0"/>
          </a:p>
        </p:txBody>
      </p:sp>
    </p:spTree>
    <p:extLst>
      <p:ext uri="{BB962C8B-B14F-4D97-AF65-F5344CB8AC3E}">
        <p14:creationId xmlns:p14="http://schemas.microsoft.com/office/powerpoint/2010/main" val="1085640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6">
            <a:extLst>
              <a:ext uri="{FF2B5EF4-FFF2-40B4-BE49-F238E27FC236}">
                <a16:creationId xmlns:a16="http://schemas.microsoft.com/office/drawing/2014/main" id="{9DE0DC2E-A795-47EA-802B-B09191E3B5AD}"/>
              </a:ext>
            </a:extLst>
          </p:cNvPr>
          <p:cNvGraphicFramePr>
            <a:graphicFrameLocks noGrp="1"/>
          </p:cNvGraphicFramePr>
          <p:nvPr>
            <p:extLst>
              <p:ext uri="{D42A27DB-BD31-4B8C-83A1-F6EECF244321}">
                <p14:modId xmlns:p14="http://schemas.microsoft.com/office/powerpoint/2010/main" val="30452432"/>
              </p:ext>
            </p:extLst>
          </p:nvPr>
        </p:nvGraphicFramePr>
        <p:xfrm>
          <a:off x="606016" y="595161"/>
          <a:ext cx="8438574" cy="4451299"/>
        </p:xfrm>
        <a:graphic>
          <a:graphicData uri="http://schemas.openxmlformats.org/drawingml/2006/table">
            <a:tbl>
              <a:tblPr firstRow="1" bandRow="1">
                <a:tableStyleId>{073A0DAA-6AF3-43AB-8588-CEC1D06C72B9}</a:tableStyleId>
              </a:tblPr>
              <a:tblGrid>
                <a:gridCol w="1107613">
                  <a:extLst>
                    <a:ext uri="{9D8B030D-6E8A-4147-A177-3AD203B41FA5}">
                      <a16:colId xmlns:a16="http://schemas.microsoft.com/office/drawing/2014/main" val="3059008442"/>
                    </a:ext>
                  </a:extLst>
                </a:gridCol>
                <a:gridCol w="3704274">
                  <a:extLst>
                    <a:ext uri="{9D8B030D-6E8A-4147-A177-3AD203B41FA5}">
                      <a16:colId xmlns:a16="http://schemas.microsoft.com/office/drawing/2014/main" val="4189307250"/>
                    </a:ext>
                  </a:extLst>
                </a:gridCol>
                <a:gridCol w="3626687">
                  <a:extLst>
                    <a:ext uri="{9D8B030D-6E8A-4147-A177-3AD203B41FA5}">
                      <a16:colId xmlns:a16="http://schemas.microsoft.com/office/drawing/2014/main" val="4281933696"/>
                    </a:ext>
                  </a:extLst>
                </a:gridCol>
              </a:tblGrid>
              <a:tr h="251018">
                <a:tc>
                  <a:txBody>
                    <a:bodyPr/>
                    <a:lstStyle/>
                    <a:p>
                      <a:pPr algn="ctr"/>
                      <a:r>
                        <a:rPr lang="en-US" sz="1000" dirty="0"/>
                        <a:t>Pain Point</a:t>
                      </a:r>
                    </a:p>
                  </a:txBody>
                  <a:tcPr anchor="ctr"/>
                </a:tc>
                <a:tc>
                  <a:txBody>
                    <a:bodyPr/>
                    <a:lstStyle/>
                    <a:p>
                      <a:pPr algn="ctr"/>
                      <a:r>
                        <a:rPr lang="en-US" sz="1000" dirty="0"/>
                        <a:t> Value Proposition</a:t>
                      </a:r>
                    </a:p>
                  </a:txBody>
                  <a:tcPr anchor="ctr"/>
                </a:tc>
                <a:tc>
                  <a:txBody>
                    <a:bodyPr/>
                    <a:lstStyle/>
                    <a:p>
                      <a:pPr algn="ctr"/>
                      <a:r>
                        <a:rPr lang="en-US" sz="1000" dirty="0"/>
                        <a:t>Specific Actions </a:t>
                      </a:r>
                    </a:p>
                  </a:txBody>
                  <a:tcPr anchor="ctr"/>
                </a:tc>
                <a:extLst>
                  <a:ext uri="{0D108BD9-81ED-4DB2-BD59-A6C34878D82A}">
                    <a16:rowId xmlns:a16="http://schemas.microsoft.com/office/drawing/2014/main" val="4172277248"/>
                  </a:ext>
                </a:extLst>
              </a:tr>
              <a:tr h="878564">
                <a:tc>
                  <a:txBody>
                    <a:bodyPr/>
                    <a:lstStyle/>
                    <a:p>
                      <a:r>
                        <a:rPr lang="en-US" sz="1000" dirty="0"/>
                        <a:t>Administration, Operations, and Payer Contracting</a:t>
                      </a:r>
                    </a:p>
                  </a:txBody>
                  <a:tcPr anchor="ctr"/>
                </a:tc>
                <a:tc>
                  <a:txBody>
                    <a:bodyPr/>
                    <a:lstStyle/>
                    <a:p>
                      <a:pPr marL="171450" indent="-171450">
                        <a:buFont typeface="Arial" panose="020B0604020202020204" pitchFamily="34" charset="0"/>
                        <a:buChar char="•"/>
                      </a:pPr>
                      <a:r>
                        <a:rPr lang="en-US" sz="1000" dirty="0"/>
                        <a:t>UHO handles contracting processes for various payers on behalf of subsidiary organizations</a:t>
                      </a:r>
                    </a:p>
                    <a:p>
                      <a:pPr marL="171450" indent="-171450">
                        <a:buFont typeface="Arial" panose="020B0604020202020204" pitchFamily="34" charset="0"/>
                        <a:buChar char="•"/>
                      </a:pPr>
                      <a:r>
                        <a:rPr lang="en-US" sz="1000" dirty="0"/>
                        <a:t>UHO has relationships with various payers that could be leveraged to execute UHA contracts for reimbursement</a:t>
                      </a:r>
                    </a:p>
                  </a:txBody>
                  <a:tcPr/>
                </a:tc>
                <a:tc>
                  <a:txBody>
                    <a:bodyPr/>
                    <a:lstStyle/>
                    <a:p>
                      <a:pPr marL="171450" indent="-171450">
                        <a:buFont typeface="Arial" panose="020B0604020202020204" pitchFamily="34" charset="0"/>
                        <a:buChar char="•"/>
                      </a:pPr>
                      <a:r>
                        <a:rPr lang="en-US" sz="1000" dirty="0"/>
                        <a:t>UHO will negotiate and execute contracts and submit payer claims for subsidiary organizations</a:t>
                      </a:r>
                    </a:p>
                    <a:p>
                      <a:pPr marL="171450" indent="-171450">
                        <a:buFont typeface="Arial" panose="020B0604020202020204" pitchFamily="34" charset="0"/>
                        <a:buChar char="•"/>
                      </a:pPr>
                      <a:r>
                        <a:rPr lang="en-US" sz="1000" dirty="0"/>
                        <a:t>UHO will have engagement meetings with participating partners to discuss partner needs and strategies to improve access</a:t>
                      </a:r>
                    </a:p>
                  </a:txBody>
                  <a:tcPr/>
                </a:tc>
                <a:extLst>
                  <a:ext uri="{0D108BD9-81ED-4DB2-BD59-A6C34878D82A}">
                    <a16:rowId xmlns:a16="http://schemas.microsoft.com/office/drawing/2014/main" val="327333086"/>
                  </a:ext>
                </a:extLst>
              </a:tr>
              <a:tr h="564791">
                <a:tc>
                  <a:txBody>
                    <a:bodyPr/>
                    <a:lstStyle/>
                    <a:p>
                      <a:r>
                        <a:rPr lang="en-US" sz="1000" dirty="0"/>
                        <a:t>DPRP Recognition Process</a:t>
                      </a:r>
                    </a:p>
                  </a:txBody>
                  <a:tcPr anchor="ctr"/>
                </a:tc>
                <a:tc>
                  <a:txBody>
                    <a:bodyPr/>
                    <a:lstStyle/>
                    <a:p>
                      <a:pPr marL="171450" indent="-171450">
                        <a:buFont typeface="Arial" panose="020B0604020202020204" pitchFamily="34" charset="0"/>
                        <a:buChar char="•"/>
                      </a:pPr>
                      <a:r>
                        <a:rPr lang="en-US" sz="1000" dirty="0"/>
                        <a:t>Subsidiaries can maintain DPRP recognition even with smaller class sizes through the collective size of the UHA</a:t>
                      </a:r>
                    </a:p>
                  </a:txBody>
                  <a:tcPr/>
                </a:tc>
                <a:tc>
                  <a:txBody>
                    <a:bodyPr/>
                    <a:lstStyle/>
                    <a:p>
                      <a:pPr marL="171450" indent="-171450">
                        <a:buFont typeface="Arial" panose="020B0604020202020204" pitchFamily="34" charset="0"/>
                        <a:buChar char="•"/>
                      </a:pPr>
                      <a:r>
                        <a:rPr lang="en-US" sz="1000" dirty="0"/>
                        <a:t>UHO will assist subsidiaries in ensuring accurate submission of required DPRP data</a:t>
                      </a:r>
                    </a:p>
                  </a:txBody>
                  <a:tcPr/>
                </a:tc>
                <a:extLst>
                  <a:ext uri="{0D108BD9-81ED-4DB2-BD59-A6C34878D82A}">
                    <a16:rowId xmlns:a16="http://schemas.microsoft.com/office/drawing/2014/main" val="624320180"/>
                  </a:ext>
                </a:extLst>
              </a:tr>
              <a:tr h="534475">
                <a:tc>
                  <a:txBody>
                    <a:bodyPr/>
                    <a:lstStyle/>
                    <a:p>
                      <a:r>
                        <a:rPr lang="en-US" sz="1000" dirty="0"/>
                        <a:t>Billing and Claims</a:t>
                      </a:r>
                    </a:p>
                  </a:txBody>
                  <a:tcPr anchor="ctr"/>
                </a:tc>
                <a:tc>
                  <a:txBody>
                    <a:bodyPr/>
                    <a:lstStyle/>
                    <a:p>
                      <a:pPr marL="171450" indent="-171450">
                        <a:buFont typeface="Arial" panose="020B0604020202020204" pitchFamily="34" charset="0"/>
                        <a:buChar char="•"/>
                      </a:pPr>
                      <a:r>
                        <a:rPr lang="en-US" sz="1000" dirty="0"/>
                        <a:t>UHO contracts with a billing vendor to provide billings and claims services for subsidiary organizations</a:t>
                      </a:r>
                    </a:p>
                  </a:txBody>
                  <a:tcPr/>
                </a:tc>
                <a:tc>
                  <a:txBody>
                    <a:bodyPr/>
                    <a:lstStyle/>
                    <a:p>
                      <a:pPr marL="171450" indent="-171450">
                        <a:buFont typeface="Arial" panose="020B0604020202020204" pitchFamily="34" charset="0"/>
                        <a:buChar char="•"/>
                      </a:pPr>
                      <a:r>
                        <a:rPr lang="en-US" sz="1000" dirty="0"/>
                        <a:t>UHO and billing vendor provide trainings, test claims processes, and additional technical assistance (TA)</a:t>
                      </a:r>
                    </a:p>
                  </a:txBody>
                  <a:tcPr/>
                </a:tc>
                <a:extLst>
                  <a:ext uri="{0D108BD9-81ED-4DB2-BD59-A6C34878D82A}">
                    <a16:rowId xmlns:a16="http://schemas.microsoft.com/office/drawing/2014/main" val="888814895"/>
                  </a:ext>
                </a:extLst>
              </a:tr>
              <a:tr h="564791">
                <a:tc>
                  <a:txBody>
                    <a:bodyPr/>
                    <a:lstStyle/>
                    <a:p>
                      <a:r>
                        <a:rPr lang="en-US" sz="1000" dirty="0"/>
                        <a:t>Participant Engagement and Retention</a:t>
                      </a:r>
                    </a:p>
                  </a:txBody>
                  <a:tcPr anchor="ctr"/>
                </a:tc>
                <a:tc>
                  <a:txBody>
                    <a:bodyPr/>
                    <a:lstStyle/>
                    <a:p>
                      <a:pPr marL="171450" indent="-171450">
                        <a:buFont typeface="Arial" panose="020B0604020202020204" pitchFamily="34" charset="0"/>
                        <a:buChar char="•"/>
                      </a:pPr>
                      <a:r>
                        <a:rPr lang="en-US" sz="1000" dirty="0"/>
                        <a:t>Through reimbursement and/or payer arrangements, UHO can help to facilitate program supports for the subsidiaries in the UHA</a:t>
                      </a:r>
                    </a:p>
                  </a:txBody>
                  <a:tcPr/>
                </a:tc>
                <a:tc>
                  <a:txBody>
                    <a:bodyPr/>
                    <a:lstStyle/>
                    <a:p>
                      <a:pPr marL="171450" indent="-171450">
                        <a:buFont typeface="Arial" panose="020B0604020202020204" pitchFamily="34" charset="0"/>
                        <a:buChar char="•"/>
                      </a:pPr>
                      <a:r>
                        <a:rPr lang="en-US" sz="1000" dirty="0"/>
                        <a:t>UHA provides funding opportunities and state connections to subsidiary organizations to help sustain National DPP programs</a:t>
                      </a:r>
                    </a:p>
                  </a:txBody>
                  <a:tcPr/>
                </a:tc>
                <a:extLst>
                  <a:ext uri="{0D108BD9-81ED-4DB2-BD59-A6C34878D82A}">
                    <a16:rowId xmlns:a16="http://schemas.microsoft.com/office/drawing/2014/main" val="3314529591"/>
                  </a:ext>
                </a:extLst>
              </a:tr>
              <a:tr h="935982">
                <a:tc>
                  <a:txBody>
                    <a:bodyPr/>
                    <a:lstStyle/>
                    <a:p>
                      <a:r>
                        <a:rPr lang="en-US" sz="1000" dirty="0"/>
                        <a:t>Marketing, Outreach, and Referrals</a:t>
                      </a:r>
                    </a:p>
                  </a:txBody>
                  <a:tcPr anchor="ctr"/>
                </a:tc>
                <a:tc>
                  <a:txBody>
                    <a:bodyPr/>
                    <a:lstStyle/>
                    <a:p>
                      <a:pPr marL="171450" indent="-171450">
                        <a:buFont typeface="Arial" panose="020B0604020202020204" pitchFamily="34" charset="0"/>
                        <a:buChar char="•"/>
                      </a:pPr>
                      <a:r>
                        <a:rPr lang="en-US" sz="1000" dirty="0"/>
                        <a:t>UHO has connections with organizations and individuals who can influence populations and make linkages to other wrap-around services</a:t>
                      </a:r>
                    </a:p>
                    <a:p>
                      <a:pPr marL="171450" indent="-171450">
                        <a:buFont typeface="Arial" panose="020B0604020202020204" pitchFamily="34" charset="0"/>
                        <a:buChar char="•"/>
                      </a:pPr>
                      <a:r>
                        <a:rPr lang="en-US" sz="1000" dirty="0"/>
                        <a:t>UHO can provide TA to support outreach strategies, including educating providers about the UHA/National DPP</a:t>
                      </a:r>
                    </a:p>
                  </a:txBody>
                  <a:tcPr/>
                </a:tc>
                <a:tc>
                  <a:txBody>
                    <a:bodyPr/>
                    <a:lstStyle/>
                    <a:p>
                      <a:pPr marL="171450" indent="-171450">
                        <a:buFont typeface="Arial" panose="020B0604020202020204" pitchFamily="34" charset="0"/>
                        <a:buChar char="•"/>
                      </a:pPr>
                      <a:r>
                        <a:rPr lang="en-US" sz="1000" dirty="0"/>
                        <a:t>UHA works with state health departments to form linkages through which individuals and providers can find resources for self or family members</a:t>
                      </a:r>
                    </a:p>
                  </a:txBody>
                  <a:tcPr/>
                </a:tc>
                <a:extLst>
                  <a:ext uri="{0D108BD9-81ED-4DB2-BD59-A6C34878D82A}">
                    <a16:rowId xmlns:a16="http://schemas.microsoft.com/office/drawing/2014/main" val="1300239169"/>
                  </a:ext>
                </a:extLst>
              </a:tr>
              <a:tr h="721678">
                <a:tc>
                  <a:txBody>
                    <a:bodyPr/>
                    <a:lstStyle/>
                    <a:p>
                      <a:r>
                        <a:rPr lang="en-US" sz="1000" dirty="0"/>
                        <a:t>Populations of Focus</a:t>
                      </a:r>
                    </a:p>
                  </a:txBody>
                  <a:tcPr anchor="ctr"/>
                </a:tc>
                <a:tc>
                  <a:txBody>
                    <a:bodyPr/>
                    <a:lstStyle/>
                    <a:p>
                      <a:pPr marL="171450" indent="-171450">
                        <a:buFont typeface="Arial" panose="020B0604020202020204" pitchFamily="34" charset="0"/>
                        <a:buChar char="•"/>
                      </a:pPr>
                      <a:r>
                        <a:rPr lang="en-US" sz="1000" dirty="0"/>
                        <a:t>UHO helps subsidiary organizations understand how to reach relevant populations that have engagement challenges </a:t>
                      </a:r>
                    </a:p>
                  </a:txBody>
                  <a:tcPr/>
                </a:tc>
                <a:tc>
                  <a:txBody>
                    <a:bodyPr/>
                    <a:lstStyle/>
                    <a:p>
                      <a:pPr marL="171450" indent="-171450">
                        <a:buFont typeface="Arial" panose="020B0604020202020204" pitchFamily="34" charset="0"/>
                        <a:buChar char="•"/>
                      </a:pPr>
                      <a:r>
                        <a:rPr lang="en-US" sz="1000" dirty="0"/>
                        <a:t>UHO partners with organizations who can reach specific populations such as faith-based organizations, as well provide strategies aimed at specific sub-populations</a:t>
                      </a:r>
                    </a:p>
                  </a:txBody>
                  <a:tcPr/>
                </a:tc>
                <a:extLst>
                  <a:ext uri="{0D108BD9-81ED-4DB2-BD59-A6C34878D82A}">
                    <a16:rowId xmlns:a16="http://schemas.microsoft.com/office/drawing/2014/main" val="1630063338"/>
                  </a:ext>
                </a:extLst>
              </a:tr>
            </a:tbl>
          </a:graphicData>
        </a:graphic>
      </p:graphicFrame>
      <p:sp>
        <p:nvSpPr>
          <p:cNvPr id="6" name="Title 2">
            <a:extLst>
              <a:ext uri="{FF2B5EF4-FFF2-40B4-BE49-F238E27FC236}">
                <a16:creationId xmlns:a16="http://schemas.microsoft.com/office/drawing/2014/main" id="{7C8C414C-8346-47E8-8012-7B536E6A9683}"/>
              </a:ext>
            </a:extLst>
          </p:cNvPr>
          <p:cNvSpPr txBox="1">
            <a:spLocks/>
          </p:cNvSpPr>
          <p:nvPr/>
        </p:nvSpPr>
        <p:spPr>
          <a:xfrm>
            <a:off x="584750" y="0"/>
            <a:ext cx="8172073" cy="514351"/>
          </a:xfrm>
          <a:prstGeom prst="rect">
            <a:avLst/>
          </a:prstGeom>
        </p:spPr>
        <p:txBody>
          <a:bodyPr vert="horz" lIns="91440" tIns="45720" rIns="91440" bIns="45720" rtlCol="0" anchor="b">
            <a:normAutofit fontScale="77500" lnSpcReduction="20000"/>
          </a:bodyPr>
          <a:lstStyle>
            <a:lvl1pPr algn="l" defTabSz="457200" rtl="0" eaLnBrk="1" latinLnBrk="0" hangingPunct="1">
              <a:spcBef>
                <a:spcPct val="0"/>
              </a:spcBef>
              <a:buNone/>
              <a:defRPr sz="3600" kern="1200">
                <a:solidFill>
                  <a:schemeClr val="tx2"/>
                </a:solidFill>
                <a:latin typeface="Helvetica" pitchFamily="2" charset="0"/>
                <a:ea typeface="+mj-ea"/>
                <a:cs typeface="+mj-cs"/>
              </a:defRPr>
            </a:lvl1pPr>
          </a:lstStyle>
          <a:p>
            <a:r>
              <a:rPr lang="en-US" sz="2400" dirty="0"/>
              <a:t>UHA Value Proposition: Subsidiary Organizations - </a:t>
            </a:r>
            <a:r>
              <a:rPr lang="en-US" sz="2400" dirty="0">
                <a:solidFill>
                  <a:srgbClr val="C00000"/>
                </a:solidFill>
              </a:rPr>
              <a:t>Potential Opportunities</a:t>
            </a:r>
          </a:p>
        </p:txBody>
      </p:sp>
    </p:spTree>
    <p:extLst>
      <p:ext uri="{BB962C8B-B14F-4D97-AF65-F5344CB8AC3E}">
        <p14:creationId xmlns:p14="http://schemas.microsoft.com/office/powerpoint/2010/main" val="24250672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6">
            <a:extLst>
              <a:ext uri="{FF2B5EF4-FFF2-40B4-BE49-F238E27FC236}">
                <a16:creationId xmlns:a16="http://schemas.microsoft.com/office/drawing/2014/main" id="{9DE0DC2E-A795-47EA-802B-B09191E3B5AD}"/>
              </a:ext>
            </a:extLst>
          </p:cNvPr>
          <p:cNvGraphicFramePr>
            <a:graphicFrameLocks noGrp="1"/>
          </p:cNvGraphicFramePr>
          <p:nvPr/>
        </p:nvGraphicFramePr>
        <p:xfrm>
          <a:off x="659507" y="857405"/>
          <a:ext cx="8332248" cy="3967258"/>
        </p:xfrm>
        <a:graphic>
          <a:graphicData uri="http://schemas.openxmlformats.org/drawingml/2006/table">
            <a:tbl>
              <a:tblPr firstRow="1" bandRow="1">
                <a:tableStyleId>{073A0DAA-6AF3-43AB-8588-CEC1D06C72B9}</a:tableStyleId>
              </a:tblPr>
              <a:tblGrid>
                <a:gridCol w="1694986">
                  <a:extLst>
                    <a:ext uri="{9D8B030D-6E8A-4147-A177-3AD203B41FA5}">
                      <a16:colId xmlns:a16="http://schemas.microsoft.com/office/drawing/2014/main" val="3059008442"/>
                    </a:ext>
                  </a:extLst>
                </a:gridCol>
                <a:gridCol w="3323063">
                  <a:extLst>
                    <a:ext uri="{9D8B030D-6E8A-4147-A177-3AD203B41FA5}">
                      <a16:colId xmlns:a16="http://schemas.microsoft.com/office/drawing/2014/main" val="4189307250"/>
                    </a:ext>
                  </a:extLst>
                </a:gridCol>
                <a:gridCol w="3314199">
                  <a:extLst>
                    <a:ext uri="{9D8B030D-6E8A-4147-A177-3AD203B41FA5}">
                      <a16:colId xmlns:a16="http://schemas.microsoft.com/office/drawing/2014/main" val="4281933696"/>
                    </a:ext>
                  </a:extLst>
                </a:gridCol>
              </a:tblGrid>
              <a:tr h="585468">
                <a:tc>
                  <a:txBody>
                    <a:bodyPr/>
                    <a:lstStyle/>
                    <a:p>
                      <a:pPr algn="ctr"/>
                      <a:r>
                        <a:rPr lang="en-US" sz="1400" dirty="0"/>
                        <a:t>Pain Point</a:t>
                      </a:r>
                    </a:p>
                  </a:txBody>
                  <a:tcPr/>
                </a:tc>
                <a:tc>
                  <a:txBody>
                    <a:bodyPr/>
                    <a:lstStyle/>
                    <a:p>
                      <a:pPr algn="ctr"/>
                      <a:r>
                        <a:rPr lang="en-US" sz="1400" dirty="0"/>
                        <a:t> Value Proposition</a:t>
                      </a:r>
                    </a:p>
                  </a:txBody>
                  <a:tcPr/>
                </a:tc>
                <a:tc>
                  <a:txBody>
                    <a:bodyPr/>
                    <a:lstStyle/>
                    <a:p>
                      <a:pPr algn="ctr"/>
                      <a:r>
                        <a:rPr lang="en-US" sz="1400" dirty="0"/>
                        <a:t>Specific Actions </a:t>
                      </a:r>
                    </a:p>
                  </a:txBody>
                  <a:tcPr/>
                </a:tc>
                <a:extLst>
                  <a:ext uri="{0D108BD9-81ED-4DB2-BD59-A6C34878D82A}">
                    <a16:rowId xmlns:a16="http://schemas.microsoft.com/office/drawing/2014/main" val="4172277248"/>
                  </a:ext>
                </a:extLst>
              </a:tr>
              <a:tr h="695379">
                <a:tc>
                  <a:txBody>
                    <a:bodyPr/>
                    <a:lstStyle/>
                    <a:p>
                      <a:r>
                        <a:rPr lang="en-US" sz="1100" dirty="0"/>
                        <a:t>Administration, Operations, and Payer Contracting</a:t>
                      </a:r>
                    </a:p>
                  </a:txBody>
                  <a:tcPr anchor="ct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327333086"/>
                  </a:ext>
                </a:extLst>
              </a:tr>
              <a:tr h="585468">
                <a:tc>
                  <a:txBody>
                    <a:bodyPr/>
                    <a:lstStyle/>
                    <a:p>
                      <a:r>
                        <a:rPr lang="en-US" sz="1100" dirty="0"/>
                        <a:t>DPRP Recognition Process</a:t>
                      </a:r>
                    </a:p>
                  </a:txBody>
                  <a:tcPr anchor="ct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624320180"/>
                  </a:ext>
                </a:extLst>
              </a:tr>
              <a:tr h="514052">
                <a:tc>
                  <a:txBody>
                    <a:bodyPr/>
                    <a:lstStyle/>
                    <a:p>
                      <a:r>
                        <a:rPr lang="en-US" sz="1100" dirty="0"/>
                        <a:t>Billing and Claims</a:t>
                      </a:r>
                    </a:p>
                  </a:txBody>
                  <a:tcPr anchor="ct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888814895"/>
                  </a:ext>
                </a:extLst>
              </a:tr>
              <a:tr h="891512">
                <a:tc>
                  <a:txBody>
                    <a:bodyPr/>
                    <a:lstStyle/>
                    <a:p>
                      <a:endParaRPr lang="en-US" sz="1100" dirty="0"/>
                    </a:p>
                    <a:p>
                      <a:r>
                        <a:rPr lang="en-US" sz="1100" dirty="0"/>
                        <a:t>Participant Engagement and Retention</a:t>
                      </a:r>
                    </a:p>
                    <a:p>
                      <a:endParaRPr lang="en-US" sz="1100" dirty="0"/>
                    </a:p>
                  </a:txBody>
                  <a:tcPr anchor="ct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724123848"/>
                  </a:ext>
                </a:extLst>
              </a:tr>
              <a:tr h="695379">
                <a:tc>
                  <a:txBody>
                    <a:bodyPr/>
                    <a:lstStyle/>
                    <a:p>
                      <a:endParaRPr lang="en-US" sz="1100" dirty="0"/>
                    </a:p>
                    <a:p>
                      <a:r>
                        <a:rPr lang="en-US" sz="1100" dirty="0"/>
                        <a:t>Data Management </a:t>
                      </a:r>
                    </a:p>
                    <a:p>
                      <a:endParaRPr lang="en-US" sz="1100" dirty="0"/>
                    </a:p>
                  </a:txBody>
                  <a:tcPr anchor="ct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3314529591"/>
                  </a:ext>
                </a:extLst>
              </a:tr>
            </a:tbl>
          </a:graphicData>
        </a:graphic>
      </p:graphicFrame>
      <p:sp>
        <p:nvSpPr>
          <p:cNvPr id="6" name="Title 2">
            <a:extLst>
              <a:ext uri="{FF2B5EF4-FFF2-40B4-BE49-F238E27FC236}">
                <a16:creationId xmlns:a16="http://schemas.microsoft.com/office/drawing/2014/main" id="{E89C0E14-8959-4B70-935C-4EFC099D3A65}"/>
              </a:ext>
            </a:extLst>
          </p:cNvPr>
          <p:cNvSpPr txBox="1">
            <a:spLocks/>
          </p:cNvSpPr>
          <p:nvPr/>
        </p:nvSpPr>
        <p:spPr>
          <a:xfrm>
            <a:off x="659507" y="61661"/>
            <a:ext cx="7172096" cy="514351"/>
          </a:xfrm>
          <a:prstGeom prst="rect">
            <a:avLst/>
          </a:prstGeom>
        </p:spPr>
        <p:txBody>
          <a:bodyPr vert="horz" lIns="91440" tIns="45720" rIns="91440" bIns="45720" rtlCol="0" anchor="b">
            <a:normAutofit/>
          </a:bodyPr>
          <a:lstStyle>
            <a:lvl1pPr algn="l" defTabSz="457200" rtl="0" eaLnBrk="1" latinLnBrk="0" hangingPunct="1">
              <a:spcBef>
                <a:spcPct val="0"/>
              </a:spcBef>
              <a:buNone/>
              <a:defRPr sz="3600" kern="1200">
                <a:solidFill>
                  <a:schemeClr val="tx2"/>
                </a:solidFill>
                <a:latin typeface="Helvetica" pitchFamily="2" charset="0"/>
                <a:ea typeface="+mj-ea"/>
                <a:cs typeface="+mj-cs"/>
              </a:defRPr>
            </a:lvl1pPr>
          </a:lstStyle>
          <a:p>
            <a:r>
              <a:rPr lang="en-US" sz="2400" dirty="0"/>
              <a:t>UHA Value Proposition: Subsidiary Organizations</a:t>
            </a:r>
          </a:p>
        </p:txBody>
      </p:sp>
    </p:spTree>
    <p:extLst>
      <p:ext uri="{BB962C8B-B14F-4D97-AF65-F5344CB8AC3E}">
        <p14:creationId xmlns:p14="http://schemas.microsoft.com/office/powerpoint/2010/main" val="25646577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6">
            <a:extLst>
              <a:ext uri="{FF2B5EF4-FFF2-40B4-BE49-F238E27FC236}">
                <a16:creationId xmlns:a16="http://schemas.microsoft.com/office/drawing/2014/main" id="{9DE0DC2E-A795-47EA-802B-B09191E3B5AD}"/>
              </a:ext>
            </a:extLst>
          </p:cNvPr>
          <p:cNvGraphicFramePr>
            <a:graphicFrameLocks noGrp="1"/>
          </p:cNvGraphicFramePr>
          <p:nvPr/>
        </p:nvGraphicFramePr>
        <p:xfrm>
          <a:off x="682084" y="840690"/>
          <a:ext cx="8332248" cy="3935847"/>
        </p:xfrm>
        <a:graphic>
          <a:graphicData uri="http://schemas.openxmlformats.org/drawingml/2006/table">
            <a:tbl>
              <a:tblPr firstRow="1" bandRow="1">
                <a:tableStyleId>{073A0DAA-6AF3-43AB-8588-CEC1D06C72B9}</a:tableStyleId>
              </a:tblPr>
              <a:tblGrid>
                <a:gridCol w="1694986">
                  <a:extLst>
                    <a:ext uri="{9D8B030D-6E8A-4147-A177-3AD203B41FA5}">
                      <a16:colId xmlns:a16="http://schemas.microsoft.com/office/drawing/2014/main" val="3059008442"/>
                    </a:ext>
                  </a:extLst>
                </a:gridCol>
                <a:gridCol w="3323063">
                  <a:extLst>
                    <a:ext uri="{9D8B030D-6E8A-4147-A177-3AD203B41FA5}">
                      <a16:colId xmlns:a16="http://schemas.microsoft.com/office/drawing/2014/main" val="4189307250"/>
                    </a:ext>
                  </a:extLst>
                </a:gridCol>
                <a:gridCol w="3314199">
                  <a:extLst>
                    <a:ext uri="{9D8B030D-6E8A-4147-A177-3AD203B41FA5}">
                      <a16:colId xmlns:a16="http://schemas.microsoft.com/office/drawing/2014/main" val="4281933696"/>
                    </a:ext>
                  </a:extLst>
                </a:gridCol>
              </a:tblGrid>
              <a:tr h="568889">
                <a:tc>
                  <a:txBody>
                    <a:bodyPr/>
                    <a:lstStyle/>
                    <a:p>
                      <a:pPr algn="ctr"/>
                      <a:r>
                        <a:rPr lang="en-US" sz="1400" dirty="0"/>
                        <a:t>Pain Point</a:t>
                      </a:r>
                    </a:p>
                  </a:txBody>
                  <a:tcPr/>
                </a:tc>
                <a:tc>
                  <a:txBody>
                    <a:bodyPr/>
                    <a:lstStyle/>
                    <a:p>
                      <a:pPr algn="ctr"/>
                      <a:r>
                        <a:rPr lang="en-US" sz="1400" dirty="0"/>
                        <a:t> Value Proposition</a:t>
                      </a:r>
                    </a:p>
                  </a:txBody>
                  <a:tcPr/>
                </a:tc>
                <a:tc>
                  <a:txBody>
                    <a:bodyPr/>
                    <a:lstStyle/>
                    <a:p>
                      <a:pPr algn="ctr"/>
                      <a:r>
                        <a:rPr lang="en-US" sz="1400" dirty="0"/>
                        <a:t>Specific Actions </a:t>
                      </a:r>
                    </a:p>
                  </a:txBody>
                  <a:tcPr/>
                </a:tc>
                <a:extLst>
                  <a:ext uri="{0D108BD9-81ED-4DB2-BD59-A6C34878D82A}">
                    <a16:rowId xmlns:a16="http://schemas.microsoft.com/office/drawing/2014/main" val="4172277248"/>
                  </a:ext>
                </a:extLst>
              </a:tr>
              <a:tr h="485109">
                <a:tc>
                  <a:txBody>
                    <a:bodyPr/>
                    <a:lstStyle/>
                    <a:p>
                      <a:r>
                        <a:rPr lang="en-US" sz="1100" dirty="0"/>
                        <a:t>Marketing, Outreach, and Referrals</a:t>
                      </a:r>
                    </a:p>
                  </a:txBody>
                  <a:tcPr anchor="ct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327333086"/>
                  </a:ext>
                </a:extLst>
              </a:tr>
              <a:tr h="568889">
                <a:tc>
                  <a:txBody>
                    <a:bodyPr/>
                    <a:lstStyle/>
                    <a:p>
                      <a:r>
                        <a:rPr lang="en-US" sz="1100" dirty="0"/>
                        <a:t>Financial Strategy</a:t>
                      </a:r>
                    </a:p>
                  </a:txBody>
                  <a:tcPr anchor="ct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624320180"/>
                  </a:ext>
                </a:extLst>
              </a:tr>
              <a:tr h="499495">
                <a:tc>
                  <a:txBody>
                    <a:bodyPr/>
                    <a:lstStyle/>
                    <a:p>
                      <a:r>
                        <a:rPr lang="en-US" sz="1100" dirty="0"/>
                        <a:t>Policy Priority Landscape</a:t>
                      </a:r>
                    </a:p>
                  </a:txBody>
                  <a:tcPr anchor="ct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888814895"/>
                  </a:ext>
                </a:extLst>
              </a:tr>
              <a:tr h="675687">
                <a:tc>
                  <a:txBody>
                    <a:bodyPr/>
                    <a:lstStyle/>
                    <a:p>
                      <a:endParaRPr lang="en-US" sz="1100" dirty="0"/>
                    </a:p>
                    <a:p>
                      <a:r>
                        <a:rPr lang="en-US" sz="1100" dirty="0"/>
                        <a:t>Cost</a:t>
                      </a:r>
                    </a:p>
                    <a:p>
                      <a:endParaRPr lang="en-US" sz="1100" dirty="0"/>
                    </a:p>
                  </a:txBody>
                  <a:tcPr anchor="ct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724123848"/>
                  </a:ext>
                </a:extLst>
              </a:tr>
              <a:tr h="568889">
                <a:tc>
                  <a:txBody>
                    <a:bodyPr/>
                    <a:lstStyle/>
                    <a:p>
                      <a:r>
                        <a:rPr lang="en-US" sz="1100" dirty="0"/>
                        <a:t>Populations of Focus</a:t>
                      </a:r>
                    </a:p>
                  </a:txBody>
                  <a:tcPr anchor="ct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675343261"/>
                  </a:ext>
                </a:extLst>
              </a:tr>
              <a:tr h="568889">
                <a:tc>
                  <a:txBody>
                    <a:bodyPr/>
                    <a:lstStyle/>
                    <a:p>
                      <a:r>
                        <a:rPr lang="en-US" sz="1100" dirty="0"/>
                        <a:t>Staffing</a:t>
                      </a:r>
                    </a:p>
                  </a:txBody>
                  <a:tcPr anchor="ct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835849291"/>
                  </a:ext>
                </a:extLst>
              </a:tr>
            </a:tbl>
          </a:graphicData>
        </a:graphic>
      </p:graphicFrame>
      <p:sp>
        <p:nvSpPr>
          <p:cNvPr id="6" name="Title 2">
            <a:extLst>
              <a:ext uri="{FF2B5EF4-FFF2-40B4-BE49-F238E27FC236}">
                <a16:creationId xmlns:a16="http://schemas.microsoft.com/office/drawing/2014/main" id="{D2E94AAB-0267-4E23-A8CA-F4576DBDECD2}"/>
              </a:ext>
            </a:extLst>
          </p:cNvPr>
          <p:cNvSpPr txBox="1">
            <a:spLocks/>
          </p:cNvSpPr>
          <p:nvPr/>
        </p:nvSpPr>
        <p:spPr>
          <a:xfrm>
            <a:off x="682084" y="109787"/>
            <a:ext cx="7172096" cy="514351"/>
          </a:xfrm>
          <a:prstGeom prst="rect">
            <a:avLst/>
          </a:prstGeom>
        </p:spPr>
        <p:txBody>
          <a:bodyPr vert="horz" lIns="91440" tIns="45720" rIns="91440" bIns="45720" rtlCol="0" anchor="b">
            <a:normAutofit/>
          </a:bodyPr>
          <a:lstStyle>
            <a:lvl1pPr algn="l" defTabSz="457200" rtl="0" eaLnBrk="1" latinLnBrk="0" hangingPunct="1">
              <a:spcBef>
                <a:spcPct val="0"/>
              </a:spcBef>
              <a:buNone/>
              <a:defRPr sz="3600" kern="1200">
                <a:solidFill>
                  <a:schemeClr val="tx2"/>
                </a:solidFill>
                <a:latin typeface="Helvetica" pitchFamily="2" charset="0"/>
                <a:ea typeface="+mj-ea"/>
                <a:cs typeface="+mj-cs"/>
              </a:defRPr>
            </a:lvl1pPr>
          </a:lstStyle>
          <a:p>
            <a:r>
              <a:rPr lang="en-US" sz="2400" dirty="0"/>
              <a:t>UHA Value Proposition: Subsidiary Organizations</a:t>
            </a:r>
          </a:p>
        </p:txBody>
      </p:sp>
    </p:spTree>
    <p:extLst>
      <p:ext uri="{BB962C8B-B14F-4D97-AF65-F5344CB8AC3E}">
        <p14:creationId xmlns:p14="http://schemas.microsoft.com/office/powerpoint/2010/main" val="6155412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AA8EA-ABDC-C549-800E-6C0E6ABAD9BD}"/>
              </a:ext>
            </a:extLst>
          </p:cNvPr>
          <p:cNvSpPr>
            <a:spLocks noGrp="1"/>
          </p:cNvSpPr>
          <p:nvPr>
            <p:ph type="ctrTitle"/>
          </p:nvPr>
        </p:nvSpPr>
        <p:spPr/>
        <p:txBody>
          <a:bodyPr>
            <a:normAutofit/>
          </a:bodyPr>
          <a:lstStyle/>
          <a:p>
            <a:r>
              <a:rPr lang="en-US" dirty="0"/>
              <a:t>UHA Value Proposition</a:t>
            </a:r>
          </a:p>
        </p:txBody>
      </p:sp>
      <p:sp>
        <p:nvSpPr>
          <p:cNvPr id="3" name="Subtitle 2">
            <a:extLst>
              <a:ext uri="{FF2B5EF4-FFF2-40B4-BE49-F238E27FC236}">
                <a16:creationId xmlns:a16="http://schemas.microsoft.com/office/drawing/2014/main" id="{B691820F-A752-1140-BFCF-65D94437CB2B}"/>
              </a:ext>
            </a:extLst>
          </p:cNvPr>
          <p:cNvSpPr>
            <a:spLocks noGrp="1"/>
          </p:cNvSpPr>
          <p:nvPr>
            <p:ph type="subTitle" idx="1"/>
          </p:nvPr>
        </p:nvSpPr>
        <p:spPr/>
        <p:txBody>
          <a:bodyPr/>
          <a:lstStyle/>
          <a:p>
            <a:r>
              <a:rPr lang="en-US" dirty="0"/>
              <a:t>Referral Partner Focus</a:t>
            </a:r>
          </a:p>
        </p:txBody>
      </p:sp>
    </p:spTree>
    <p:extLst>
      <p:ext uri="{BB962C8B-B14F-4D97-AF65-F5344CB8AC3E}">
        <p14:creationId xmlns:p14="http://schemas.microsoft.com/office/powerpoint/2010/main" val="32686153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a:extLst>
              <a:ext uri="{FF2B5EF4-FFF2-40B4-BE49-F238E27FC236}">
                <a16:creationId xmlns:a16="http://schemas.microsoft.com/office/drawing/2014/main" id="{2AEECE76-DCD8-4DC6-A5E2-D66C4120BEAB}"/>
              </a:ext>
            </a:extLst>
          </p:cNvPr>
          <p:cNvSpPr/>
          <p:nvPr/>
        </p:nvSpPr>
        <p:spPr>
          <a:xfrm>
            <a:off x="300972" y="1155812"/>
            <a:ext cx="1509587" cy="1983382"/>
          </a:xfrm>
          <a:custGeom>
            <a:avLst/>
            <a:gdLst/>
            <a:ahLst/>
            <a:cxnLst>
              <a:cxn ang="0">
                <a:pos x="wd2" y="hd2"/>
              </a:cxn>
              <a:cxn ang="5400000">
                <a:pos x="wd2" y="hd2"/>
              </a:cxn>
              <a:cxn ang="10800000">
                <a:pos x="wd2" y="hd2"/>
              </a:cxn>
              <a:cxn ang="16200000">
                <a:pos x="wd2" y="hd2"/>
              </a:cxn>
            </a:cxnLst>
            <a:rect l="0" t="0" r="r" b="b"/>
            <a:pathLst>
              <a:path w="20542" h="21490" extrusionOk="0">
                <a:moveTo>
                  <a:pt x="19043" y="12290"/>
                </a:moveTo>
                <a:lnTo>
                  <a:pt x="16747" y="12290"/>
                </a:lnTo>
                <a:cubicBezTo>
                  <a:pt x="15641" y="12290"/>
                  <a:pt x="14749" y="11579"/>
                  <a:pt x="14749" y="10698"/>
                </a:cubicBezTo>
                <a:lnTo>
                  <a:pt x="14749" y="2167"/>
                </a:lnTo>
                <a:cubicBezTo>
                  <a:pt x="14749" y="1354"/>
                  <a:pt x="14408" y="609"/>
                  <a:pt x="13813" y="0"/>
                </a:cubicBezTo>
                <a:cubicBezTo>
                  <a:pt x="13941" y="305"/>
                  <a:pt x="13983" y="609"/>
                  <a:pt x="13983" y="914"/>
                </a:cubicBezTo>
                <a:cubicBezTo>
                  <a:pt x="13983" y="2539"/>
                  <a:pt x="12325" y="3860"/>
                  <a:pt x="10284" y="3860"/>
                </a:cubicBezTo>
                <a:cubicBezTo>
                  <a:pt x="8243" y="3860"/>
                  <a:pt x="6585" y="2539"/>
                  <a:pt x="6585" y="914"/>
                </a:cubicBezTo>
                <a:cubicBezTo>
                  <a:pt x="6585" y="609"/>
                  <a:pt x="6670" y="271"/>
                  <a:pt x="6755" y="0"/>
                </a:cubicBezTo>
                <a:cubicBezTo>
                  <a:pt x="6160" y="609"/>
                  <a:pt x="5819" y="1354"/>
                  <a:pt x="5819" y="2167"/>
                </a:cubicBezTo>
                <a:lnTo>
                  <a:pt x="5819" y="10698"/>
                </a:lnTo>
                <a:cubicBezTo>
                  <a:pt x="5819" y="11579"/>
                  <a:pt x="4927" y="12290"/>
                  <a:pt x="3821" y="12290"/>
                </a:cubicBezTo>
                <a:lnTo>
                  <a:pt x="1525" y="12290"/>
                </a:lnTo>
                <a:cubicBezTo>
                  <a:pt x="164" y="12290"/>
                  <a:pt x="-516" y="13610"/>
                  <a:pt x="462" y="14355"/>
                </a:cubicBezTo>
                <a:lnTo>
                  <a:pt x="4034" y="17131"/>
                </a:lnTo>
                <a:lnTo>
                  <a:pt x="9178" y="21160"/>
                </a:lnTo>
                <a:cubicBezTo>
                  <a:pt x="9774" y="21600"/>
                  <a:pt x="10709" y="21600"/>
                  <a:pt x="11304" y="21160"/>
                </a:cubicBezTo>
                <a:lnTo>
                  <a:pt x="16449" y="17131"/>
                </a:lnTo>
                <a:lnTo>
                  <a:pt x="20021" y="14355"/>
                </a:lnTo>
                <a:cubicBezTo>
                  <a:pt x="21084" y="13610"/>
                  <a:pt x="20404" y="12290"/>
                  <a:pt x="19043" y="12290"/>
                </a:cubicBezTo>
                <a:close/>
              </a:path>
            </a:pathLst>
          </a:custGeom>
          <a:solidFill>
            <a:schemeClr val="accent4"/>
          </a:solidFill>
          <a:ln w="12700">
            <a:miter lim="400000"/>
          </a:ln>
        </p:spPr>
        <p:txBody>
          <a:bodyPr lIns="28575" tIns="28575" rIns="28575" bIns="28575" anchor="ctr"/>
          <a:lstStyle/>
          <a:p>
            <a:pPr>
              <a:defRPr sz="3000">
                <a:solidFill>
                  <a:srgbClr val="FFFFFF"/>
                </a:solidFill>
              </a:defRPr>
            </a:pPr>
            <a:endParaRPr sz="2250" dirty="0"/>
          </a:p>
        </p:txBody>
      </p:sp>
      <p:sp>
        <p:nvSpPr>
          <p:cNvPr id="6" name="TextBox 5">
            <a:extLst>
              <a:ext uri="{FF2B5EF4-FFF2-40B4-BE49-F238E27FC236}">
                <a16:creationId xmlns:a16="http://schemas.microsoft.com/office/drawing/2014/main" id="{E10D74D7-513E-4F2C-98AE-F8DFDB3AA4BC}"/>
              </a:ext>
            </a:extLst>
          </p:cNvPr>
          <p:cNvSpPr txBox="1"/>
          <p:nvPr/>
        </p:nvSpPr>
        <p:spPr>
          <a:xfrm>
            <a:off x="601435" y="2349840"/>
            <a:ext cx="908660" cy="276999"/>
          </a:xfrm>
          <a:prstGeom prst="rect">
            <a:avLst/>
          </a:prstGeom>
          <a:noFill/>
        </p:spPr>
        <p:txBody>
          <a:bodyPr wrap="square" lIns="0" rIns="0" rtlCol="0" anchor="b">
            <a:spAutoFit/>
          </a:bodyPr>
          <a:lstStyle/>
          <a:p>
            <a:pPr algn="ctr"/>
            <a:r>
              <a:rPr lang="en-US" sz="1200" b="1" noProof="1">
                <a:solidFill>
                  <a:schemeClr val="bg1"/>
                </a:solidFill>
              </a:rPr>
              <a:t>Patient Care</a:t>
            </a:r>
          </a:p>
        </p:txBody>
      </p:sp>
      <p:pic>
        <p:nvPicPr>
          <p:cNvPr id="7" name="Graphic 6" descr="Medical with solid fill">
            <a:extLst>
              <a:ext uri="{FF2B5EF4-FFF2-40B4-BE49-F238E27FC236}">
                <a16:creationId xmlns:a16="http://schemas.microsoft.com/office/drawing/2014/main" id="{32938405-5B60-4491-BED8-F2460FCC1F1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881490" y="1083074"/>
            <a:ext cx="348551" cy="348551"/>
          </a:xfrm>
          <a:prstGeom prst="rect">
            <a:avLst/>
          </a:prstGeom>
        </p:spPr>
      </p:pic>
      <p:sp>
        <p:nvSpPr>
          <p:cNvPr id="8" name="Shape">
            <a:extLst>
              <a:ext uri="{FF2B5EF4-FFF2-40B4-BE49-F238E27FC236}">
                <a16:creationId xmlns:a16="http://schemas.microsoft.com/office/drawing/2014/main" id="{4083BED6-D78D-4F70-81D9-C7FAA3DA3AFA}"/>
              </a:ext>
            </a:extLst>
          </p:cNvPr>
          <p:cNvSpPr/>
          <p:nvPr/>
        </p:nvSpPr>
        <p:spPr>
          <a:xfrm>
            <a:off x="7385232" y="2349840"/>
            <a:ext cx="1505412" cy="1986506"/>
          </a:xfrm>
          <a:custGeom>
            <a:avLst/>
            <a:gdLst/>
            <a:ahLst/>
            <a:cxnLst>
              <a:cxn ang="0">
                <a:pos x="wd2" y="hd2"/>
              </a:cxn>
              <a:cxn ang="5400000">
                <a:pos x="wd2" y="hd2"/>
              </a:cxn>
              <a:cxn ang="10800000">
                <a:pos x="wd2" y="hd2"/>
              </a:cxn>
              <a:cxn ang="16200000">
                <a:pos x="wd2" y="hd2"/>
              </a:cxn>
            </a:cxnLst>
            <a:rect l="0" t="0" r="r" b="b"/>
            <a:pathLst>
              <a:path w="20566" h="21490" extrusionOk="0">
                <a:moveTo>
                  <a:pt x="20100" y="7124"/>
                </a:moveTo>
                <a:lnTo>
                  <a:pt x="16514" y="4352"/>
                </a:lnTo>
                <a:lnTo>
                  <a:pt x="11349" y="329"/>
                </a:lnTo>
                <a:cubicBezTo>
                  <a:pt x="10752" y="-110"/>
                  <a:pt x="9812" y="-110"/>
                  <a:pt x="9215" y="329"/>
                </a:cubicBezTo>
                <a:lnTo>
                  <a:pt x="4050" y="4352"/>
                </a:lnTo>
                <a:lnTo>
                  <a:pt x="464" y="7124"/>
                </a:lnTo>
                <a:cubicBezTo>
                  <a:pt x="-518" y="7867"/>
                  <a:pt x="165" y="9186"/>
                  <a:pt x="1531" y="9186"/>
                </a:cubicBezTo>
                <a:lnTo>
                  <a:pt x="3836" y="9186"/>
                </a:lnTo>
                <a:cubicBezTo>
                  <a:pt x="4946" y="9186"/>
                  <a:pt x="5842" y="9896"/>
                  <a:pt x="5842" y="10775"/>
                </a:cubicBezTo>
                <a:lnTo>
                  <a:pt x="5842" y="19293"/>
                </a:lnTo>
                <a:cubicBezTo>
                  <a:pt x="5842" y="20138"/>
                  <a:pt x="6227" y="20882"/>
                  <a:pt x="6824" y="21490"/>
                </a:cubicBezTo>
                <a:cubicBezTo>
                  <a:pt x="6696" y="21186"/>
                  <a:pt x="6611" y="20848"/>
                  <a:pt x="6611" y="20476"/>
                </a:cubicBezTo>
                <a:cubicBezTo>
                  <a:pt x="6611" y="18853"/>
                  <a:pt x="8276" y="17535"/>
                  <a:pt x="10325" y="17535"/>
                </a:cubicBezTo>
                <a:cubicBezTo>
                  <a:pt x="12374" y="17535"/>
                  <a:pt x="14039" y="18853"/>
                  <a:pt x="14039" y="20476"/>
                </a:cubicBezTo>
                <a:cubicBezTo>
                  <a:pt x="14039" y="20848"/>
                  <a:pt x="13953" y="21186"/>
                  <a:pt x="13825" y="21490"/>
                </a:cubicBezTo>
                <a:cubicBezTo>
                  <a:pt x="14423" y="20882"/>
                  <a:pt x="14807" y="20104"/>
                  <a:pt x="14807" y="19293"/>
                </a:cubicBezTo>
                <a:lnTo>
                  <a:pt x="14807" y="10775"/>
                </a:lnTo>
                <a:cubicBezTo>
                  <a:pt x="14807" y="9896"/>
                  <a:pt x="15703" y="9186"/>
                  <a:pt x="16813" y="9186"/>
                </a:cubicBezTo>
                <a:lnTo>
                  <a:pt x="19118" y="9186"/>
                </a:lnTo>
                <a:cubicBezTo>
                  <a:pt x="20399" y="9186"/>
                  <a:pt x="21082" y="7867"/>
                  <a:pt x="20100" y="7124"/>
                </a:cubicBezTo>
                <a:close/>
              </a:path>
            </a:pathLst>
          </a:custGeom>
          <a:solidFill>
            <a:schemeClr val="tx2">
              <a:lumMod val="40000"/>
              <a:lumOff val="60000"/>
            </a:schemeClr>
          </a:solidFill>
          <a:ln w="12700">
            <a:miter lim="400000"/>
          </a:ln>
        </p:spPr>
        <p:txBody>
          <a:bodyPr lIns="28575" tIns="28575" rIns="28575" bIns="28575" anchor="ctr"/>
          <a:lstStyle/>
          <a:p>
            <a:pPr>
              <a:defRPr sz="3000">
                <a:solidFill>
                  <a:srgbClr val="FFFFFF"/>
                </a:solidFill>
              </a:defRPr>
            </a:pPr>
            <a:endParaRPr sz="2250" dirty="0"/>
          </a:p>
        </p:txBody>
      </p:sp>
      <p:sp>
        <p:nvSpPr>
          <p:cNvPr id="9" name="TextBox 8">
            <a:extLst>
              <a:ext uri="{FF2B5EF4-FFF2-40B4-BE49-F238E27FC236}">
                <a16:creationId xmlns:a16="http://schemas.microsoft.com/office/drawing/2014/main" id="{21EE2C12-1BEE-4BC8-B239-36EBABA77C01}"/>
              </a:ext>
            </a:extLst>
          </p:cNvPr>
          <p:cNvSpPr txBox="1"/>
          <p:nvPr/>
        </p:nvSpPr>
        <p:spPr>
          <a:xfrm>
            <a:off x="7688915" y="2733942"/>
            <a:ext cx="908660" cy="461665"/>
          </a:xfrm>
          <a:prstGeom prst="rect">
            <a:avLst/>
          </a:prstGeom>
          <a:noFill/>
        </p:spPr>
        <p:txBody>
          <a:bodyPr wrap="square" lIns="0" rIns="0" rtlCol="0" anchor="b">
            <a:spAutoFit/>
          </a:bodyPr>
          <a:lstStyle/>
          <a:p>
            <a:pPr algn="ctr"/>
            <a:r>
              <a:rPr lang="en-US" sz="1200" b="1" noProof="1">
                <a:solidFill>
                  <a:schemeClr val="bg1"/>
                </a:solidFill>
              </a:rPr>
              <a:t>Health Equity</a:t>
            </a:r>
          </a:p>
        </p:txBody>
      </p:sp>
      <p:pic>
        <p:nvPicPr>
          <p:cNvPr id="10" name="Graphic 9" descr="Boardroom with solid fill">
            <a:extLst>
              <a:ext uri="{FF2B5EF4-FFF2-40B4-BE49-F238E27FC236}">
                <a16:creationId xmlns:a16="http://schemas.microsoft.com/office/drawing/2014/main" id="{375C340F-5EA1-480E-AB89-7CD305EF88EA}"/>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7963663" y="4060533"/>
            <a:ext cx="348551" cy="348551"/>
          </a:xfrm>
          <a:prstGeom prst="rect">
            <a:avLst/>
          </a:prstGeom>
        </p:spPr>
      </p:pic>
      <p:sp>
        <p:nvSpPr>
          <p:cNvPr id="11" name="Shape">
            <a:extLst>
              <a:ext uri="{FF2B5EF4-FFF2-40B4-BE49-F238E27FC236}">
                <a16:creationId xmlns:a16="http://schemas.microsoft.com/office/drawing/2014/main" id="{6D25AFEB-49D0-4088-B020-38CC54448A30}"/>
              </a:ext>
            </a:extLst>
          </p:cNvPr>
          <p:cNvSpPr/>
          <p:nvPr/>
        </p:nvSpPr>
        <p:spPr>
          <a:xfrm>
            <a:off x="1719492" y="2343181"/>
            <a:ext cx="1505414" cy="1986506"/>
          </a:xfrm>
          <a:custGeom>
            <a:avLst/>
            <a:gdLst/>
            <a:ahLst/>
            <a:cxnLst>
              <a:cxn ang="0">
                <a:pos x="wd2" y="hd2"/>
              </a:cxn>
              <a:cxn ang="5400000">
                <a:pos x="wd2" y="hd2"/>
              </a:cxn>
              <a:cxn ang="10800000">
                <a:pos x="wd2" y="hd2"/>
              </a:cxn>
              <a:cxn ang="16200000">
                <a:pos x="wd2" y="hd2"/>
              </a:cxn>
            </a:cxnLst>
            <a:rect l="0" t="0" r="r" b="b"/>
            <a:pathLst>
              <a:path w="20566" h="21490" extrusionOk="0">
                <a:moveTo>
                  <a:pt x="20100" y="7124"/>
                </a:moveTo>
                <a:lnTo>
                  <a:pt x="16514" y="4352"/>
                </a:lnTo>
                <a:lnTo>
                  <a:pt x="11349" y="329"/>
                </a:lnTo>
                <a:cubicBezTo>
                  <a:pt x="10752" y="-110"/>
                  <a:pt x="9812" y="-110"/>
                  <a:pt x="9215" y="329"/>
                </a:cubicBezTo>
                <a:lnTo>
                  <a:pt x="4050" y="4352"/>
                </a:lnTo>
                <a:lnTo>
                  <a:pt x="464" y="7124"/>
                </a:lnTo>
                <a:cubicBezTo>
                  <a:pt x="-518" y="7867"/>
                  <a:pt x="165" y="9186"/>
                  <a:pt x="1531" y="9186"/>
                </a:cubicBezTo>
                <a:lnTo>
                  <a:pt x="3836" y="9186"/>
                </a:lnTo>
                <a:cubicBezTo>
                  <a:pt x="4946" y="9186"/>
                  <a:pt x="5842" y="9896"/>
                  <a:pt x="5842" y="10775"/>
                </a:cubicBezTo>
                <a:lnTo>
                  <a:pt x="5842" y="19293"/>
                </a:lnTo>
                <a:cubicBezTo>
                  <a:pt x="5842" y="20138"/>
                  <a:pt x="6227" y="20882"/>
                  <a:pt x="6824" y="21490"/>
                </a:cubicBezTo>
                <a:cubicBezTo>
                  <a:pt x="6696" y="21186"/>
                  <a:pt x="6611" y="20848"/>
                  <a:pt x="6611" y="20476"/>
                </a:cubicBezTo>
                <a:cubicBezTo>
                  <a:pt x="6611" y="18853"/>
                  <a:pt x="8276" y="17535"/>
                  <a:pt x="10325" y="17535"/>
                </a:cubicBezTo>
                <a:cubicBezTo>
                  <a:pt x="12374" y="17535"/>
                  <a:pt x="14039" y="18853"/>
                  <a:pt x="14039" y="20476"/>
                </a:cubicBezTo>
                <a:cubicBezTo>
                  <a:pt x="14039" y="20848"/>
                  <a:pt x="13953" y="21186"/>
                  <a:pt x="13825" y="21490"/>
                </a:cubicBezTo>
                <a:cubicBezTo>
                  <a:pt x="14423" y="20882"/>
                  <a:pt x="14807" y="20104"/>
                  <a:pt x="14807" y="19293"/>
                </a:cubicBezTo>
                <a:lnTo>
                  <a:pt x="14807" y="10775"/>
                </a:lnTo>
                <a:cubicBezTo>
                  <a:pt x="14807" y="9896"/>
                  <a:pt x="15703" y="9186"/>
                  <a:pt x="16813" y="9186"/>
                </a:cubicBezTo>
                <a:lnTo>
                  <a:pt x="19118" y="9186"/>
                </a:lnTo>
                <a:cubicBezTo>
                  <a:pt x="20399" y="9186"/>
                  <a:pt x="21082" y="7867"/>
                  <a:pt x="20100" y="7124"/>
                </a:cubicBezTo>
                <a:close/>
              </a:path>
            </a:pathLst>
          </a:custGeom>
          <a:solidFill>
            <a:schemeClr val="tx1"/>
          </a:solidFill>
          <a:ln w="12700">
            <a:miter lim="400000"/>
          </a:ln>
        </p:spPr>
        <p:txBody>
          <a:bodyPr lIns="28575" tIns="28575" rIns="28575" bIns="28575" anchor="ctr"/>
          <a:lstStyle/>
          <a:p>
            <a:pPr>
              <a:defRPr sz="3000">
                <a:solidFill>
                  <a:srgbClr val="FFFFFF"/>
                </a:solidFill>
              </a:defRPr>
            </a:pPr>
            <a:endParaRPr sz="2250" dirty="0"/>
          </a:p>
        </p:txBody>
      </p:sp>
      <p:sp>
        <p:nvSpPr>
          <p:cNvPr id="12" name="TextBox 11">
            <a:extLst>
              <a:ext uri="{FF2B5EF4-FFF2-40B4-BE49-F238E27FC236}">
                <a16:creationId xmlns:a16="http://schemas.microsoft.com/office/drawing/2014/main" id="{77314697-8236-426B-BA74-991D44AEB045}"/>
              </a:ext>
            </a:extLst>
          </p:cNvPr>
          <p:cNvSpPr txBox="1"/>
          <p:nvPr/>
        </p:nvSpPr>
        <p:spPr>
          <a:xfrm>
            <a:off x="2030850" y="2687355"/>
            <a:ext cx="908660" cy="461665"/>
          </a:xfrm>
          <a:prstGeom prst="rect">
            <a:avLst/>
          </a:prstGeom>
          <a:noFill/>
        </p:spPr>
        <p:txBody>
          <a:bodyPr wrap="square" lIns="0" rIns="0" rtlCol="0" anchor="b">
            <a:spAutoFit/>
          </a:bodyPr>
          <a:lstStyle/>
          <a:p>
            <a:pPr algn="ctr"/>
            <a:r>
              <a:rPr lang="en-US" sz="1200" b="1" noProof="1">
                <a:solidFill>
                  <a:schemeClr val="bg1"/>
                </a:solidFill>
              </a:rPr>
              <a:t>Referral Pathways</a:t>
            </a:r>
          </a:p>
        </p:txBody>
      </p:sp>
      <p:pic>
        <p:nvPicPr>
          <p:cNvPr id="13" name="Graphic 12" descr="User network with solid fill">
            <a:extLst>
              <a:ext uri="{FF2B5EF4-FFF2-40B4-BE49-F238E27FC236}">
                <a16:creationId xmlns:a16="http://schemas.microsoft.com/office/drawing/2014/main" id="{CA17FDE7-CD68-41EE-941C-3D64A5AB8EDC}"/>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2305599" y="4053874"/>
            <a:ext cx="348551" cy="348551"/>
          </a:xfrm>
          <a:prstGeom prst="rect">
            <a:avLst/>
          </a:prstGeom>
        </p:spPr>
      </p:pic>
      <p:sp>
        <p:nvSpPr>
          <p:cNvPr id="14" name="Shape">
            <a:extLst>
              <a:ext uri="{FF2B5EF4-FFF2-40B4-BE49-F238E27FC236}">
                <a16:creationId xmlns:a16="http://schemas.microsoft.com/office/drawing/2014/main" id="{BC84959F-9E97-4E86-AA07-A78D8EA1761E}"/>
              </a:ext>
            </a:extLst>
          </p:cNvPr>
          <p:cNvSpPr/>
          <p:nvPr/>
        </p:nvSpPr>
        <p:spPr>
          <a:xfrm>
            <a:off x="4552362" y="2343181"/>
            <a:ext cx="1505414" cy="1986506"/>
          </a:xfrm>
          <a:custGeom>
            <a:avLst/>
            <a:gdLst/>
            <a:ahLst/>
            <a:cxnLst>
              <a:cxn ang="0">
                <a:pos x="wd2" y="hd2"/>
              </a:cxn>
              <a:cxn ang="5400000">
                <a:pos x="wd2" y="hd2"/>
              </a:cxn>
              <a:cxn ang="10800000">
                <a:pos x="wd2" y="hd2"/>
              </a:cxn>
              <a:cxn ang="16200000">
                <a:pos x="wd2" y="hd2"/>
              </a:cxn>
            </a:cxnLst>
            <a:rect l="0" t="0" r="r" b="b"/>
            <a:pathLst>
              <a:path w="20566" h="21490" extrusionOk="0">
                <a:moveTo>
                  <a:pt x="20100" y="7124"/>
                </a:moveTo>
                <a:lnTo>
                  <a:pt x="16514" y="4352"/>
                </a:lnTo>
                <a:lnTo>
                  <a:pt x="11349" y="329"/>
                </a:lnTo>
                <a:cubicBezTo>
                  <a:pt x="10752" y="-110"/>
                  <a:pt x="9812" y="-110"/>
                  <a:pt x="9215" y="329"/>
                </a:cubicBezTo>
                <a:lnTo>
                  <a:pt x="4050" y="4352"/>
                </a:lnTo>
                <a:lnTo>
                  <a:pt x="464" y="7124"/>
                </a:lnTo>
                <a:cubicBezTo>
                  <a:pt x="-518" y="7867"/>
                  <a:pt x="165" y="9186"/>
                  <a:pt x="1531" y="9186"/>
                </a:cubicBezTo>
                <a:lnTo>
                  <a:pt x="3836" y="9186"/>
                </a:lnTo>
                <a:cubicBezTo>
                  <a:pt x="4946" y="9186"/>
                  <a:pt x="5842" y="9896"/>
                  <a:pt x="5842" y="10775"/>
                </a:cubicBezTo>
                <a:lnTo>
                  <a:pt x="5842" y="19293"/>
                </a:lnTo>
                <a:cubicBezTo>
                  <a:pt x="5842" y="20138"/>
                  <a:pt x="6227" y="20882"/>
                  <a:pt x="6824" y="21490"/>
                </a:cubicBezTo>
                <a:cubicBezTo>
                  <a:pt x="6696" y="21186"/>
                  <a:pt x="6611" y="20848"/>
                  <a:pt x="6611" y="20476"/>
                </a:cubicBezTo>
                <a:cubicBezTo>
                  <a:pt x="6611" y="18853"/>
                  <a:pt x="8276" y="17535"/>
                  <a:pt x="10325" y="17535"/>
                </a:cubicBezTo>
                <a:cubicBezTo>
                  <a:pt x="12374" y="17535"/>
                  <a:pt x="14039" y="18853"/>
                  <a:pt x="14039" y="20476"/>
                </a:cubicBezTo>
                <a:cubicBezTo>
                  <a:pt x="14039" y="20848"/>
                  <a:pt x="13953" y="21186"/>
                  <a:pt x="13825" y="21490"/>
                </a:cubicBezTo>
                <a:cubicBezTo>
                  <a:pt x="14423" y="20882"/>
                  <a:pt x="14807" y="20104"/>
                  <a:pt x="14807" y="19293"/>
                </a:cubicBezTo>
                <a:lnTo>
                  <a:pt x="14807" y="10775"/>
                </a:lnTo>
                <a:cubicBezTo>
                  <a:pt x="14807" y="9896"/>
                  <a:pt x="15703" y="9186"/>
                  <a:pt x="16813" y="9186"/>
                </a:cubicBezTo>
                <a:lnTo>
                  <a:pt x="19118" y="9186"/>
                </a:lnTo>
                <a:cubicBezTo>
                  <a:pt x="20399" y="9186"/>
                  <a:pt x="21082" y="7867"/>
                  <a:pt x="20100" y="7124"/>
                </a:cubicBezTo>
                <a:close/>
              </a:path>
            </a:pathLst>
          </a:custGeom>
          <a:solidFill>
            <a:schemeClr val="accent3"/>
          </a:solidFill>
          <a:ln w="12700">
            <a:miter lim="400000"/>
          </a:ln>
        </p:spPr>
        <p:txBody>
          <a:bodyPr lIns="28575" tIns="28575" rIns="28575" bIns="28575" anchor="ctr"/>
          <a:lstStyle/>
          <a:p>
            <a:pPr>
              <a:defRPr sz="3000">
                <a:solidFill>
                  <a:srgbClr val="FFFFFF"/>
                </a:solidFill>
              </a:defRPr>
            </a:pPr>
            <a:endParaRPr sz="2250" dirty="0"/>
          </a:p>
        </p:txBody>
      </p:sp>
      <p:sp>
        <p:nvSpPr>
          <p:cNvPr id="15" name="TextBox 14">
            <a:extLst>
              <a:ext uri="{FF2B5EF4-FFF2-40B4-BE49-F238E27FC236}">
                <a16:creationId xmlns:a16="http://schemas.microsoft.com/office/drawing/2014/main" id="{59EC41D8-0F97-484F-A32C-F10232ABD79B}"/>
              </a:ext>
            </a:extLst>
          </p:cNvPr>
          <p:cNvSpPr txBox="1"/>
          <p:nvPr/>
        </p:nvSpPr>
        <p:spPr>
          <a:xfrm>
            <a:off x="4871010" y="2732629"/>
            <a:ext cx="908660" cy="461665"/>
          </a:xfrm>
          <a:prstGeom prst="rect">
            <a:avLst/>
          </a:prstGeom>
          <a:noFill/>
        </p:spPr>
        <p:txBody>
          <a:bodyPr wrap="square" lIns="0" rIns="0" rtlCol="0" anchor="b">
            <a:spAutoFit/>
          </a:bodyPr>
          <a:lstStyle/>
          <a:p>
            <a:pPr algn="ctr"/>
            <a:r>
              <a:rPr lang="en-US" sz="1200" b="1" noProof="1">
                <a:solidFill>
                  <a:schemeClr val="bg1"/>
                </a:solidFill>
              </a:rPr>
              <a:t>Program Access</a:t>
            </a:r>
          </a:p>
        </p:txBody>
      </p:sp>
      <p:pic>
        <p:nvPicPr>
          <p:cNvPr id="16" name="Graphic 15" descr="Home with solid fill">
            <a:extLst>
              <a:ext uri="{FF2B5EF4-FFF2-40B4-BE49-F238E27FC236}">
                <a16:creationId xmlns:a16="http://schemas.microsoft.com/office/drawing/2014/main" id="{635F6141-591F-497B-9CD3-EB58805D5DE1}"/>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5152708" y="4053874"/>
            <a:ext cx="348551" cy="348551"/>
          </a:xfrm>
          <a:prstGeom prst="rect">
            <a:avLst/>
          </a:prstGeom>
        </p:spPr>
      </p:pic>
      <p:sp>
        <p:nvSpPr>
          <p:cNvPr id="17" name="Shape">
            <a:extLst>
              <a:ext uri="{FF2B5EF4-FFF2-40B4-BE49-F238E27FC236}">
                <a16:creationId xmlns:a16="http://schemas.microsoft.com/office/drawing/2014/main" id="{18ABCCF2-BC32-42F9-8661-EB54F66B203E}"/>
              </a:ext>
            </a:extLst>
          </p:cNvPr>
          <p:cNvSpPr/>
          <p:nvPr/>
        </p:nvSpPr>
        <p:spPr>
          <a:xfrm>
            <a:off x="3133839" y="1155812"/>
            <a:ext cx="1509590" cy="1983382"/>
          </a:xfrm>
          <a:custGeom>
            <a:avLst/>
            <a:gdLst/>
            <a:ahLst/>
            <a:cxnLst>
              <a:cxn ang="0">
                <a:pos x="wd2" y="hd2"/>
              </a:cxn>
              <a:cxn ang="5400000">
                <a:pos x="wd2" y="hd2"/>
              </a:cxn>
              <a:cxn ang="10800000">
                <a:pos x="wd2" y="hd2"/>
              </a:cxn>
              <a:cxn ang="16200000">
                <a:pos x="wd2" y="hd2"/>
              </a:cxn>
            </a:cxnLst>
            <a:rect l="0" t="0" r="r" b="b"/>
            <a:pathLst>
              <a:path w="20542" h="21490" extrusionOk="0">
                <a:moveTo>
                  <a:pt x="19043" y="12290"/>
                </a:moveTo>
                <a:lnTo>
                  <a:pt x="16747" y="12290"/>
                </a:lnTo>
                <a:cubicBezTo>
                  <a:pt x="15641" y="12290"/>
                  <a:pt x="14749" y="11579"/>
                  <a:pt x="14749" y="10698"/>
                </a:cubicBezTo>
                <a:lnTo>
                  <a:pt x="14749" y="2167"/>
                </a:lnTo>
                <a:cubicBezTo>
                  <a:pt x="14749" y="1354"/>
                  <a:pt x="14408" y="609"/>
                  <a:pt x="13813" y="0"/>
                </a:cubicBezTo>
                <a:cubicBezTo>
                  <a:pt x="13941" y="305"/>
                  <a:pt x="13983" y="609"/>
                  <a:pt x="13983" y="914"/>
                </a:cubicBezTo>
                <a:cubicBezTo>
                  <a:pt x="13983" y="2539"/>
                  <a:pt x="12325" y="3860"/>
                  <a:pt x="10284" y="3860"/>
                </a:cubicBezTo>
                <a:cubicBezTo>
                  <a:pt x="8243" y="3860"/>
                  <a:pt x="6585" y="2539"/>
                  <a:pt x="6585" y="914"/>
                </a:cubicBezTo>
                <a:cubicBezTo>
                  <a:pt x="6585" y="609"/>
                  <a:pt x="6670" y="271"/>
                  <a:pt x="6755" y="0"/>
                </a:cubicBezTo>
                <a:cubicBezTo>
                  <a:pt x="6160" y="609"/>
                  <a:pt x="5819" y="1354"/>
                  <a:pt x="5819" y="2167"/>
                </a:cubicBezTo>
                <a:lnTo>
                  <a:pt x="5819" y="10698"/>
                </a:lnTo>
                <a:cubicBezTo>
                  <a:pt x="5819" y="11579"/>
                  <a:pt x="4927" y="12290"/>
                  <a:pt x="3821" y="12290"/>
                </a:cubicBezTo>
                <a:lnTo>
                  <a:pt x="1525" y="12290"/>
                </a:lnTo>
                <a:cubicBezTo>
                  <a:pt x="164" y="12290"/>
                  <a:pt x="-516" y="13610"/>
                  <a:pt x="462" y="14355"/>
                </a:cubicBezTo>
                <a:lnTo>
                  <a:pt x="4034" y="17131"/>
                </a:lnTo>
                <a:lnTo>
                  <a:pt x="9178" y="21160"/>
                </a:lnTo>
                <a:cubicBezTo>
                  <a:pt x="9774" y="21600"/>
                  <a:pt x="10709" y="21600"/>
                  <a:pt x="11304" y="21160"/>
                </a:cubicBezTo>
                <a:lnTo>
                  <a:pt x="16449" y="17131"/>
                </a:lnTo>
                <a:lnTo>
                  <a:pt x="20021" y="14355"/>
                </a:lnTo>
                <a:cubicBezTo>
                  <a:pt x="21084" y="13610"/>
                  <a:pt x="20404" y="12290"/>
                  <a:pt x="19043" y="12290"/>
                </a:cubicBezTo>
                <a:close/>
              </a:path>
            </a:pathLst>
          </a:custGeom>
          <a:solidFill>
            <a:schemeClr val="accent2"/>
          </a:solidFill>
          <a:ln w="12700">
            <a:miter lim="400000"/>
          </a:ln>
        </p:spPr>
        <p:txBody>
          <a:bodyPr lIns="28575" tIns="28575" rIns="28575" bIns="28575" anchor="ctr"/>
          <a:lstStyle/>
          <a:p>
            <a:pPr>
              <a:defRPr sz="3000">
                <a:solidFill>
                  <a:srgbClr val="FFFFFF"/>
                </a:solidFill>
              </a:defRPr>
            </a:pPr>
            <a:endParaRPr sz="2250" dirty="0"/>
          </a:p>
        </p:txBody>
      </p:sp>
      <p:sp>
        <p:nvSpPr>
          <p:cNvPr id="18" name="TextBox 17">
            <a:extLst>
              <a:ext uri="{FF2B5EF4-FFF2-40B4-BE49-F238E27FC236}">
                <a16:creationId xmlns:a16="http://schemas.microsoft.com/office/drawing/2014/main" id="{CEBFC3B5-CA64-4D50-A469-FA5F41511F90}"/>
              </a:ext>
            </a:extLst>
          </p:cNvPr>
          <p:cNvSpPr txBox="1"/>
          <p:nvPr/>
        </p:nvSpPr>
        <p:spPr>
          <a:xfrm>
            <a:off x="3351220" y="2261784"/>
            <a:ext cx="1095676" cy="461665"/>
          </a:xfrm>
          <a:prstGeom prst="rect">
            <a:avLst/>
          </a:prstGeom>
          <a:noFill/>
        </p:spPr>
        <p:txBody>
          <a:bodyPr wrap="square" lIns="0" rIns="0" rtlCol="0" anchor="b">
            <a:spAutoFit/>
          </a:bodyPr>
          <a:lstStyle/>
          <a:p>
            <a:pPr algn="ctr"/>
            <a:r>
              <a:rPr lang="en-US" sz="1200" b="1" noProof="1">
                <a:solidFill>
                  <a:schemeClr val="bg1"/>
                </a:solidFill>
              </a:rPr>
              <a:t>Patient Engagement</a:t>
            </a:r>
          </a:p>
        </p:txBody>
      </p:sp>
      <p:pic>
        <p:nvPicPr>
          <p:cNvPr id="19" name="Graphic 18" descr="Chat with solid fill">
            <a:extLst>
              <a:ext uri="{FF2B5EF4-FFF2-40B4-BE49-F238E27FC236}">
                <a16:creationId xmlns:a16="http://schemas.microsoft.com/office/drawing/2014/main" id="{F178B45F-6348-4FA9-BFD5-A7EF27C43012}"/>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3722068" y="1083074"/>
            <a:ext cx="348551" cy="348551"/>
          </a:xfrm>
          <a:prstGeom prst="rect">
            <a:avLst/>
          </a:prstGeom>
        </p:spPr>
      </p:pic>
      <p:sp>
        <p:nvSpPr>
          <p:cNvPr id="20" name="Shape">
            <a:extLst>
              <a:ext uri="{FF2B5EF4-FFF2-40B4-BE49-F238E27FC236}">
                <a16:creationId xmlns:a16="http://schemas.microsoft.com/office/drawing/2014/main" id="{CEA18E22-C2D4-4936-A771-ECA5EABB8F42}"/>
              </a:ext>
            </a:extLst>
          </p:cNvPr>
          <p:cNvSpPr/>
          <p:nvPr/>
        </p:nvSpPr>
        <p:spPr>
          <a:xfrm>
            <a:off x="5966709" y="1155812"/>
            <a:ext cx="1509590" cy="1983382"/>
          </a:xfrm>
          <a:custGeom>
            <a:avLst/>
            <a:gdLst/>
            <a:ahLst/>
            <a:cxnLst>
              <a:cxn ang="0">
                <a:pos x="wd2" y="hd2"/>
              </a:cxn>
              <a:cxn ang="5400000">
                <a:pos x="wd2" y="hd2"/>
              </a:cxn>
              <a:cxn ang="10800000">
                <a:pos x="wd2" y="hd2"/>
              </a:cxn>
              <a:cxn ang="16200000">
                <a:pos x="wd2" y="hd2"/>
              </a:cxn>
            </a:cxnLst>
            <a:rect l="0" t="0" r="r" b="b"/>
            <a:pathLst>
              <a:path w="20542" h="21490" extrusionOk="0">
                <a:moveTo>
                  <a:pt x="19043" y="12290"/>
                </a:moveTo>
                <a:lnTo>
                  <a:pt x="16747" y="12290"/>
                </a:lnTo>
                <a:cubicBezTo>
                  <a:pt x="15641" y="12290"/>
                  <a:pt x="14749" y="11579"/>
                  <a:pt x="14749" y="10698"/>
                </a:cubicBezTo>
                <a:lnTo>
                  <a:pt x="14749" y="2167"/>
                </a:lnTo>
                <a:cubicBezTo>
                  <a:pt x="14749" y="1354"/>
                  <a:pt x="14408" y="609"/>
                  <a:pt x="13813" y="0"/>
                </a:cubicBezTo>
                <a:cubicBezTo>
                  <a:pt x="13941" y="305"/>
                  <a:pt x="13983" y="609"/>
                  <a:pt x="13983" y="914"/>
                </a:cubicBezTo>
                <a:cubicBezTo>
                  <a:pt x="13983" y="2539"/>
                  <a:pt x="12325" y="3860"/>
                  <a:pt x="10284" y="3860"/>
                </a:cubicBezTo>
                <a:cubicBezTo>
                  <a:pt x="8243" y="3860"/>
                  <a:pt x="6585" y="2539"/>
                  <a:pt x="6585" y="914"/>
                </a:cubicBezTo>
                <a:cubicBezTo>
                  <a:pt x="6585" y="609"/>
                  <a:pt x="6670" y="271"/>
                  <a:pt x="6755" y="0"/>
                </a:cubicBezTo>
                <a:cubicBezTo>
                  <a:pt x="6160" y="609"/>
                  <a:pt x="5819" y="1354"/>
                  <a:pt x="5819" y="2167"/>
                </a:cubicBezTo>
                <a:lnTo>
                  <a:pt x="5819" y="10698"/>
                </a:lnTo>
                <a:cubicBezTo>
                  <a:pt x="5819" y="11579"/>
                  <a:pt x="4927" y="12290"/>
                  <a:pt x="3821" y="12290"/>
                </a:cubicBezTo>
                <a:lnTo>
                  <a:pt x="1525" y="12290"/>
                </a:lnTo>
                <a:cubicBezTo>
                  <a:pt x="164" y="12290"/>
                  <a:pt x="-516" y="13610"/>
                  <a:pt x="462" y="14355"/>
                </a:cubicBezTo>
                <a:lnTo>
                  <a:pt x="4034" y="17131"/>
                </a:lnTo>
                <a:lnTo>
                  <a:pt x="9178" y="21160"/>
                </a:lnTo>
                <a:cubicBezTo>
                  <a:pt x="9774" y="21600"/>
                  <a:pt x="10709" y="21600"/>
                  <a:pt x="11304" y="21160"/>
                </a:cubicBezTo>
                <a:lnTo>
                  <a:pt x="16449" y="17131"/>
                </a:lnTo>
                <a:lnTo>
                  <a:pt x="20021" y="14355"/>
                </a:lnTo>
                <a:cubicBezTo>
                  <a:pt x="21084" y="13610"/>
                  <a:pt x="20404" y="12290"/>
                  <a:pt x="19043" y="12290"/>
                </a:cubicBezTo>
                <a:close/>
              </a:path>
            </a:pathLst>
          </a:custGeom>
          <a:solidFill>
            <a:schemeClr val="accent5"/>
          </a:solidFill>
          <a:ln w="12700">
            <a:miter lim="400000"/>
          </a:ln>
        </p:spPr>
        <p:txBody>
          <a:bodyPr lIns="28575" tIns="28575" rIns="28575" bIns="28575" anchor="ctr"/>
          <a:lstStyle/>
          <a:p>
            <a:pPr>
              <a:defRPr sz="3000">
                <a:solidFill>
                  <a:srgbClr val="FFFFFF"/>
                </a:solidFill>
              </a:defRPr>
            </a:pPr>
            <a:endParaRPr sz="2250" dirty="0"/>
          </a:p>
        </p:txBody>
      </p:sp>
      <p:sp>
        <p:nvSpPr>
          <p:cNvPr id="21" name="TextBox 20">
            <a:extLst>
              <a:ext uri="{FF2B5EF4-FFF2-40B4-BE49-F238E27FC236}">
                <a16:creationId xmlns:a16="http://schemas.microsoft.com/office/drawing/2014/main" id="{8DD80459-51FA-4C6D-893A-29A23C1937E9}"/>
              </a:ext>
            </a:extLst>
          </p:cNvPr>
          <p:cNvSpPr txBox="1"/>
          <p:nvPr/>
        </p:nvSpPr>
        <p:spPr>
          <a:xfrm>
            <a:off x="6274948" y="2266940"/>
            <a:ext cx="908660" cy="461665"/>
          </a:xfrm>
          <a:prstGeom prst="rect">
            <a:avLst/>
          </a:prstGeom>
          <a:noFill/>
        </p:spPr>
        <p:txBody>
          <a:bodyPr wrap="square" lIns="0" rIns="0" rtlCol="0" anchor="b">
            <a:spAutoFit/>
          </a:bodyPr>
          <a:lstStyle/>
          <a:p>
            <a:pPr algn="ctr"/>
            <a:r>
              <a:rPr lang="en-US" sz="1200" b="1" noProof="1">
                <a:solidFill>
                  <a:schemeClr val="bg1"/>
                </a:solidFill>
              </a:rPr>
              <a:t>Outcomes &amp; Metrics</a:t>
            </a:r>
          </a:p>
        </p:txBody>
      </p:sp>
      <p:pic>
        <p:nvPicPr>
          <p:cNvPr id="22" name="Graphic 21" descr="Presentation with bar chart with solid fill">
            <a:extLst>
              <a:ext uri="{FF2B5EF4-FFF2-40B4-BE49-F238E27FC236}">
                <a16:creationId xmlns:a16="http://schemas.microsoft.com/office/drawing/2014/main" id="{48135822-1642-4C98-9983-083E9CA1B28C}"/>
              </a:ext>
            </a:extLst>
          </p:cNvPr>
          <p:cNvPicPr>
            <a:picLocks noChangeAspect="1"/>
          </p:cNvPicPr>
          <p:nvPr/>
        </p:nvPicPr>
        <p:blipFill>
          <a:blip r:embed="rId12">
            <a:extLst>
              <a:ext uri="{96DAC541-7B7A-43D3-8B79-37D633B846F1}">
                <asvg:svgBlip xmlns:asvg="http://schemas.microsoft.com/office/drawing/2016/SVG/main" r:embed="rId13"/>
              </a:ext>
            </a:extLst>
          </a:blip>
          <a:srcRect/>
          <a:stretch/>
        </p:blipFill>
        <p:spPr>
          <a:xfrm>
            <a:off x="6555003" y="1083074"/>
            <a:ext cx="348551" cy="348551"/>
          </a:xfrm>
          <a:prstGeom prst="rect">
            <a:avLst/>
          </a:prstGeom>
        </p:spPr>
      </p:pic>
      <p:sp>
        <p:nvSpPr>
          <p:cNvPr id="23" name="TextBox 22">
            <a:extLst>
              <a:ext uri="{FF2B5EF4-FFF2-40B4-BE49-F238E27FC236}">
                <a16:creationId xmlns:a16="http://schemas.microsoft.com/office/drawing/2014/main" id="{09581147-9A88-4BB8-BA0B-6B1724006D5C}"/>
              </a:ext>
            </a:extLst>
          </p:cNvPr>
          <p:cNvSpPr txBox="1"/>
          <p:nvPr/>
        </p:nvSpPr>
        <p:spPr>
          <a:xfrm>
            <a:off x="25169" y="3257952"/>
            <a:ext cx="1920589" cy="1354217"/>
          </a:xfrm>
          <a:prstGeom prst="rect">
            <a:avLst/>
          </a:prstGeom>
          <a:noFill/>
        </p:spPr>
        <p:txBody>
          <a:bodyPr wrap="square" lIns="0" rIns="0" rtlCol="0" anchor="t">
            <a:spAutoFit/>
          </a:bodyPr>
          <a:lstStyle/>
          <a:p>
            <a:pPr marL="284163" lvl="1" indent="-114300" defTabSz="514350">
              <a:lnSpc>
                <a:spcPct val="90000"/>
              </a:lnSpc>
              <a:spcBef>
                <a:spcPts val="563"/>
              </a:spcBef>
              <a:buFont typeface="Arial" panose="020B0604020202020204" pitchFamily="34" charset="0"/>
              <a:buChar char="•"/>
            </a:pPr>
            <a:r>
              <a:rPr lang="en-US" sz="800" noProof="1">
                <a:solidFill>
                  <a:schemeClr val="tx2"/>
                </a:solidFill>
              </a:rPr>
              <a:t>Limited access and reimbursement for evidence-based programs and/or challenges effectively entering a new market</a:t>
            </a:r>
          </a:p>
          <a:p>
            <a:pPr marL="284163" lvl="1" indent="-114300" defTabSz="514350">
              <a:lnSpc>
                <a:spcPct val="90000"/>
              </a:lnSpc>
              <a:spcBef>
                <a:spcPts val="563"/>
              </a:spcBef>
              <a:buFont typeface="Arial" panose="020B0604020202020204" pitchFamily="34" charset="0"/>
              <a:buChar char="•"/>
            </a:pPr>
            <a:r>
              <a:rPr lang="en-US" sz="800" noProof="1">
                <a:solidFill>
                  <a:schemeClr val="tx2"/>
                </a:solidFill>
              </a:rPr>
              <a:t>Difficulty identifying, understanding, &amp; accessing methods to address type 2 diabetes risk within patient population</a:t>
            </a:r>
          </a:p>
          <a:p>
            <a:pPr marL="284163" lvl="1" indent="-114300" defTabSz="514350">
              <a:lnSpc>
                <a:spcPct val="90000"/>
              </a:lnSpc>
              <a:spcBef>
                <a:spcPts val="563"/>
              </a:spcBef>
              <a:buFont typeface="Arial" panose="020B0604020202020204" pitchFamily="34" charset="0"/>
              <a:buChar char="•"/>
            </a:pPr>
            <a:r>
              <a:rPr lang="en-US" sz="800" noProof="1">
                <a:solidFill>
                  <a:schemeClr val="tx2"/>
                </a:solidFill>
              </a:rPr>
              <a:t>Challenges including prevention in patient care</a:t>
            </a:r>
          </a:p>
        </p:txBody>
      </p:sp>
      <p:sp>
        <p:nvSpPr>
          <p:cNvPr id="24" name="TextBox 23">
            <a:extLst>
              <a:ext uri="{FF2B5EF4-FFF2-40B4-BE49-F238E27FC236}">
                <a16:creationId xmlns:a16="http://schemas.microsoft.com/office/drawing/2014/main" id="{DF4D1610-DCC2-46D5-8809-D7DCAF4697FC}"/>
              </a:ext>
            </a:extLst>
          </p:cNvPr>
          <p:cNvSpPr txBox="1"/>
          <p:nvPr/>
        </p:nvSpPr>
        <p:spPr>
          <a:xfrm>
            <a:off x="3000324" y="3279218"/>
            <a:ext cx="1842364" cy="1021818"/>
          </a:xfrm>
          <a:prstGeom prst="rect">
            <a:avLst/>
          </a:prstGeom>
          <a:noFill/>
        </p:spPr>
        <p:txBody>
          <a:bodyPr wrap="square" lIns="0" rIns="0" rtlCol="0" anchor="t">
            <a:spAutoFit/>
          </a:bodyPr>
          <a:lstStyle/>
          <a:p>
            <a:pPr marL="171450" indent="-171450" defTabSz="514350">
              <a:lnSpc>
                <a:spcPct val="90000"/>
              </a:lnSpc>
              <a:spcBef>
                <a:spcPts val="563"/>
              </a:spcBef>
              <a:buFont typeface="Arial" panose="020B0604020202020204" pitchFamily="34" charset="0"/>
              <a:buChar char="•"/>
            </a:pPr>
            <a:r>
              <a:rPr lang="en-US" sz="800" noProof="1">
                <a:solidFill>
                  <a:schemeClr val="tx2"/>
                </a:solidFill>
              </a:rPr>
              <a:t>Inability to ensure that lifestyle changes are maintained by patients</a:t>
            </a:r>
          </a:p>
          <a:p>
            <a:pPr marL="171450" indent="-171450" defTabSz="514350">
              <a:lnSpc>
                <a:spcPct val="90000"/>
              </a:lnSpc>
              <a:spcBef>
                <a:spcPts val="563"/>
              </a:spcBef>
              <a:buFont typeface="Arial" panose="020B0604020202020204" pitchFamily="34" charset="0"/>
              <a:buChar char="•"/>
            </a:pPr>
            <a:r>
              <a:rPr lang="en-US" sz="800" noProof="1">
                <a:solidFill>
                  <a:schemeClr val="tx2"/>
                </a:solidFill>
              </a:rPr>
              <a:t>Difficulty performing outreach or ongoing communication with patients outside regular interactions</a:t>
            </a:r>
          </a:p>
          <a:p>
            <a:pPr marL="171450" indent="-171450" defTabSz="514350">
              <a:lnSpc>
                <a:spcPct val="90000"/>
              </a:lnSpc>
              <a:spcBef>
                <a:spcPts val="563"/>
              </a:spcBef>
              <a:buFont typeface="Arial" panose="020B0604020202020204" pitchFamily="34" charset="0"/>
              <a:buChar char="•"/>
            </a:pPr>
            <a:r>
              <a:rPr lang="en-US" sz="800" noProof="1">
                <a:solidFill>
                  <a:schemeClr val="tx2"/>
                </a:solidFill>
              </a:rPr>
              <a:t>Challenges with patients who delay seeking care for chronic disease</a:t>
            </a:r>
          </a:p>
        </p:txBody>
      </p:sp>
      <p:sp>
        <p:nvSpPr>
          <p:cNvPr id="26" name="TextBox 25">
            <a:extLst>
              <a:ext uri="{FF2B5EF4-FFF2-40B4-BE49-F238E27FC236}">
                <a16:creationId xmlns:a16="http://schemas.microsoft.com/office/drawing/2014/main" id="{4F2F57F9-885D-4342-9291-095974125BFC}"/>
              </a:ext>
            </a:extLst>
          </p:cNvPr>
          <p:cNvSpPr txBox="1"/>
          <p:nvPr/>
        </p:nvSpPr>
        <p:spPr>
          <a:xfrm>
            <a:off x="1495335" y="1129612"/>
            <a:ext cx="1905709" cy="1021818"/>
          </a:xfrm>
          <a:prstGeom prst="rect">
            <a:avLst/>
          </a:prstGeom>
          <a:noFill/>
        </p:spPr>
        <p:txBody>
          <a:bodyPr wrap="square" lIns="0" rIns="0" rtlCol="0" anchor="t">
            <a:spAutoFit/>
          </a:bodyPr>
          <a:lstStyle/>
          <a:p>
            <a:pPr marL="171450" indent="-171450" defTabSz="514350">
              <a:lnSpc>
                <a:spcPct val="90000"/>
              </a:lnSpc>
              <a:spcBef>
                <a:spcPts val="563"/>
              </a:spcBef>
              <a:buFont typeface="Arial" panose="020B0604020202020204" pitchFamily="34" charset="0"/>
              <a:buChar char="•"/>
            </a:pPr>
            <a:r>
              <a:rPr lang="en-US" sz="800" noProof="1">
                <a:solidFill>
                  <a:schemeClr val="tx2"/>
                </a:solidFill>
              </a:rPr>
              <a:t>Barriers reaching at-risk populations that are not actively seeking care</a:t>
            </a:r>
          </a:p>
          <a:p>
            <a:pPr marL="171450" indent="-171450" defTabSz="514350">
              <a:lnSpc>
                <a:spcPct val="90000"/>
              </a:lnSpc>
              <a:spcBef>
                <a:spcPts val="563"/>
              </a:spcBef>
              <a:buFont typeface="Arial" panose="020B0604020202020204" pitchFamily="34" charset="0"/>
              <a:buChar char="•"/>
            </a:pPr>
            <a:r>
              <a:rPr lang="en-US" sz="800" noProof="1">
                <a:solidFill>
                  <a:schemeClr val="tx2"/>
                </a:solidFill>
              </a:rPr>
              <a:t>Barriers to learning, understanding, and implementing complex referral platforms</a:t>
            </a:r>
          </a:p>
          <a:p>
            <a:pPr marL="171450" indent="-171450" defTabSz="514350">
              <a:lnSpc>
                <a:spcPct val="90000"/>
              </a:lnSpc>
              <a:spcBef>
                <a:spcPts val="563"/>
              </a:spcBef>
              <a:buFont typeface="Arial" panose="020B0604020202020204" pitchFamily="34" charset="0"/>
              <a:buChar char="•"/>
            </a:pPr>
            <a:r>
              <a:rPr lang="en-US" sz="800" noProof="1">
                <a:solidFill>
                  <a:schemeClr val="tx2"/>
                </a:solidFill>
              </a:rPr>
              <a:t>Difficulty implementing processes to refer patients to prevention programs</a:t>
            </a:r>
          </a:p>
        </p:txBody>
      </p:sp>
      <p:sp>
        <p:nvSpPr>
          <p:cNvPr id="27" name="TextBox 26">
            <a:extLst>
              <a:ext uri="{FF2B5EF4-FFF2-40B4-BE49-F238E27FC236}">
                <a16:creationId xmlns:a16="http://schemas.microsoft.com/office/drawing/2014/main" id="{BBBE46B8-98EB-4BCB-8914-DDB4C4185A1A}"/>
              </a:ext>
            </a:extLst>
          </p:cNvPr>
          <p:cNvSpPr txBox="1"/>
          <p:nvPr/>
        </p:nvSpPr>
        <p:spPr>
          <a:xfrm>
            <a:off x="4404264" y="1067889"/>
            <a:ext cx="1842151" cy="1132618"/>
          </a:xfrm>
          <a:prstGeom prst="rect">
            <a:avLst/>
          </a:prstGeom>
          <a:noFill/>
        </p:spPr>
        <p:txBody>
          <a:bodyPr wrap="square" lIns="0" rIns="0" rtlCol="0" anchor="t">
            <a:spAutoFit/>
          </a:bodyPr>
          <a:lstStyle/>
          <a:p>
            <a:pPr marL="171450" indent="-171450" defTabSz="514350">
              <a:lnSpc>
                <a:spcPct val="90000"/>
              </a:lnSpc>
              <a:spcBef>
                <a:spcPts val="563"/>
              </a:spcBef>
              <a:buFont typeface="Arial" panose="020B0604020202020204" pitchFamily="34" charset="0"/>
              <a:buChar char="•"/>
            </a:pPr>
            <a:r>
              <a:rPr lang="en-US" sz="800" noProof="1">
                <a:solidFill>
                  <a:schemeClr val="tx2"/>
                </a:solidFill>
              </a:rPr>
              <a:t>Lack of awareness of program availability</a:t>
            </a:r>
          </a:p>
          <a:p>
            <a:pPr marL="171450" indent="-171450" defTabSz="514350">
              <a:lnSpc>
                <a:spcPct val="90000"/>
              </a:lnSpc>
              <a:spcBef>
                <a:spcPts val="563"/>
              </a:spcBef>
              <a:buFont typeface="Arial" panose="020B0604020202020204" pitchFamily="34" charset="0"/>
              <a:buChar char="•"/>
            </a:pPr>
            <a:r>
              <a:rPr lang="en-US" sz="800" noProof="1">
                <a:solidFill>
                  <a:schemeClr val="tx2"/>
                </a:solidFill>
              </a:rPr>
              <a:t>Challenges referring patients to programs that are accessible to their lifestyle/circumstances</a:t>
            </a:r>
          </a:p>
          <a:p>
            <a:pPr marL="171450" indent="-171450" defTabSz="514350">
              <a:lnSpc>
                <a:spcPct val="90000"/>
              </a:lnSpc>
              <a:spcBef>
                <a:spcPts val="563"/>
              </a:spcBef>
              <a:buFont typeface="Arial" panose="020B0604020202020204" pitchFamily="34" charset="0"/>
              <a:buChar char="•"/>
            </a:pPr>
            <a:r>
              <a:rPr lang="en-US" sz="800" noProof="1">
                <a:solidFill>
                  <a:schemeClr val="tx2"/>
                </a:solidFill>
              </a:rPr>
              <a:t>Challenges referring patients to culturally sensitive/linguistically appropriate programs</a:t>
            </a:r>
          </a:p>
        </p:txBody>
      </p:sp>
      <p:sp>
        <p:nvSpPr>
          <p:cNvPr id="28" name="TextBox 27">
            <a:extLst>
              <a:ext uri="{FF2B5EF4-FFF2-40B4-BE49-F238E27FC236}">
                <a16:creationId xmlns:a16="http://schemas.microsoft.com/office/drawing/2014/main" id="{E031EC5F-06AA-4F01-AE1C-229564C598D3}"/>
              </a:ext>
            </a:extLst>
          </p:cNvPr>
          <p:cNvSpPr txBox="1"/>
          <p:nvPr/>
        </p:nvSpPr>
        <p:spPr>
          <a:xfrm>
            <a:off x="7190727" y="1312044"/>
            <a:ext cx="1894421" cy="834074"/>
          </a:xfrm>
          <a:prstGeom prst="rect">
            <a:avLst/>
          </a:prstGeom>
          <a:noFill/>
        </p:spPr>
        <p:txBody>
          <a:bodyPr wrap="square" lIns="0" rIns="0" rtlCol="0" anchor="t">
            <a:spAutoFit/>
          </a:bodyPr>
          <a:lstStyle/>
          <a:p>
            <a:pPr marL="171450" indent="-171450" defTabSz="514350">
              <a:lnSpc>
                <a:spcPct val="90000"/>
              </a:lnSpc>
              <a:spcBef>
                <a:spcPts val="563"/>
              </a:spcBef>
              <a:buFont typeface="Arial" panose="020B0604020202020204" pitchFamily="34" charset="0"/>
              <a:buChar char="•"/>
            </a:pPr>
            <a:r>
              <a:rPr lang="en-US" sz="800" noProof="1">
                <a:solidFill>
                  <a:schemeClr val="tx2"/>
                </a:solidFill>
              </a:rPr>
              <a:t>Inability to regularly connect with patients on health-related social needs (HRSNs)</a:t>
            </a:r>
          </a:p>
          <a:p>
            <a:pPr marL="171450" indent="-171450" defTabSz="514350">
              <a:lnSpc>
                <a:spcPct val="90000"/>
              </a:lnSpc>
              <a:spcBef>
                <a:spcPts val="563"/>
              </a:spcBef>
              <a:buFont typeface="Arial" panose="020B0604020202020204" pitchFamily="34" charset="0"/>
              <a:buChar char="•"/>
            </a:pPr>
            <a:r>
              <a:rPr lang="en-US" sz="800" noProof="1">
                <a:solidFill>
                  <a:schemeClr val="tx2"/>
                </a:solidFill>
              </a:rPr>
              <a:t>Challenges addressing HRSNs in patients (e.g., access to healthy food, maintaining coverage)</a:t>
            </a:r>
          </a:p>
        </p:txBody>
      </p:sp>
      <p:sp>
        <p:nvSpPr>
          <p:cNvPr id="31" name="Title 1">
            <a:extLst>
              <a:ext uri="{FF2B5EF4-FFF2-40B4-BE49-F238E27FC236}">
                <a16:creationId xmlns:a16="http://schemas.microsoft.com/office/drawing/2014/main" id="{B65AC982-46FE-4A78-B0BB-96B685C95594}"/>
              </a:ext>
            </a:extLst>
          </p:cNvPr>
          <p:cNvSpPr>
            <a:spLocks noGrp="1"/>
          </p:cNvSpPr>
          <p:nvPr>
            <p:ph type="title"/>
          </p:nvPr>
        </p:nvSpPr>
        <p:spPr>
          <a:xfrm>
            <a:off x="292279" y="191827"/>
            <a:ext cx="8601689" cy="656617"/>
          </a:xfrm>
        </p:spPr>
        <p:txBody>
          <a:bodyPr>
            <a:normAutofit/>
          </a:bodyPr>
          <a:lstStyle/>
          <a:p>
            <a:r>
              <a:rPr lang="en-US" dirty="0"/>
              <a:t>Pain Points for Referral Partners</a:t>
            </a:r>
          </a:p>
        </p:txBody>
      </p:sp>
      <p:sp>
        <p:nvSpPr>
          <p:cNvPr id="29" name="TextBox 28">
            <a:extLst>
              <a:ext uri="{FF2B5EF4-FFF2-40B4-BE49-F238E27FC236}">
                <a16:creationId xmlns:a16="http://schemas.microsoft.com/office/drawing/2014/main" id="{82AE8A7B-FA10-413B-AF12-B54750D7CB33}"/>
              </a:ext>
            </a:extLst>
          </p:cNvPr>
          <p:cNvSpPr txBox="1"/>
          <p:nvPr/>
        </p:nvSpPr>
        <p:spPr>
          <a:xfrm>
            <a:off x="5875531" y="3279218"/>
            <a:ext cx="1718110" cy="723275"/>
          </a:xfrm>
          <a:prstGeom prst="rect">
            <a:avLst/>
          </a:prstGeom>
          <a:noFill/>
        </p:spPr>
        <p:txBody>
          <a:bodyPr wrap="square" lIns="0" rIns="0" rtlCol="0" anchor="t">
            <a:spAutoFit/>
          </a:bodyPr>
          <a:lstStyle/>
          <a:p>
            <a:pPr marL="171450" indent="-171450" defTabSz="514350">
              <a:lnSpc>
                <a:spcPct val="90000"/>
              </a:lnSpc>
              <a:spcBef>
                <a:spcPts val="563"/>
              </a:spcBef>
              <a:buFont typeface="Arial" panose="020B0604020202020204" pitchFamily="34" charset="0"/>
              <a:buChar char="•"/>
            </a:pPr>
            <a:r>
              <a:rPr lang="en-US" sz="800" noProof="1">
                <a:solidFill>
                  <a:schemeClr val="tx2"/>
                </a:solidFill>
              </a:rPr>
              <a:t>Challenges meeting required health metrics or internal health goals</a:t>
            </a:r>
          </a:p>
          <a:p>
            <a:pPr marL="171450" indent="-171450" defTabSz="514350">
              <a:lnSpc>
                <a:spcPct val="90000"/>
              </a:lnSpc>
              <a:spcBef>
                <a:spcPts val="563"/>
              </a:spcBef>
              <a:buFont typeface="Arial" panose="020B0604020202020204" pitchFamily="34" charset="0"/>
              <a:buChar char="•"/>
            </a:pPr>
            <a:r>
              <a:rPr lang="en-US" sz="800" noProof="1">
                <a:solidFill>
                  <a:schemeClr val="tx2"/>
                </a:solidFill>
              </a:rPr>
              <a:t>Difficulty capturing data on patient engagement with other providers </a:t>
            </a:r>
          </a:p>
        </p:txBody>
      </p:sp>
    </p:spTree>
    <p:extLst>
      <p:ext uri="{BB962C8B-B14F-4D97-AF65-F5344CB8AC3E}">
        <p14:creationId xmlns:p14="http://schemas.microsoft.com/office/powerpoint/2010/main" val="27470112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a:extLst>
              <a:ext uri="{FF2B5EF4-FFF2-40B4-BE49-F238E27FC236}">
                <a16:creationId xmlns:a16="http://schemas.microsoft.com/office/drawing/2014/main" id="{2AEECE76-DCD8-4DC6-A5E2-D66C4120BEAB}"/>
              </a:ext>
            </a:extLst>
          </p:cNvPr>
          <p:cNvSpPr/>
          <p:nvPr/>
        </p:nvSpPr>
        <p:spPr>
          <a:xfrm>
            <a:off x="300972" y="1155812"/>
            <a:ext cx="1509587" cy="1983382"/>
          </a:xfrm>
          <a:custGeom>
            <a:avLst/>
            <a:gdLst/>
            <a:ahLst/>
            <a:cxnLst>
              <a:cxn ang="0">
                <a:pos x="wd2" y="hd2"/>
              </a:cxn>
              <a:cxn ang="5400000">
                <a:pos x="wd2" y="hd2"/>
              </a:cxn>
              <a:cxn ang="10800000">
                <a:pos x="wd2" y="hd2"/>
              </a:cxn>
              <a:cxn ang="16200000">
                <a:pos x="wd2" y="hd2"/>
              </a:cxn>
            </a:cxnLst>
            <a:rect l="0" t="0" r="r" b="b"/>
            <a:pathLst>
              <a:path w="20542" h="21490" extrusionOk="0">
                <a:moveTo>
                  <a:pt x="19043" y="12290"/>
                </a:moveTo>
                <a:lnTo>
                  <a:pt x="16747" y="12290"/>
                </a:lnTo>
                <a:cubicBezTo>
                  <a:pt x="15641" y="12290"/>
                  <a:pt x="14749" y="11579"/>
                  <a:pt x="14749" y="10698"/>
                </a:cubicBezTo>
                <a:lnTo>
                  <a:pt x="14749" y="2167"/>
                </a:lnTo>
                <a:cubicBezTo>
                  <a:pt x="14749" y="1354"/>
                  <a:pt x="14408" y="609"/>
                  <a:pt x="13813" y="0"/>
                </a:cubicBezTo>
                <a:cubicBezTo>
                  <a:pt x="13941" y="305"/>
                  <a:pt x="13983" y="609"/>
                  <a:pt x="13983" y="914"/>
                </a:cubicBezTo>
                <a:cubicBezTo>
                  <a:pt x="13983" y="2539"/>
                  <a:pt x="12325" y="3860"/>
                  <a:pt x="10284" y="3860"/>
                </a:cubicBezTo>
                <a:cubicBezTo>
                  <a:pt x="8243" y="3860"/>
                  <a:pt x="6585" y="2539"/>
                  <a:pt x="6585" y="914"/>
                </a:cubicBezTo>
                <a:cubicBezTo>
                  <a:pt x="6585" y="609"/>
                  <a:pt x="6670" y="271"/>
                  <a:pt x="6755" y="0"/>
                </a:cubicBezTo>
                <a:cubicBezTo>
                  <a:pt x="6160" y="609"/>
                  <a:pt x="5819" y="1354"/>
                  <a:pt x="5819" y="2167"/>
                </a:cubicBezTo>
                <a:lnTo>
                  <a:pt x="5819" y="10698"/>
                </a:lnTo>
                <a:cubicBezTo>
                  <a:pt x="5819" y="11579"/>
                  <a:pt x="4927" y="12290"/>
                  <a:pt x="3821" y="12290"/>
                </a:cubicBezTo>
                <a:lnTo>
                  <a:pt x="1525" y="12290"/>
                </a:lnTo>
                <a:cubicBezTo>
                  <a:pt x="164" y="12290"/>
                  <a:pt x="-516" y="13610"/>
                  <a:pt x="462" y="14355"/>
                </a:cubicBezTo>
                <a:lnTo>
                  <a:pt x="4034" y="17131"/>
                </a:lnTo>
                <a:lnTo>
                  <a:pt x="9178" y="21160"/>
                </a:lnTo>
                <a:cubicBezTo>
                  <a:pt x="9774" y="21600"/>
                  <a:pt x="10709" y="21600"/>
                  <a:pt x="11304" y="21160"/>
                </a:cubicBezTo>
                <a:lnTo>
                  <a:pt x="16449" y="17131"/>
                </a:lnTo>
                <a:lnTo>
                  <a:pt x="20021" y="14355"/>
                </a:lnTo>
                <a:cubicBezTo>
                  <a:pt x="21084" y="13610"/>
                  <a:pt x="20404" y="12290"/>
                  <a:pt x="19043" y="12290"/>
                </a:cubicBezTo>
                <a:close/>
              </a:path>
            </a:pathLst>
          </a:custGeom>
          <a:solidFill>
            <a:schemeClr val="accent4"/>
          </a:solidFill>
          <a:ln w="12700">
            <a:miter lim="400000"/>
          </a:ln>
        </p:spPr>
        <p:txBody>
          <a:bodyPr lIns="28575" tIns="28575" rIns="28575" bIns="28575" anchor="ctr"/>
          <a:lstStyle/>
          <a:p>
            <a:pPr>
              <a:defRPr sz="3000">
                <a:solidFill>
                  <a:srgbClr val="FFFFFF"/>
                </a:solidFill>
              </a:defRPr>
            </a:pPr>
            <a:endParaRPr sz="2250" dirty="0"/>
          </a:p>
        </p:txBody>
      </p:sp>
      <p:sp>
        <p:nvSpPr>
          <p:cNvPr id="6" name="TextBox 5">
            <a:extLst>
              <a:ext uri="{FF2B5EF4-FFF2-40B4-BE49-F238E27FC236}">
                <a16:creationId xmlns:a16="http://schemas.microsoft.com/office/drawing/2014/main" id="{E10D74D7-513E-4F2C-98AE-F8DFDB3AA4BC}"/>
              </a:ext>
            </a:extLst>
          </p:cNvPr>
          <p:cNvSpPr txBox="1"/>
          <p:nvPr/>
        </p:nvSpPr>
        <p:spPr>
          <a:xfrm>
            <a:off x="601435" y="2349840"/>
            <a:ext cx="908660" cy="276999"/>
          </a:xfrm>
          <a:prstGeom prst="rect">
            <a:avLst/>
          </a:prstGeom>
          <a:noFill/>
        </p:spPr>
        <p:txBody>
          <a:bodyPr wrap="square" lIns="0" rIns="0" rtlCol="0" anchor="b">
            <a:spAutoFit/>
          </a:bodyPr>
          <a:lstStyle/>
          <a:p>
            <a:pPr algn="ctr"/>
            <a:r>
              <a:rPr lang="en-US" sz="1200" b="1" noProof="1">
                <a:solidFill>
                  <a:schemeClr val="bg1"/>
                </a:solidFill>
              </a:rPr>
              <a:t>Patient Care</a:t>
            </a:r>
          </a:p>
        </p:txBody>
      </p:sp>
      <p:pic>
        <p:nvPicPr>
          <p:cNvPr id="7" name="Graphic 6" descr="Medical with solid fill">
            <a:extLst>
              <a:ext uri="{FF2B5EF4-FFF2-40B4-BE49-F238E27FC236}">
                <a16:creationId xmlns:a16="http://schemas.microsoft.com/office/drawing/2014/main" id="{32938405-5B60-4491-BED8-F2460FCC1F1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881490" y="1083074"/>
            <a:ext cx="348551" cy="348551"/>
          </a:xfrm>
          <a:prstGeom prst="rect">
            <a:avLst/>
          </a:prstGeom>
        </p:spPr>
      </p:pic>
      <p:sp>
        <p:nvSpPr>
          <p:cNvPr id="8" name="Shape">
            <a:extLst>
              <a:ext uri="{FF2B5EF4-FFF2-40B4-BE49-F238E27FC236}">
                <a16:creationId xmlns:a16="http://schemas.microsoft.com/office/drawing/2014/main" id="{4083BED6-D78D-4F70-81D9-C7FAA3DA3AFA}"/>
              </a:ext>
            </a:extLst>
          </p:cNvPr>
          <p:cNvSpPr/>
          <p:nvPr/>
        </p:nvSpPr>
        <p:spPr>
          <a:xfrm>
            <a:off x="7385232" y="2349840"/>
            <a:ext cx="1505412" cy="1986506"/>
          </a:xfrm>
          <a:custGeom>
            <a:avLst/>
            <a:gdLst/>
            <a:ahLst/>
            <a:cxnLst>
              <a:cxn ang="0">
                <a:pos x="wd2" y="hd2"/>
              </a:cxn>
              <a:cxn ang="5400000">
                <a:pos x="wd2" y="hd2"/>
              </a:cxn>
              <a:cxn ang="10800000">
                <a:pos x="wd2" y="hd2"/>
              </a:cxn>
              <a:cxn ang="16200000">
                <a:pos x="wd2" y="hd2"/>
              </a:cxn>
            </a:cxnLst>
            <a:rect l="0" t="0" r="r" b="b"/>
            <a:pathLst>
              <a:path w="20566" h="21490" extrusionOk="0">
                <a:moveTo>
                  <a:pt x="20100" y="7124"/>
                </a:moveTo>
                <a:lnTo>
                  <a:pt x="16514" y="4352"/>
                </a:lnTo>
                <a:lnTo>
                  <a:pt x="11349" y="329"/>
                </a:lnTo>
                <a:cubicBezTo>
                  <a:pt x="10752" y="-110"/>
                  <a:pt x="9812" y="-110"/>
                  <a:pt x="9215" y="329"/>
                </a:cubicBezTo>
                <a:lnTo>
                  <a:pt x="4050" y="4352"/>
                </a:lnTo>
                <a:lnTo>
                  <a:pt x="464" y="7124"/>
                </a:lnTo>
                <a:cubicBezTo>
                  <a:pt x="-518" y="7867"/>
                  <a:pt x="165" y="9186"/>
                  <a:pt x="1531" y="9186"/>
                </a:cubicBezTo>
                <a:lnTo>
                  <a:pt x="3836" y="9186"/>
                </a:lnTo>
                <a:cubicBezTo>
                  <a:pt x="4946" y="9186"/>
                  <a:pt x="5842" y="9896"/>
                  <a:pt x="5842" y="10775"/>
                </a:cubicBezTo>
                <a:lnTo>
                  <a:pt x="5842" y="19293"/>
                </a:lnTo>
                <a:cubicBezTo>
                  <a:pt x="5842" y="20138"/>
                  <a:pt x="6227" y="20882"/>
                  <a:pt x="6824" y="21490"/>
                </a:cubicBezTo>
                <a:cubicBezTo>
                  <a:pt x="6696" y="21186"/>
                  <a:pt x="6611" y="20848"/>
                  <a:pt x="6611" y="20476"/>
                </a:cubicBezTo>
                <a:cubicBezTo>
                  <a:pt x="6611" y="18853"/>
                  <a:pt x="8276" y="17535"/>
                  <a:pt x="10325" y="17535"/>
                </a:cubicBezTo>
                <a:cubicBezTo>
                  <a:pt x="12374" y="17535"/>
                  <a:pt x="14039" y="18853"/>
                  <a:pt x="14039" y="20476"/>
                </a:cubicBezTo>
                <a:cubicBezTo>
                  <a:pt x="14039" y="20848"/>
                  <a:pt x="13953" y="21186"/>
                  <a:pt x="13825" y="21490"/>
                </a:cubicBezTo>
                <a:cubicBezTo>
                  <a:pt x="14423" y="20882"/>
                  <a:pt x="14807" y="20104"/>
                  <a:pt x="14807" y="19293"/>
                </a:cubicBezTo>
                <a:lnTo>
                  <a:pt x="14807" y="10775"/>
                </a:lnTo>
                <a:cubicBezTo>
                  <a:pt x="14807" y="9896"/>
                  <a:pt x="15703" y="9186"/>
                  <a:pt x="16813" y="9186"/>
                </a:cubicBezTo>
                <a:lnTo>
                  <a:pt x="19118" y="9186"/>
                </a:lnTo>
                <a:cubicBezTo>
                  <a:pt x="20399" y="9186"/>
                  <a:pt x="21082" y="7867"/>
                  <a:pt x="20100" y="7124"/>
                </a:cubicBezTo>
                <a:close/>
              </a:path>
            </a:pathLst>
          </a:custGeom>
          <a:solidFill>
            <a:schemeClr val="tx2">
              <a:lumMod val="40000"/>
              <a:lumOff val="60000"/>
            </a:schemeClr>
          </a:solidFill>
          <a:ln w="12700">
            <a:miter lim="400000"/>
          </a:ln>
        </p:spPr>
        <p:txBody>
          <a:bodyPr lIns="28575" tIns="28575" rIns="28575" bIns="28575" anchor="ctr"/>
          <a:lstStyle/>
          <a:p>
            <a:pPr>
              <a:defRPr sz="3000">
                <a:solidFill>
                  <a:srgbClr val="FFFFFF"/>
                </a:solidFill>
              </a:defRPr>
            </a:pPr>
            <a:endParaRPr sz="2250" dirty="0"/>
          </a:p>
        </p:txBody>
      </p:sp>
      <p:sp>
        <p:nvSpPr>
          <p:cNvPr id="9" name="TextBox 8">
            <a:extLst>
              <a:ext uri="{FF2B5EF4-FFF2-40B4-BE49-F238E27FC236}">
                <a16:creationId xmlns:a16="http://schemas.microsoft.com/office/drawing/2014/main" id="{21EE2C12-1BEE-4BC8-B239-36EBABA77C01}"/>
              </a:ext>
            </a:extLst>
          </p:cNvPr>
          <p:cNvSpPr txBox="1"/>
          <p:nvPr/>
        </p:nvSpPr>
        <p:spPr>
          <a:xfrm>
            <a:off x="7688915" y="2733942"/>
            <a:ext cx="908660" cy="461665"/>
          </a:xfrm>
          <a:prstGeom prst="rect">
            <a:avLst/>
          </a:prstGeom>
          <a:noFill/>
        </p:spPr>
        <p:txBody>
          <a:bodyPr wrap="square" lIns="0" rIns="0" rtlCol="0" anchor="b">
            <a:spAutoFit/>
          </a:bodyPr>
          <a:lstStyle/>
          <a:p>
            <a:pPr algn="ctr"/>
            <a:r>
              <a:rPr lang="en-US" sz="1200" b="1" noProof="1">
                <a:solidFill>
                  <a:schemeClr val="bg1"/>
                </a:solidFill>
              </a:rPr>
              <a:t>Health Equity</a:t>
            </a:r>
          </a:p>
        </p:txBody>
      </p:sp>
      <p:pic>
        <p:nvPicPr>
          <p:cNvPr id="10" name="Graphic 9" descr="Boardroom with solid fill">
            <a:extLst>
              <a:ext uri="{FF2B5EF4-FFF2-40B4-BE49-F238E27FC236}">
                <a16:creationId xmlns:a16="http://schemas.microsoft.com/office/drawing/2014/main" id="{375C340F-5EA1-480E-AB89-7CD305EF88EA}"/>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7963663" y="4060533"/>
            <a:ext cx="348551" cy="348551"/>
          </a:xfrm>
          <a:prstGeom prst="rect">
            <a:avLst/>
          </a:prstGeom>
        </p:spPr>
      </p:pic>
      <p:sp>
        <p:nvSpPr>
          <p:cNvPr id="11" name="Shape">
            <a:extLst>
              <a:ext uri="{FF2B5EF4-FFF2-40B4-BE49-F238E27FC236}">
                <a16:creationId xmlns:a16="http://schemas.microsoft.com/office/drawing/2014/main" id="{6D25AFEB-49D0-4088-B020-38CC54448A30}"/>
              </a:ext>
            </a:extLst>
          </p:cNvPr>
          <p:cNvSpPr/>
          <p:nvPr/>
        </p:nvSpPr>
        <p:spPr>
          <a:xfrm>
            <a:off x="1719492" y="2343181"/>
            <a:ext cx="1505414" cy="1986506"/>
          </a:xfrm>
          <a:custGeom>
            <a:avLst/>
            <a:gdLst/>
            <a:ahLst/>
            <a:cxnLst>
              <a:cxn ang="0">
                <a:pos x="wd2" y="hd2"/>
              </a:cxn>
              <a:cxn ang="5400000">
                <a:pos x="wd2" y="hd2"/>
              </a:cxn>
              <a:cxn ang="10800000">
                <a:pos x="wd2" y="hd2"/>
              </a:cxn>
              <a:cxn ang="16200000">
                <a:pos x="wd2" y="hd2"/>
              </a:cxn>
            </a:cxnLst>
            <a:rect l="0" t="0" r="r" b="b"/>
            <a:pathLst>
              <a:path w="20566" h="21490" extrusionOk="0">
                <a:moveTo>
                  <a:pt x="20100" y="7124"/>
                </a:moveTo>
                <a:lnTo>
                  <a:pt x="16514" y="4352"/>
                </a:lnTo>
                <a:lnTo>
                  <a:pt x="11349" y="329"/>
                </a:lnTo>
                <a:cubicBezTo>
                  <a:pt x="10752" y="-110"/>
                  <a:pt x="9812" y="-110"/>
                  <a:pt x="9215" y="329"/>
                </a:cubicBezTo>
                <a:lnTo>
                  <a:pt x="4050" y="4352"/>
                </a:lnTo>
                <a:lnTo>
                  <a:pt x="464" y="7124"/>
                </a:lnTo>
                <a:cubicBezTo>
                  <a:pt x="-518" y="7867"/>
                  <a:pt x="165" y="9186"/>
                  <a:pt x="1531" y="9186"/>
                </a:cubicBezTo>
                <a:lnTo>
                  <a:pt x="3836" y="9186"/>
                </a:lnTo>
                <a:cubicBezTo>
                  <a:pt x="4946" y="9186"/>
                  <a:pt x="5842" y="9896"/>
                  <a:pt x="5842" y="10775"/>
                </a:cubicBezTo>
                <a:lnTo>
                  <a:pt x="5842" y="19293"/>
                </a:lnTo>
                <a:cubicBezTo>
                  <a:pt x="5842" y="20138"/>
                  <a:pt x="6227" y="20882"/>
                  <a:pt x="6824" y="21490"/>
                </a:cubicBezTo>
                <a:cubicBezTo>
                  <a:pt x="6696" y="21186"/>
                  <a:pt x="6611" y="20848"/>
                  <a:pt x="6611" y="20476"/>
                </a:cubicBezTo>
                <a:cubicBezTo>
                  <a:pt x="6611" y="18853"/>
                  <a:pt x="8276" y="17535"/>
                  <a:pt x="10325" y="17535"/>
                </a:cubicBezTo>
                <a:cubicBezTo>
                  <a:pt x="12374" y="17535"/>
                  <a:pt x="14039" y="18853"/>
                  <a:pt x="14039" y="20476"/>
                </a:cubicBezTo>
                <a:cubicBezTo>
                  <a:pt x="14039" y="20848"/>
                  <a:pt x="13953" y="21186"/>
                  <a:pt x="13825" y="21490"/>
                </a:cubicBezTo>
                <a:cubicBezTo>
                  <a:pt x="14423" y="20882"/>
                  <a:pt x="14807" y="20104"/>
                  <a:pt x="14807" y="19293"/>
                </a:cubicBezTo>
                <a:lnTo>
                  <a:pt x="14807" y="10775"/>
                </a:lnTo>
                <a:cubicBezTo>
                  <a:pt x="14807" y="9896"/>
                  <a:pt x="15703" y="9186"/>
                  <a:pt x="16813" y="9186"/>
                </a:cubicBezTo>
                <a:lnTo>
                  <a:pt x="19118" y="9186"/>
                </a:lnTo>
                <a:cubicBezTo>
                  <a:pt x="20399" y="9186"/>
                  <a:pt x="21082" y="7867"/>
                  <a:pt x="20100" y="7124"/>
                </a:cubicBezTo>
                <a:close/>
              </a:path>
            </a:pathLst>
          </a:custGeom>
          <a:solidFill>
            <a:schemeClr val="tx1"/>
          </a:solidFill>
          <a:ln w="12700">
            <a:miter lim="400000"/>
          </a:ln>
        </p:spPr>
        <p:txBody>
          <a:bodyPr lIns="28575" tIns="28575" rIns="28575" bIns="28575" anchor="ctr"/>
          <a:lstStyle/>
          <a:p>
            <a:pPr>
              <a:defRPr sz="3000">
                <a:solidFill>
                  <a:srgbClr val="FFFFFF"/>
                </a:solidFill>
              </a:defRPr>
            </a:pPr>
            <a:endParaRPr sz="2250" dirty="0"/>
          </a:p>
        </p:txBody>
      </p:sp>
      <p:sp>
        <p:nvSpPr>
          <p:cNvPr id="12" name="TextBox 11">
            <a:extLst>
              <a:ext uri="{FF2B5EF4-FFF2-40B4-BE49-F238E27FC236}">
                <a16:creationId xmlns:a16="http://schemas.microsoft.com/office/drawing/2014/main" id="{77314697-8236-426B-BA74-991D44AEB045}"/>
              </a:ext>
            </a:extLst>
          </p:cNvPr>
          <p:cNvSpPr txBox="1"/>
          <p:nvPr/>
        </p:nvSpPr>
        <p:spPr>
          <a:xfrm>
            <a:off x="2030850" y="2687355"/>
            <a:ext cx="908660" cy="461665"/>
          </a:xfrm>
          <a:prstGeom prst="rect">
            <a:avLst/>
          </a:prstGeom>
          <a:noFill/>
        </p:spPr>
        <p:txBody>
          <a:bodyPr wrap="square" lIns="0" rIns="0" rtlCol="0" anchor="b">
            <a:spAutoFit/>
          </a:bodyPr>
          <a:lstStyle/>
          <a:p>
            <a:pPr algn="ctr"/>
            <a:r>
              <a:rPr lang="en-US" sz="1200" b="1" noProof="1">
                <a:solidFill>
                  <a:schemeClr val="bg1"/>
                </a:solidFill>
              </a:rPr>
              <a:t>Referral Pathways</a:t>
            </a:r>
          </a:p>
        </p:txBody>
      </p:sp>
      <p:pic>
        <p:nvPicPr>
          <p:cNvPr id="13" name="Graphic 12" descr="User network with solid fill">
            <a:extLst>
              <a:ext uri="{FF2B5EF4-FFF2-40B4-BE49-F238E27FC236}">
                <a16:creationId xmlns:a16="http://schemas.microsoft.com/office/drawing/2014/main" id="{CA17FDE7-CD68-41EE-941C-3D64A5AB8EDC}"/>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2305599" y="4053874"/>
            <a:ext cx="348551" cy="348551"/>
          </a:xfrm>
          <a:prstGeom prst="rect">
            <a:avLst/>
          </a:prstGeom>
        </p:spPr>
      </p:pic>
      <p:sp>
        <p:nvSpPr>
          <p:cNvPr id="14" name="Shape">
            <a:extLst>
              <a:ext uri="{FF2B5EF4-FFF2-40B4-BE49-F238E27FC236}">
                <a16:creationId xmlns:a16="http://schemas.microsoft.com/office/drawing/2014/main" id="{BC84959F-9E97-4E86-AA07-A78D8EA1761E}"/>
              </a:ext>
            </a:extLst>
          </p:cNvPr>
          <p:cNvSpPr/>
          <p:nvPr/>
        </p:nvSpPr>
        <p:spPr>
          <a:xfrm>
            <a:off x="4552362" y="2343181"/>
            <a:ext cx="1505414" cy="1986506"/>
          </a:xfrm>
          <a:custGeom>
            <a:avLst/>
            <a:gdLst/>
            <a:ahLst/>
            <a:cxnLst>
              <a:cxn ang="0">
                <a:pos x="wd2" y="hd2"/>
              </a:cxn>
              <a:cxn ang="5400000">
                <a:pos x="wd2" y="hd2"/>
              </a:cxn>
              <a:cxn ang="10800000">
                <a:pos x="wd2" y="hd2"/>
              </a:cxn>
              <a:cxn ang="16200000">
                <a:pos x="wd2" y="hd2"/>
              </a:cxn>
            </a:cxnLst>
            <a:rect l="0" t="0" r="r" b="b"/>
            <a:pathLst>
              <a:path w="20566" h="21490" extrusionOk="0">
                <a:moveTo>
                  <a:pt x="20100" y="7124"/>
                </a:moveTo>
                <a:lnTo>
                  <a:pt x="16514" y="4352"/>
                </a:lnTo>
                <a:lnTo>
                  <a:pt x="11349" y="329"/>
                </a:lnTo>
                <a:cubicBezTo>
                  <a:pt x="10752" y="-110"/>
                  <a:pt x="9812" y="-110"/>
                  <a:pt x="9215" y="329"/>
                </a:cubicBezTo>
                <a:lnTo>
                  <a:pt x="4050" y="4352"/>
                </a:lnTo>
                <a:lnTo>
                  <a:pt x="464" y="7124"/>
                </a:lnTo>
                <a:cubicBezTo>
                  <a:pt x="-518" y="7867"/>
                  <a:pt x="165" y="9186"/>
                  <a:pt x="1531" y="9186"/>
                </a:cubicBezTo>
                <a:lnTo>
                  <a:pt x="3836" y="9186"/>
                </a:lnTo>
                <a:cubicBezTo>
                  <a:pt x="4946" y="9186"/>
                  <a:pt x="5842" y="9896"/>
                  <a:pt x="5842" y="10775"/>
                </a:cubicBezTo>
                <a:lnTo>
                  <a:pt x="5842" y="19293"/>
                </a:lnTo>
                <a:cubicBezTo>
                  <a:pt x="5842" y="20138"/>
                  <a:pt x="6227" y="20882"/>
                  <a:pt x="6824" y="21490"/>
                </a:cubicBezTo>
                <a:cubicBezTo>
                  <a:pt x="6696" y="21186"/>
                  <a:pt x="6611" y="20848"/>
                  <a:pt x="6611" y="20476"/>
                </a:cubicBezTo>
                <a:cubicBezTo>
                  <a:pt x="6611" y="18853"/>
                  <a:pt x="8276" y="17535"/>
                  <a:pt x="10325" y="17535"/>
                </a:cubicBezTo>
                <a:cubicBezTo>
                  <a:pt x="12374" y="17535"/>
                  <a:pt x="14039" y="18853"/>
                  <a:pt x="14039" y="20476"/>
                </a:cubicBezTo>
                <a:cubicBezTo>
                  <a:pt x="14039" y="20848"/>
                  <a:pt x="13953" y="21186"/>
                  <a:pt x="13825" y="21490"/>
                </a:cubicBezTo>
                <a:cubicBezTo>
                  <a:pt x="14423" y="20882"/>
                  <a:pt x="14807" y="20104"/>
                  <a:pt x="14807" y="19293"/>
                </a:cubicBezTo>
                <a:lnTo>
                  <a:pt x="14807" y="10775"/>
                </a:lnTo>
                <a:cubicBezTo>
                  <a:pt x="14807" y="9896"/>
                  <a:pt x="15703" y="9186"/>
                  <a:pt x="16813" y="9186"/>
                </a:cubicBezTo>
                <a:lnTo>
                  <a:pt x="19118" y="9186"/>
                </a:lnTo>
                <a:cubicBezTo>
                  <a:pt x="20399" y="9186"/>
                  <a:pt x="21082" y="7867"/>
                  <a:pt x="20100" y="7124"/>
                </a:cubicBezTo>
                <a:close/>
              </a:path>
            </a:pathLst>
          </a:custGeom>
          <a:solidFill>
            <a:schemeClr val="accent3"/>
          </a:solidFill>
          <a:ln w="12700">
            <a:miter lim="400000"/>
          </a:ln>
        </p:spPr>
        <p:txBody>
          <a:bodyPr lIns="28575" tIns="28575" rIns="28575" bIns="28575" anchor="ctr"/>
          <a:lstStyle/>
          <a:p>
            <a:pPr>
              <a:defRPr sz="3000">
                <a:solidFill>
                  <a:srgbClr val="FFFFFF"/>
                </a:solidFill>
              </a:defRPr>
            </a:pPr>
            <a:endParaRPr sz="2250" dirty="0"/>
          </a:p>
        </p:txBody>
      </p:sp>
      <p:sp>
        <p:nvSpPr>
          <p:cNvPr id="15" name="TextBox 14">
            <a:extLst>
              <a:ext uri="{FF2B5EF4-FFF2-40B4-BE49-F238E27FC236}">
                <a16:creationId xmlns:a16="http://schemas.microsoft.com/office/drawing/2014/main" id="{59EC41D8-0F97-484F-A32C-F10232ABD79B}"/>
              </a:ext>
            </a:extLst>
          </p:cNvPr>
          <p:cNvSpPr txBox="1"/>
          <p:nvPr/>
        </p:nvSpPr>
        <p:spPr>
          <a:xfrm>
            <a:off x="4871010" y="2732629"/>
            <a:ext cx="908660" cy="461665"/>
          </a:xfrm>
          <a:prstGeom prst="rect">
            <a:avLst/>
          </a:prstGeom>
          <a:noFill/>
        </p:spPr>
        <p:txBody>
          <a:bodyPr wrap="square" lIns="0" rIns="0" rtlCol="0" anchor="b">
            <a:spAutoFit/>
          </a:bodyPr>
          <a:lstStyle/>
          <a:p>
            <a:pPr algn="ctr"/>
            <a:r>
              <a:rPr lang="en-US" sz="1200" b="1" noProof="1">
                <a:solidFill>
                  <a:schemeClr val="bg1"/>
                </a:solidFill>
              </a:rPr>
              <a:t>Program Access</a:t>
            </a:r>
          </a:p>
        </p:txBody>
      </p:sp>
      <p:pic>
        <p:nvPicPr>
          <p:cNvPr id="16" name="Graphic 15" descr="Home with solid fill">
            <a:extLst>
              <a:ext uri="{FF2B5EF4-FFF2-40B4-BE49-F238E27FC236}">
                <a16:creationId xmlns:a16="http://schemas.microsoft.com/office/drawing/2014/main" id="{635F6141-591F-497B-9CD3-EB58805D5DE1}"/>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5152708" y="4053874"/>
            <a:ext cx="348551" cy="348551"/>
          </a:xfrm>
          <a:prstGeom prst="rect">
            <a:avLst/>
          </a:prstGeom>
        </p:spPr>
      </p:pic>
      <p:sp>
        <p:nvSpPr>
          <p:cNvPr id="17" name="Shape">
            <a:extLst>
              <a:ext uri="{FF2B5EF4-FFF2-40B4-BE49-F238E27FC236}">
                <a16:creationId xmlns:a16="http://schemas.microsoft.com/office/drawing/2014/main" id="{18ABCCF2-BC32-42F9-8661-EB54F66B203E}"/>
              </a:ext>
            </a:extLst>
          </p:cNvPr>
          <p:cNvSpPr/>
          <p:nvPr/>
        </p:nvSpPr>
        <p:spPr>
          <a:xfrm>
            <a:off x="3133839" y="1155812"/>
            <a:ext cx="1509590" cy="1983382"/>
          </a:xfrm>
          <a:custGeom>
            <a:avLst/>
            <a:gdLst/>
            <a:ahLst/>
            <a:cxnLst>
              <a:cxn ang="0">
                <a:pos x="wd2" y="hd2"/>
              </a:cxn>
              <a:cxn ang="5400000">
                <a:pos x="wd2" y="hd2"/>
              </a:cxn>
              <a:cxn ang="10800000">
                <a:pos x="wd2" y="hd2"/>
              </a:cxn>
              <a:cxn ang="16200000">
                <a:pos x="wd2" y="hd2"/>
              </a:cxn>
            </a:cxnLst>
            <a:rect l="0" t="0" r="r" b="b"/>
            <a:pathLst>
              <a:path w="20542" h="21490" extrusionOk="0">
                <a:moveTo>
                  <a:pt x="19043" y="12290"/>
                </a:moveTo>
                <a:lnTo>
                  <a:pt x="16747" y="12290"/>
                </a:lnTo>
                <a:cubicBezTo>
                  <a:pt x="15641" y="12290"/>
                  <a:pt x="14749" y="11579"/>
                  <a:pt x="14749" y="10698"/>
                </a:cubicBezTo>
                <a:lnTo>
                  <a:pt x="14749" y="2167"/>
                </a:lnTo>
                <a:cubicBezTo>
                  <a:pt x="14749" y="1354"/>
                  <a:pt x="14408" y="609"/>
                  <a:pt x="13813" y="0"/>
                </a:cubicBezTo>
                <a:cubicBezTo>
                  <a:pt x="13941" y="305"/>
                  <a:pt x="13983" y="609"/>
                  <a:pt x="13983" y="914"/>
                </a:cubicBezTo>
                <a:cubicBezTo>
                  <a:pt x="13983" y="2539"/>
                  <a:pt x="12325" y="3860"/>
                  <a:pt x="10284" y="3860"/>
                </a:cubicBezTo>
                <a:cubicBezTo>
                  <a:pt x="8243" y="3860"/>
                  <a:pt x="6585" y="2539"/>
                  <a:pt x="6585" y="914"/>
                </a:cubicBezTo>
                <a:cubicBezTo>
                  <a:pt x="6585" y="609"/>
                  <a:pt x="6670" y="271"/>
                  <a:pt x="6755" y="0"/>
                </a:cubicBezTo>
                <a:cubicBezTo>
                  <a:pt x="6160" y="609"/>
                  <a:pt x="5819" y="1354"/>
                  <a:pt x="5819" y="2167"/>
                </a:cubicBezTo>
                <a:lnTo>
                  <a:pt x="5819" y="10698"/>
                </a:lnTo>
                <a:cubicBezTo>
                  <a:pt x="5819" y="11579"/>
                  <a:pt x="4927" y="12290"/>
                  <a:pt x="3821" y="12290"/>
                </a:cubicBezTo>
                <a:lnTo>
                  <a:pt x="1525" y="12290"/>
                </a:lnTo>
                <a:cubicBezTo>
                  <a:pt x="164" y="12290"/>
                  <a:pt x="-516" y="13610"/>
                  <a:pt x="462" y="14355"/>
                </a:cubicBezTo>
                <a:lnTo>
                  <a:pt x="4034" y="17131"/>
                </a:lnTo>
                <a:lnTo>
                  <a:pt x="9178" y="21160"/>
                </a:lnTo>
                <a:cubicBezTo>
                  <a:pt x="9774" y="21600"/>
                  <a:pt x="10709" y="21600"/>
                  <a:pt x="11304" y="21160"/>
                </a:cubicBezTo>
                <a:lnTo>
                  <a:pt x="16449" y="17131"/>
                </a:lnTo>
                <a:lnTo>
                  <a:pt x="20021" y="14355"/>
                </a:lnTo>
                <a:cubicBezTo>
                  <a:pt x="21084" y="13610"/>
                  <a:pt x="20404" y="12290"/>
                  <a:pt x="19043" y="12290"/>
                </a:cubicBezTo>
                <a:close/>
              </a:path>
            </a:pathLst>
          </a:custGeom>
          <a:solidFill>
            <a:schemeClr val="accent2"/>
          </a:solidFill>
          <a:ln w="12700">
            <a:miter lim="400000"/>
          </a:ln>
        </p:spPr>
        <p:txBody>
          <a:bodyPr lIns="28575" tIns="28575" rIns="28575" bIns="28575" anchor="ctr"/>
          <a:lstStyle/>
          <a:p>
            <a:pPr>
              <a:defRPr sz="3000">
                <a:solidFill>
                  <a:srgbClr val="FFFFFF"/>
                </a:solidFill>
              </a:defRPr>
            </a:pPr>
            <a:endParaRPr sz="2250" dirty="0"/>
          </a:p>
        </p:txBody>
      </p:sp>
      <p:sp>
        <p:nvSpPr>
          <p:cNvPr id="18" name="TextBox 17">
            <a:extLst>
              <a:ext uri="{FF2B5EF4-FFF2-40B4-BE49-F238E27FC236}">
                <a16:creationId xmlns:a16="http://schemas.microsoft.com/office/drawing/2014/main" id="{CEBFC3B5-CA64-4D50-A469-FA5F41511F90}"/>
              </a:ext>
            </a:extLst>
          </p:cNvPr>
          <p:cNvSpPr txBox="1"/>
          <p:nvPr/>
        </p:nvSpPr>
        <p:spPr>
          <a:xfrm>
            <a:off x="3351220" y="2261784"/>
            <a:ext cx="1095676" cy="461665"/>
          </a:xfrm>
          <a:prstGeom prst="rect">
            <a:avLst/>
          </a:prstGeom>
          <a:noFill/>
        </p:spPr>
        <p:txBody>
          <a:bodyPr wrap="square" lIns="0" rIns="0" rtlCol="0" anchor="b">
            <a:spAutoFit/>
          </a:bodyPr>
          <a:lstStyle/>
          <a:p>
            <a:pPr algn="ctr"/>
            <a:r>
              <a:rPr lang="en-US" sz="1200" b="1" noProof="1">
                <a:solidFill>
                  <a:schemeClr val="bg1"/>
                </a:solidFill>
              </a:rPr>
              <a:t>Patient Engagement</a:t>
            </a:r>
          </a:p>
        </p:txBody>
      </p:sp>
      <p:pic>
        <p:nvPicPr>
          <p:cNvPr id="19" name="Graphic 18" descr="Chat with solid fill">
            <a:extLst>
              <a:ext uri="{FF2B5EF4-FFF2-40B4-BE49-F238E27FC236}">
                <a16:creationId xmlns:a16="http://schemas.microsoft.com/office/drawing/2014/main" id="{F178B45F-6348-4FA9-BFD5-A7EF27C43012}"/>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3722068" y="1083074"/>
            <a:ext cx="348551" cy="348551"/>
          </a:xfrm>
          <a:prstGeom prst="rect">
            <a:avLst/>
          </a:prstGeom>
        </p:spPr>
      </p:pic>
      <p:sp>
        <p:nvSpPr>
          <p:cNvPr id="20" name="Shape">
            <a:extLst>
              <a:ext uri="{FF2B5EF4-FFF2-40B4-BE49-F238E27FC236}">
                <a16:creationId xmlns:a16="http://schemas.microsoft.com/office/drawing/2014/main" id="{CEA18E22-C2D4-4936-A771-ECA5EABB8F42}"/>
              </a:ext>
            </a:extLst>
          </p:cNvPr>
          <p:cNvSpPr/>
          <p:nvPr/>
        </p:nvSpPr>
        <p:spPr>
          <a:xfrm>
            <a:off x="5966709" y="1155812"/>
            <a:ext cx="1509590" cy="1983382"/>
          </a:xfrm>
          <a:custGeom>
            <a:avLst/>
            <a:gdLst/>
            <a:ahLst/>
            <a:cxnLst>
              <a:cxn ang="0">
                <a:pos x="wd2" y="hd2"/>
              </a:cxn>
              <a:cxn ang="5400000">
                <a:pos x="wd2" y="hd2"/>
              </a:cxn>
              <a:cxn ang="10800000">
                <a:pos x="wd2" y="hd2"/>
              </a:cxn>
              <a:cxn ang="16200000">
                <a:pos x="wd2" y="hd2"/>
              </a:cxn>
            </a:cxnLst>
            <a:rect l="0" t="0" r="r" b="b"/>
            <a:pathLst>
              <a:path w="20542" h="21490" extrusionOk="0">
                <a:moveTo>
                  <a:pt x="19043" y="12290"/>
                </a:moveTo>
                <a:lnTo>
                  <a:pt x="16747" y="12290"/>
                </a:lnTo>
                <a:cubicBezTo>
                  <a:pt x="15641" y="12290"/>
                  <a:pt x="14749" y="11579"/>
                  <a:pt x="14749" y="10698"/>
                </a:cubicBezTo>
                <a:lnTo>
                  <a:pt x="14749" y="2167"/>
                </a:lnTo>
                <a:cubicBezTo>
                  <a:pt x="14749" y="1354"/>
                  <a:pt x="14408" y="609"/>
                  <a:pt x="13813" y="0"/>
                </a:cubicBezTo>
                <a:cubicBezTo>
                  <a:pt x="13941" y="305"/>
                  <a:pt x="13983" y="609"/>
                  <a:pt x="13983" y="914"/>
                </a:cubicBezTo>
                <a:cubicBezTo>
                  <a:pt x="13983" y="2539"/>
                  <a:pt x="12325" y="3860"/>
                  <a:pt x="10284" y="3860"/>
                </a:cubicBezTo>
                <a:cubicBezTo>
                  <a:pt x="8243" y="3860"/>
                  <a:pt x="6585" y="2539"/>
                  <a:pt x="6585" y="914"/>
                </a:cubicBezTo>
                <a:cubicBezTo>
                  <a:pt x="6585" y="609"/>
                  <a:pt x="6670" y="271"/>
                  <a:pt x="6755" y="0"/>
                </a:cubicBezTo>
                <a:cubicBezTo>
                  <a:pt x="6160" y="609"/>
                  <a:pt x="5819" y="1354"/>
                  <a:pt x="5819" y="2167"/>
                </a:cubicBezTo>
                <a:lnTo>
                  <a:pt x="5819" y="10698"/>
                </a:lnTo>
                <a:cubicBezTo>
                  <a:pt x="5819" y="11579"/>
                  <a:pt x="4927" y="12290"/>
                  <a:pt x="3821" y="12290"/>
                </a:cubicBezTo>
                <a:lnTo>
                  <a:pt x="1525" y="12290"/>
                </a:lnTo>
                <a:cubicBezTo>
                  <a:pt x="164" y="12290"/>
                  <a:pt x="-516" y="13610"/>
                  <a:pt x="462" y="14355"/>
                </a:cubicBezTo>
                <a:lnTo>
                  <a:pt x="4034" y="17131"/>
                </a:lnTo>
                <a:lnTo>
                  <a:pt x="9178" y="21160"/>
                </a:lnTo>
                <a:cubicBezTo>
                  <a:pt x="9774" y="21600"/>
                  <a:pt x="10709" y="21600"/>
                  <a:pt x="11304" y="21160"/>
                </a:cubicBezTo>
                <a:lnTo>
                  <a:pt x="16449" y="17131"/>
                </a:lnTo>
                <a:lnTo>
                  <a:pt x="20021" y="14355"/>
                </a:lnTo>
                <a:cubicBezTo>
                  <a:pt x="21084" y="13610"/>
                  <a:pt x="20404" y="12290"/>
                  <a:pt x="19043" y="12290"/>
                </a:cubicBezTo>
                <a:close/>
              </a:path>
            </a:pathLst>
          </a:custGeom>
          <a:solidFill>
            <a:schemeClr val="accent5"/>
          </a:solidFill>
          <a:ln w="12700">
            <a:miter lim="400000"/>
          </a:ln>
        </p:spPr>
        <p:txBody>
          <a:bodyPr lIns="28575" tIns="28575" rIns="28575" bIns="28575" anchor="ctr"/>
          <a:lstStyle/>
          <a:p>
            <a:pPr>
              <a:defRPr sz="3000">
                <a:solidFill>
                  <a:srgbClr val="FFFFFF"/>
                </a:solidFill>
              </a:defRPr>
            </a:pPr>
            <a:endParaRPr sz="2250" dirty="0"/>
          </a:p>
        </p:txBody>
      </p:sp>
      <p:sp>
        <p:nvSpPr>
          <p:cNvPr id="21" name="TextBox 20">
            <a:extLst>
              <a:ext uri="{FF2B5EF4-FFF2-40B4-BE49-F238E27FC236}">
                <a16:creationId xmlns:a16="http://schemas.microsoft.com/office/drawing/2014/main" id="{8DD80459-51FA-4C6D-893A-29A23C1937E9}"/>
              </a:ext>
            </a:extLst>
          </p:cNvPr>
          <p:cNvSpPr txBox="1"/>
          <p:nvPr/>
        </p:nvSpPr>
        <p:spPr>
          <a:xfrm>
            <a:off x="6274948" y="2266940"/>
            <a:ext cx="908660" cy="461665"/>
          </a:xfrm>
          <a:prstGeom prst="rect">
            <a:avLst/>
          </a:prstGeom>
          <a:noFill/>
        </p:spPr>
        <p:txBody>
          <a:bodyPr wrap="square" lIns="0" rIns="0" rtlCol="0" anchor="b">
            <a:spAutoFit/>
          </a:bodyPr>
          <a:lstStyle/>
          <a:p>
            <a:pPr algn="ctr"/>
            <a:r>
              <a:rPr lang="en-US" sz="1200" b="1" noProof="1">
                <a:solidFill>
                  <a:schemeClr val="bg1"/>
                </a:solidFill>
              </a:rPr>
              <a:t>Outcomes &amp; Metrics</a:t>
            </a:r>
          </a:p>
        </p:txBody>
      </p:sp>
      <p:pic>
        <p:nvPicPr>
          <p:cNvPr id="22" name="Graphic 21" descr="Presentation with bar chart with solid fill">
            <a:extLst>
              <a:ext uri="{FF2B5EF4-FFF2-40B4-BE49-F238E27FC236}">
                <a16:creationId xmlns:a16="http://schemas.microsoft.com/office/drawing/2014/main" id="{48135822-1642-4C98-9983-083E9CA1B28C}"/>
              </a:ext>
            </a:extLst>
          </p:cNvPr>
          <p:cNvPicPr>
            <a:picLocks noChangeAspect="1"/>
          </p:cNvPicPr>
          <p:nvPr/>
        </p:nvPicPr>
        <p:blipFill>
          <a:blip r:embed="rId12">
            <a:extLst>
              <a:ext uri="{96DAC541-7B7A-43D3-8B79-37D633B846F1}">
                <asvg:svgBlip xmlns:asvg="http://schemas.microsoft.com/office/drawing/2016/SVG/main" r:embed="rId13"/>
              </a:ext>
            </a:extLst>
          </a:blip>
          <a:srcRect/>
          <a:stretch/>
        </p:blipFill>
        <p:spPr>
          <a:xfrm>
            <a:off x="6555003" y="1083074"/>
            <a:ext cx="348551" cy="348551"/>
          </a:xfrm>
          <a:prstGeom prst="rect">
            <a:avLst/>
          </a:prstGeom>
        </p:spPr>
      </p:pic>
      <p:sp>
        <p:nvSpPr>
          <p:cNvPr id="23" name="TextBox 22">
            <a:extLst>
              <a:ext uri="{FF2B5EF4-FFF2-40B4-BE49-F238E27FC236}">
                <a16:creationId xmlns:a16="http://schemas.microsoft.com/office/drawing/2014/main" id="{09581147-9A88-4BB8-BA0B-6B1724006D5C}"/>
              </a:ext>
            </a:extLst>
          </p:cNvPr>
          <p:cNvSpPr txBox="1"/>
          <p:nvPr/>
        </p:nvSpPr>
        <p:spPr>
          <a:xfrm>
            <a:off x="35802" y="3279218"/>
            <a:ext cx="1920589" cy="1166473"/>
          </a:xfrm>
          <a:prstGeom prst="rect">
            <a:avLst/>
          </a:prstGeom>
          <a:noFill/>
        </p:spPr>
        <p:txBody>
          <a:bodyPr wrap="square" lIns="0" rIns="0" rtlCol="0" anchor="t">
            <a:spAutoFit/>
          </a:bodyPr>
          <a:lstStyle/>
          <a:p>
            <a:pPr marL="284163" lvl="1" indent="-114300" defTabSz="514350">
              <a:lnSpc>
                <a:spcPct val="90000"/>
              </a:lnSpc>
              <a:spcBef>
                <a:spcPts val="563"/>
              </a:spcBef>
              <a:buFont typeface="Arial" panose="020B0604020202020204" pitchFamily="34" charset="0"/>
              <a:buChar char="•"/>
            </a:pPr>
            <a:r>
              <a:rPr lang="en-US" sz="800" noProof="1">
                <a:solidFill>
                  <a:schemeClr val="tx2"/>
                </a:solidFill>
              </a:rPr>
              <a:t>UHA can help elevate partner’s profile &amp; involvement in the effort to prevent type 2 diabetes and improve health and well-being of patients</a:t>
            </a:r>
          </a:p>
          <a:p>
            <a:pPr marL="284163" lvl="1" indent="-114300" defTabSz="514350">
              <a:lnSpc>
                <a:spcPct val="90000"/>
              </a:lnSpc>
              <a:spcBef>
                <a:spcPts val="563"/>
              </a:spcBef>
              <a:buFont typeface="Arial" panose="020B0604020202020204" pitchFamily="34" charset="0"/>
              <a:buChar char="•"/>
            </a:pPr>
            <a:r>
              <a:rPr lang="en-US" sz="800" noProof="1">
                <a:solidFill>
                  <a:schemeClr val="tx2"/>
                </a:solidFill>
              </a:rPr>
              <a:t>UHA can assist in increasing provider access to the National DPP and other evidence-based programs</a:t>
            </a:r>
          </a:p>
        </p:txBody>
      </p:sp>
      <p:sp>
        <p:nvSpPr>
          <p:cNvPr id="24" name="TextBox 23">
            <a:extLst>
              <a:ext uri="{FF2B5EF4-FFF2-40B4-BE49-F238E27FC236}">
                <a16:creationId xmlns:a16="http://schemas.microsoft.com/office/drawing/2014/main" id="{DF4D1610-DCC2-46D5-8809-D7DCAF4697FC}"/>
              </a:ext>
            </a:extLst>
          </p:cNvPr>
          <p:cNvSpPr txBox="1"/>
          <p:nvPr/>
        </p:nvSpPr>
        <p:spPr>
          <a:xfrm>
            <a:off x="3000324" y="3279218"/>
            <a:ext cx="1842364" cy="1055674"/>
          </a:xfrm>
          <a:prstGeom prst="rect">
            <a:avLst/>
          </a:prstGeom>
          <a:noFill/>
        </p:spPr>
        <p:txBody>
          <a:bodyPr wrap="square" lIns="0" rIns="0" rtlCol="0" anchor="t">
            <a:spAutoFit/>
          </a:bodyPr>
          <a:lstStyle/>
          <a:p>
            <a:pPr marL="171450" indent="-171450" defTabSz="514350">
              <a:lnSpc>
                <a:spcPct val="90000"/>
              </a:lnSpc>
              <a:spcBef>
                <a:spcPts val="563"/>
              </a:spcBef>
              <a:buFont typeface="Arial" panose="020B0604020202020204" pitchFamily="34" charset="0"/>
              <a:buChar char="•"/>
            </a:pPr>
            <a:r>
              <a:rPr lang="en-US" sz="800" noProof="1">
                <a:solidFill>
                  <a:schemeClr val="tx2"/>
                </a:solidFill>
              </a:rPr>
              <a:t>Partner can rely on UHA to administer and support their patients through the National DPP lifestyle change program</a:t>
            </a:r>
          </a:p>
          <a:p>
            <a:pPr marL="171450" indent="-171450" defTabSz="514350">
              <a:lnSpc>
                <a:spcPct val="90000"/>
              </a:lnSpc>
              <a:spcBef>
                <a:spcPts val="563"/>
              </a:spcBef>
              <a:buFont typeface="Arial" panose="020B0604020202020204" pitchFamily="34" charset="0"/>
              <a:buChar char="•"/>
            </a:pPr>
            <a:r>
              <a:rPr lang="en-US" sz="800" noProof="1">
                <a:solidFill>
                  <a:schemeClr val="tx2"/>
                </a:solidFill>
              </a:rPr>
              <a:t>UHA can assist with outreach to patients who may benefit from participation in the National DPP lifestyle change program</a:t>
            </a:r>
          </a:p>
        </p:txBody>
      </p:sp>
      <p:sp>
        <p:nvSpPr>
          <p:cNvPr id="26" name="TextBox 25">
            <a:extLst>
              <a:ext uri="{FF2B5EF4-FFF2-40B4-BE49-F238E27FC236}">
                <a16:creationId xmlns:a16="http://schemas.microsoft.com/office/drawing/2014/main" id="{4F2F57F9-885D-4342-9291-095974125BFC}"/>
              </a:ext>
            </a:extLst>
          </p:cNvPr>
          <p:cNvSpPr txBox="1"/>
          <p:nvPr/>
        </p:nvSpPr>
        <p:spPr>
          <a:xfrm>
            <a:off x="1529186" y="1180961"/>
            <a:ext cx="1905709" cy="1055674"/>
          </a:xfrm>
          <a:prstGeom prst="rect">
            <a:avLst/>
          </a:prstGeom>
          <a:noFill/>
        </p:spPr>
        <p:txBody>
          <a:bodyPr wrap="square" lIns="0" rIns="0" rtlCol="0" anchor="t">
            <a:spAutoFit/>
          </a:bodyPr>
          <a:lstStyle/>
          <a:p>
            <a:pPr marL="171450" indent="-171450" defTabSz="514350">
              <a:lnSpc>
                <a:spcPct val="90000"/>
              </a:lnSpc>
              <a:spcBef>
                <a:spcPts val="563"/>
              </a:spcBef>
              <a:buFont typeface="Arial" panose="020B0604020202020204" pitchFamily="34" charset="0"/>
              <a:buChar char="•"/>
            </a:pPr>
            <a:r>
              <a:rPr lang="en-US" sz="800" noProof="1">
                <a:solidFill>
                  <a:schemeClr val="tx2"/>
                </a:solidFill>
              </a:rPr>
              <a:t>Improve ease of referral to the National DPP (and possibility of bi-directional referrals to receive updates on patient progress)</a:t>
            </a:r>
          </a:p>
          <a:p>
            <a:pPr marL="171450" indent="-171450" defTabSz="514350">
              <a:lnSpc>
                <a:spcPct val="90000"/>
              </a:lnSpc>
              <a:spcBef>
                <a:spcPts val="563"/>
              </a:spcBef>
              <a:buFont typeface="Arial" panose="020B0604020202020204" pitchFamily="34" charset="0"/>
              <a:buChar char="•"/>
            </a:pPr>
            <a:r>
              <a:rPr lang="en-US" sz="800" noProof="1">
                <a:solidFill>
                  <a:schemeClr val="tx2"/>
                </a:solidFill>
              </a:rPr>
              <a:t>UHO can provide technical assistance to provider as needed on referral database and implementation of referral processes</a:t>
            </a:r>
          </a:p>
        </p:txBody>
      </p:sp>
      <p:sp>
        <p:nvSpPr>
          <p:cNvPr id="27" name="TextBox 26">
            <a:extLst>
              <a:ext uri="{FF2B5EF4-FFF2-40B4-BE49-F238E27FC236}">
                <a16:creationId xmlns:a16="http://schemas.microsoft.com/office/drawing/2014/main" id="{BBBE46B8-98EB-4BCB-8914-DDB4C4185A1A}"/>
              </a:ext>
            </a:extLst>
          </p:cNvPr>
          <p:cNvSpPr txBox="1"/>
          <p:nvPr/>
        </p:nvSpPr>
        <p:spPr>
          <a:xfrm>
            <a:off x="4383993" y="1664027"/>
            <a:ext cx="1842151" cy="535531"/>
          </a:xfrm>
          <a:prstGeom prst="rect">
            <a:avLst/>
          </a:prstGeom>
          <a:noFill/>
        </p:spPr>
        <p:txBody>
          <a:bodyPr wrap="square" lIns="0" rIns="0" rtlCol="0" anchor="t">
            <a:spAutoFit/>
          </a:bodyPr>
          <a:lstStyle/>
          <a:p>
            <a:pPr marL="171450" indent="-171450" defTabSz="514350">
              <a:lnSpc>
                <a:spcPct val="90000"/>
              </a:lnSpc>
              <a:spcBef>
                <a:spcPts val="563"/>
              </a:spcBef>
              <a:buFont typeface="Arial" panose="020B0604020202020204" pitchFamily="34" charset="0"/>
              <a:buChar char="•"/>
            </a:pPr>
            <a:r>
              <a:rPr lang="en-US" sz="800" noProof="1">
                <a:solidFill>
                  <a:schemeClr val="tx2"/>
                </a:solidFill>
              </a:rPr>
              <a:t>Partnership with the UHA increases likelihood that National DPP is available in a format, language and location accessible by patients</a:t>
            </a:r>
          </a:p>
        </p:txBody>
      </p:sp>
      <p:sp>
        <p:nvSpPr>
          <p:cNvPr id="28" name="TextBox 27">
            <a:extLst>
              <a:ext uri="{FF2B5EF4-FFF2-40B4-BE49-F238E27FC236}">
                <a16:creationId xmlns:a16="http://schemas.microsoft.com/office/drawing/2014/main" id="{E031EC5F-06AA-4F01-AE1C-229564C598D3}"/>
              </a:ext>
            </a:extLst>
          </p:cNvPr>
          <p:cNvSpPr txBox="1"/>
          <p:nvPr/>
        </p:nvSpPr>
        <p:spPr>
          <a:xfrm>
            <a:off x="7229328" y="1477453"/>
            <a:ext cx="1718726" cy="757130"/>
          </a:xfrm>
          <a:prstGeom prst="rect">
            <a:avLst/>
          </a:prstGeom>
          <a:noFill/>
        </p:spPr>
        <p:txBody>
          <a:bodyPr wrap="square" lIns="0" rIns="0" rtlCol="0" anchor="t">
            <a:spAutoFit/>
          </a:bodyPr>
          <a:lstStyle/>
          <a:p>
            <a:pPr marL="171450" indent="-171450" defTabSz="514350">
              <a:lnSpc>
                <a:spcPct val="90000"/>
              </a:lnSpc>
              <a:spcBef>
                <a:spcPts val="563"/>
              </a:spcBef>
              <a:buFont typeface="Arial" panose="020B0604020202020204" pitchFamily="34" charset="0"/>
              <a:buChar char="•"/>
            </a:pPr>
            <a:r>
              <a:rPr lang="en-US" sz="800" noProof="1">
                <a:solidFill>
                  <a:schemeClr val="tx2"/>
                </a:solidFill>
              </a:rPr>
              <a:t>UHA can assist in addressing health-related social needs (HRSNs) by connecting patients to services such as food, nutrition, transportation, primary care services, etc.  </a:t>
            </a:r>
          </a:p>
        </p:txBody>
      </p:sp>
      <p:sp>
        <p:nvSpPr>
          <p:cNvPr id="31" name="Title 1">
            <a:extLst>
              <a:ext uri="{FF2B5EF4-FFF2-40B4-BE49-F238E27FC236}">
                <a16:creationId xmlns:a16="http://schemas.microsoft.com/office/drawing/2014/main" id="{B65AC982-46FE-4A78-B0BB-96B685C95594}"/>
              </a:ext>
            </a:extLst>
          </p:cNvPr>
          <p:cNvSpPr>
            <a:spLocks noGrp="1"/>
          </p:cNvSpPr>
          <p:nvPr>
            <p:ph type="title"/>
          </p:nvPr>
        </p:nvSpPr>
        <p:spPr>
          <a:xfrm>
            <a:off x="292279" y="191827"/>
            <a:ext cx="8601689" cy="656617"/>
          </a:xfrm>
        </p:spPr>
        <p:txBody>
          <a:bodyPr>
            <a:normAutofit fontScale="90000"/>
          </a:bodyPr>
          <a:lstStyle/>
          <a:p>
            <a:r>
              <a:rPr lang="en-US" dirty="0"/>
              <a:t>UHA Value Proposition for Referral Partners</a:t>
            </a:r>
          </a:p>
        </p:txBody>
      </p:sp>
      <p:sp>
        <p:nvSpPr>
          <p:cNvPr id="29" name="TextBox 28">
            <a:extLst>
              <a:ext uri="{FF2B5EF4-FFF2-40B4-BE49-F238E27FC236}">
                <a16:creationId xmlns:a16="http://schemas.microsoft.com/office/drawing/2014/main" id="{82AE8A7B-FA10-413B-AF12-B54750D7CB33}"/>
              </a:ext>
            </a:extLst>
          </p:cNvPr>
          <p:cNvSpPr txBox="1"/>
          <p:nvPr/>
        </p:nvSpPr>
        <p:spPr>
          <a:xfrm>
            <a:off x="5875531" y="3279218"/>
            <a:ext cx="1718110" cy="1166473"/>
          </a:xfrm>
          <a:prstGeom prst="rect">
            <a:avLst/>
          </a:prstGeom>
          <a:noFill/>
        </p:spPr>
        <p:txBody>
          <a:bodyPr wrap="square" lIns="0" rIns="0" rtlCol="0" anchor="t">
            <a:spAutoFit/>
          </a:bodyPr>
          <a:lstStyle/>
          <a:p>
            <a:pPr marL="171450" indent="-171450" defTabSz="514350">
              <a:lnSpc>
                <a:spcPct val="90000"/>
              </a:lnSpc>
              <a:spcBef>
                <a:spcPts val="563"/>
              </a:spcBef>
              <a:buFont typeface="Arial" panose="020B0604020202020204" pitchFamily="34" charset="0"/>
              <a:buChar char="•"/>
            </a:pPr>
            <a:r>
              <a:rPr lang="en-US" sz="800" noProof="1">
                <a:solidFill>
                  <a:schemeClr val="tx2"/>
                </a:solidFill>
              </a:rPr>
              <a:t>UHA can support referral partners in meeting health metrics or internal goals by improving patient health through participation in the National DPP lifestyle change program</a:t>
            </a:r>
          </a:p>
          <a:p>
            <a:pPr marL="171450" indent="-171450" defTabSz="514350">
              <a:lnSpc>
                <a:spcPct val="90000"/>
              </a:lnSpc>
              <a:spcBef>
                <a:spcPts val="563"/>
              </a:spcBef>
              <a:buFont typeface="Arial" panose="020B0604020202020204" pitchFamily="34" charset="0"/>
              <a:buChar char="•"/>
            </a:pPr>
            <a:r>
              <a:rPr lang="en-US" sz="800" noProof="1">
                <a:solidFill>
                  <a:schemeClr val="tx2"/>
                </a:solidFill>
              </a:rPr>
              <a:t>UHA can coordinate with partners to aggregate patient access/referral metrics</a:t>
            </a:r>
          </a:p>
        </p:txBody>
      </p:sp>
    </p:spTree>
    <p:extLst>
      <p:ext uri="{BB962C8B-B14F-4D97-AF65-F5344CB8AC3E}">
        <p14:creationId xmlns:p14="http://schemas.microsoft.com/office/powerpoint/2010/main" val="1018812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A725B-4BCA-E343-AC98-417AF7BE8C82}"/>
              </a:ext>
            </a:extLst>
          </p:cNvPr>
          <p:cNvSpPr>
            <a:spLocks noGrp="1"/>
          </p:cNvSpPr>
          <p:nvPr>
            <p:ph type="title"/>
          </p:nvPr>
        </p:nvSpPr>
        <p:spPr>
          <a:xfrm>
            <a:off x="851573" y="191828"/>
            <a:ext cx="7835226" cy="578882"/>
          </a:xfrm>
        </p:spPr>
        <p:txBody>
          <a:bodyPr>
            <a:normAutofit fontScale="90000"/>
          </a:bodyPr>
          <a:lstStyle/>
          <a:p>
            <a:r>
              <a:rPr lang="en-US" dirty="0"/>
              <a:t>Value Proposition Workshop Description</a:t>
            </a:r>
          </a:p>
        </p:txBody>
      </p:sp>
      <p:sp>
        <p:nvSpPr>
          <p:cNvPr id="3" name="Content Placeholder 2">
            <a:extLst>
              <a:ext uri="{FF2B5EF4-FFF2-40B4-BE49-F238E27FC236}">
                <a16:creationId xmlns:a16="http://schemas.microsoft.com/office/drawing/2014/main" id="{33644B82-5C7E-C746-8DD6-187E17ED701A}"/>
              </a:ext>
            </a:extLst>
          </p:cNvPr>
          <p:cNvSpPr>
            <a:spLocks noGrp="1"/>
          </p:cNvSpPr>
          <p:nvPr>
            <p:ph idx="1"/>
          </p:nvPr>
        </p:nvSpPr>
        <p:spPr>
          <a:xfrm>
            <a:off x="851572" y="833733"/>
            <a:ext cx="8042491" cy="4163568"/>
          </a:xfrm>
        </p:spPr>
        <p:txBody>
          <a:bodyPr>
            <a:noAutofit/>
          </a:bodyPr>
          <a:lstStyle/>
          <a:p>
            <a:pPr marL="285750" indent="-285750">
              <a:buFont typeface="Arial" panose="020B0604020202020204" pitchFamily="34" charset="0"/>
              <a:buChar char="•"/>
            </a:pPr>
            <a:r>
              <a:rPr lang="en-US" sz="1600" dirty="0"/>
              <a:t>WHAT is this resource? </a:t>
            </a:r>
          </a:p>
          <a:p>
            <a:pPr marL="685800" lvl="1">
              <a:buFont typeface="Arial" panose="020B0604020202020204" pitchFamily="34" charset="0"/>
              <a:buChar char="•"/>
            </a:pPr>
            <a:r>
              <a:rPr lang="en-US" sz="1200" dirty="0"/>
              <a:t>This deck provides instructions and examples on outlining the list of services and supports partners of an umbrella hub arrangement (UHA) can expect to receive from the UHA (also known as the value proposition). </a:t>
            </a:r>
          </a:p>
          <a:p>
            <a:pPr marL="285750" indent="-285750">
              <a:buFont typeface="Arial" panose="020B0604020202020204" pitchFamily="34" charset="0"/>
              <a:buChar char="•"/>
            </a:pPr>
            <a:r>
              <a:rPr lang="en-US" sz="1600" dirty="0"/>
              <a:t>WHO is this resource for?</a:t>
            </a:r>
          </a:p>
          <a:p>
            <a:pPr marL="685800" lvl="1">
              <a:buFont typeface="Arial" panose="020B0604020202020204" pitchFamily="34" charset="0"/>
              <a:buChar char="•"/>
            </a:pPr>
            <a:r>
              <a:rPr lang="en-US" sz="1200" dirty="0"/>
              <a:t>This resource has been developed by NACDD and Leavitt Partners for umbrella hub organizations (UHOs). The resource may be useful to the project team responsible for building the business strategy for the UHO as well as for staff responsible for marketing, communications, and partner engagement.  </a:t>
            </a:r>
          </a:p>
          <a:p>
            <a:pPr marL="285750" indent="-285750">
              <a:buFont typeface="Arial" panose="020B0604020202020204" pitchFamily="34" charset="0"/>
              <a:buChar char="•"/>
            </a:pPr>
            <a:r>
              <a:rPr lang="en-US" sz="1600" dirty="0"/>
              <a:t>WHEN would this resource be helpful? </a:t>
            </a:r>
          </a:p>
          <a:p>
            <a:pPr marL="685800" lvl="1">
              <a:buFont typeface="Arial" panose="020B0604020202020204" pitchFamily="34" charset="0"/>
              <a:buChar char="•"/>
            </a:pPr>
            <a:r>
              <a:rPr lang="en-US" sz="1200" dirty="0"/>
              <a:t>It is recommended UHOs develop and outline the various value propositions of the UHA during planning phases prior to UHA operationalization. It is also useful to revisit value propositions before engaging with potential partners of the UHA.</a:t>
            </a:r>
          </a:p>
          <a:p>
            <a:pPr marL="285750" indent="-285750">
              <a:buFont typeface="Arial" panose="020B0604020202020204" pitchFamily="34" charset="0"/>
              <a:buChar char="•"/>
            </a:pPr>
            <a:r>
              <a:rPr lang="en-US" sz="1600" dirty="0"/>
              <a:t>HOW should this resource be used? </a:t>
            </a:r>
          </a:p>
          <a:p>
            <a:pPr marL="685800" lvl="1">
              <a:buFont typeface="Arial" panose="020B0604020202020204" pitchFamily="34" charset="0"/>
              <a:buChar char="•"/>
            </a:pPr>
            <a:r>
              <a:rPr lang="en-US" sz="1200" dirty="0"/>
              <a:t>It is recommended the value proposition be used during group planning sessions when developing the UHA business plan or business strategy.</a:t>
            </a:r>
          </a:p>
          <a:p>
            <a:pPr marL="285750" indent="-285750">
              <a:buFont typeface="Arial" panose="020B0604020202020204" pitchFamily="34" charset="0"/>
              <a:buChar char="•"/>
            </a:pPr>
            <a:r>
              <a:rPr lang="en-US" sz="1600" dirty="0"/>
              <a:t>WHY should this resource be used?</a:t>
            </a:r>
          </a:p>
          <a:p>
            <a:pPr marL="685800" lvl="1">
              <a:buFont typeface="Arial" panose="020B0604020202020204" pitchFamily="34" charset="0"/>
              <a:buChar char="•"/>
            </a:pPr>
            <a:r>
              <a:rPr lang="en-US" sz="1200" dirty="0"/>
              <a:t>Partners including subsidiary organizations, state health departments, payers, and referring organizations are essential to the success of the UHO. In order to build relationships with partners, each UHO must be able to articulate the reasons why partners should choose to engage with its UHA.</a:t>
            </a:r>
          </a:p>
          <a:p>
            <a:pPr marL="285750" indent="-285750">
              <a:buFont typeface="Arial" panose="020B0604020202020204" pitchFamily="34" charset="0"/>
              <a:buChar char="•"/>
            </a:pPr>
            <a:endParaRPr lang="en-US" sz="1600" dirty="0"/>
          </a:p>
        </p:txBody>
      </p:sp>
    </p:spTree>
    <p:extLst>
      <p:ext uri="{BB962C8B-B14F-4D97-AF65-F5344CB8AC3E}">
        <p14:creationId xmlns:p14="http://schemas.microsoft.com/office/powerpoint/2010/main" val="18321314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6">
            <a:extLst>
              <a:ext uri="{FF2B5EF4-FFF2-40B4-BE49-F238E27FC236}">
                <a16:creationId xmlns:a16="http://schemas.microsoft.com/office/drawing/2014/main" id="{9DE0DC2E-A795-47EA-802B-B09191E3B5AD}"/>
              </a:ext>
            </a:extLst>
          </p:cNvPr>
          <p:cNvGraphicFramePr>
            <a:graphicFrameLocks noGrp="1"/>
          </p:cNvGraphicFramePr>
          <p:nvPr>
            <p:extLst>
              <p:ext uri="{D42A27DB-BD31-4B8C-83A1-F6EECF244321}">
                <p14:modId xmlns:p14="http://schemas.microsoft.com/office/powerpoint/2010/main" val="344637469"/>
              </p:ext>
            </p:extLst>
          </p:nvPr>
        </p:nvGraphicFramePr>
        <p:xfrm>
          <a:off x="584792" y="736457"/>
          <a:ext cx="8481393" cy="4358640"/>
        </p:xfrm>
        <a:graphic>
          <a:graphicData uri="http://schemas.openxmlformats.org/drawingml/2006/table">
            <a:tbl>
              <a:tblPr firstRow="1" bandRow="1">
                <a:tableStyleId>{073A0DAA-6AF3-43AB-8588-CEC1D06C72B9}</a:tableStyleId>
              </a:tblPr>
              <a:tblGrid>
                <a:gridCol w="797441">
                  <a:extLst>
                    <a:ext uri="{9D8B030D-6E8A-4147-A177-3AD203B41FA5}">
                      <a16:colId xmlns:a16="http://schemas.microsoft.com/office/drawing/2014/main" val="3059008442"/>
                    </a:ext>
                  </a:extLst>
                </a:gridCol>
                <a:gridCol w="4037354">
                  <a:extLst>
                    <a:ext uri="{9D8B030D-6E8A-4147-A177-3AD203B41FA5}">
                      <a16:colId xmlns:a16="http://schemas.microsoft.com/office/drawing/2014/main" val="4189307250"/>
                    </a:ext>
                  </a:extLst>
                </a:gridCol>
                <a:gridCol w="3646598">
                  <a:extLst>
                    <a:ext uri="{9D8B030D-6E8A-4147-A177-3AD203B41FA5}">
                      <a16:colId xmlns:a16="http://schemas.microsoft.com/office/drawing/2014/main" val="4281933696"/>
                    </a:ext>
                  </a:extLst>
                </a:gridCol>
              </a:tblGrid>
              <a:tr h="156006">
                <a:tc>
                  <a:txBody>
                    <a:bodyPr/>
                    <a:lstStyle/>
                    <a:p>
                      <a:pPr algn="ctr"/>
                      <a:r>
                        <a:rPr lang="en-US" sz="1000" dirty="0"/>
                        <a:t>Pain Point</a:t>
                      </a:r>
                    </a:p>
                  </a:txBody>
                  <a:tcPr anchor="ctr"/>
                </a:tc>
                <a:tc>
                  <a:txBody>
                    <a:bodyPr/>
                    <a:lstStyle/>
                    <a:p>
                      <a:pPr algn="ctr"/>
                      <a:r>
                        <a:rPr lang="en-US" sz="1000" dirty="0"/>
                        <a:t> Value Proposition</a:t>
                      </a:r>
                    </a:p>
                  </a:txBody>
                  <a:tcPr anchor="ctr"/>
                </a:tc>
                <a:tc>
                  <a:txBody>
                    <a:bodyPr/>
                    <a:lstStyle/>
                    <a:p>
                      <a:pPr algn="ctr"/>
                      <a:r>
                        <a:rPr lang="en-US" sz="1000" dirty="0"/>
                        <a:t>Specific Actions </a:t>
                      </a:r>
                    </a:p>
                  </a:txBody>
                  <a:tcPr anchor="ctr"/>
                </a:tc>
                <a:extLst>
                  <a:ext uri="{0D108BD9-81ED-4DB2-BD59-A6C34878D82A}">
                    <a16:rowId xmlns:a16="http://schemas.microsoft.com/office/drawing/2014/main" val="4172277248"/>
                  </a:ext>
                </a:extLst>
              </a:tr>
              <a:tr h="451563">
                <a:tc>
                  <a:txBody>
                    <a:bodyPr/>
                    <a:lstStyle/>
                    <a:p>
                      <a:r>
                        <a:rPr lang="en-US" sz="800" dirty="0"/>
                        <a:t>Patient Care</a:t>
                      </a:r>
                    </a:p>
                  </a:txBody>
                  <a:tcPr anchor="ct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dirty="0"/>
                        <a:t>UHA provides access to CDC-recognized evidence-based programming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dirty="0"/>
                        <a:t>UHA focuses upstream on prevention of type 2 diabetes and eventually other chronic diseases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dirty="0"/>
                        <a:t>Partnership with the UHA allows referral partners to focus on acute healthcare needs while prevention is addressed by UHA</a:t>
                      </a:r>
                    </a:p>
                  </a:txBody>
                  <a:tcPr/>
                </a:tc>
                <a:tc>
                  <a:txBody>
                    <a:bodyPr/>
                    <a:lstStyle/>
                    <a:p>
                      <a:pPr marL="171450" indent="-171450">
                        <a:buFont typeface="Arial" panose="020B0604020202020204" pitchFamily="34" charset="0"/>
                        <a:buChar char="•"/>
                      </a:pPr>
                      <a:r>
                        <a:rPr lang="en-US" sz="800" dirty="0"/>
                        <a:t>UHO understands the service landscape, identifies gaps, and engages subsidiary organizations to fill gaps in services</a:t>
                      </a:r>
                    </a:p>
                    <a:p>
                      <a:pPr marL="171450" indent="-171450">
                        <a:buFont typeface="Arial" panose="020B0604020202020204" pitchFamily="34" charset="0"/>
                        <a:buChar char="•"/>
                      </a:pPr>
                      <a:r>
                        <a:rPr lang="en-US" sz="800" dirty="0"/>
                        <a:t>UHA offers National DPP and other services to promote lifestyle changes and prevent chronic disease</a:t>
                      </a:r>
                    </a:p>
                  </a:txBody>
                  <a:tcPr/>
                </a:tc>
                <a:extLst>
                  <a:ext uri="{0D108BD9-81ED-4DB2-BD59-A6C34878D82A}">
                    <a16:rowId xmlns:a16="http://schemas.microsoft.com/office/drawing/2014/main" val="327333086"/>
                  </a:ext>
                </a:extLst>
              </a:tr>
              <a:tr h="315640">
                <a:tc>
                  <a:txBody>
                    <a:bodyPr/>
                    <a:lstStyle/>
                    <a:p>
                      <a:r>
                        <a:rPr lang="en-US" sz="800" strike="noStrike" dirty="0"/>
                        <a:t>Patient Engagement </a:t>
                      </a:r>
                    </a:p>
                  </a:txBody>
                  <a:tcPr anchor="ctr"/>
                </a:tc>
                <a:tc>
                  <a:txBody>
                    <a:bodyPr/>
                    <a:lstStyle/>
                    <a:p>
                      <a:pPr marL="171450" indent="-171450">
                        <a:buFont typeface="Arial" panose="020B0604020202020204" pitchFamily="34" charset="0"/>
                        <a:buChar char="•"/>
                      </a:pPr>
                      <a:r>
                        <a:rPr lang="en-US" sz="800" dirty="0"/>
                        <a:t>UHA trains lifestyle coaches in participant engagement techniques </a:t>
                      </a:r>
                    </a:p>
                    <a:p>
                      <a:pPr marL="171450" indent="-171450">
                        <a:buFont typeface="Arial" panose="020B0604020202020204" pitchFamily="34" charset="0"/>
                        <a:buChar char="•"/>
                      </a:pPr>
                      <a:r>
                        <a:rPr lang="en-US" sz="800" dirty="0"/>
                        <a:t>UHAs use program supports to remove barriers to access </a:t>
                      </a:r>
                    </a:p>
                    <a:p>
                      <a:pPr marL="171450" indent="-171450">
                        <a:buFont typeface="Arial" panose="020B0604020202020204" pitchFamily="34" charset="0"/>
                        <a:buChar char="•"/>
                      </a:pPr>
                      <a:r>
                        <a:rPr lang="en-US" sz="800" dirty="0"/>
                        <a:t>UHA maintains constant contact with participants from referral to program completion </a:t>
                      </a:r>
                    </a:p>
                  </a:txBody>
                  <a:tcPr/>
                </a:tc>
                <a:tc>
                  <a:txBody>
                    <a:bodyPr/>
                    <a:lstStyle/>
                    <a:p>
                      <a:pPr marL="171450" indent="-171450">
                        <a:buFont typeface="Arial" panose="020B0604020202020204" pitchFamily="34" charset="0"/>
                        <a:buChar char="•"/>
                      </a:pPr>
                      <a:r>
                        <a:rPr lang="en-US" sz="800" dirty="0"/>
                        <a:t>UHA uses the evidence-base to provide ongoing trainings to lifestyle coaches on participant engagement</a:t>
                      </a:r>
                    </a:p>
                    <a:p>
                      <a:pPr marL="171450" indent="-171450">
                        <a:buFont typeface="Arial" panose="020B0604020202020204" pitchFamily="34" charset="0"/>
                        <a:buChar char="•"/>
                      </a:pPr>
                      <a:r>
                        <a:rPr lang="en-US" sz="800" dirty="0"/>
                        <a:t>UHA activates creative program supports to remove barriers to engagement </a:t>
                      </a:r>
                    </a:p>
                    <a:p>
                      <a:pPr marL="171450" indent="-171450">
                        <a:buFont typeface="Arial" panose="020B0604020202020204" pitchFamily="34" charset="0"/>
                        <a:buChar char="•"/>
                      </a:pPr>
                      <a:r>
                        <a:rPr lang="en-US" sz="800" dirty="0"/>
                        <a:t>UHA assists with patient outreach and identification strategies</a:t>
                      </a:r>
                    </a:p>
                  </a:txBody>
                  <a:tcPr/>
                </a:tc>
                <a:extLst>
                  <a:ext uri="{0D108BD9-81ED-4DB2-BD59-A6C34878D82A}">
                    <a16:rowId xmlns:a16="http://schemas.microsoft.com/office/drawing/2014/main" val="624320180"/>
                  </a:ext>
                </a:extLst>
              </a:tr>
              <a:tr h="356038">
                <a:tc>
                  <a:txBody>
                    <a:bodyPr/>
                    <a:lstStyle/>
                    <a:p>
                      <a:r>
                        <a:rPr lang="en-US" sz="800" dirty="0"/>
                        <a:t>Outcomes and Metrics </a:t>
                      </a:r>
                    </a:p>
                  </a:txBody>
                  <a:tcPr anchor="ctr"/>
                </a:tc>
                <a:tc>
                  <a:txBody>
                    <a:bodyPr/>
                    <a:lstStyle/>
                    <a:p>
                      <a:pPr marL="171450" indent="-171450">
                        <a:buFont typeface="Arial" panose="020B0604020202020204" pitchFamily="34" charset="0"/>
                        <a:buChar char="•"/>
                      </a:pPr>
                      <a:r>
                        <a:rPr lang="en-US" sz="800" dirty="0"/>
                        <a:t>UHA supports the achievement of patient health outcomes as cohorts meet weight loss and physical activity metrics</a:t>
                      </a:r>
                    </a:p>
                  </a:txBody>
                  <a:tcPr/>
                </a:tc>
                <a:tc>
                  <a:txBody>
                    <a:bodyPr/>
                    <a:lstStyle/>
                    <a:p>
                      <a:pPr marL="171450" indent="-171450">
                        <a:buFont typeface="Arial" panose="020B0604020202020204" pitchFamily="34" charset="0"/>
                        <a:buChar char="•"/>
                      </a:pPr>
                      <a:r>
                        <a:rPr lang="en-US" sz="800" dirty="0"/>
                        <a:t>UHA reports patient metrics to referral partners </a:t>
                      </a:r>
                    </a:p>
                    <a:p>
                      <a:pPr marL="171450" indent="-171450">
                        <a:buFont typeface="Arial" panose="020B0604020202020204" pitchFamily="34" charset="0"/>
                        <a:buChar char="•"/>
                      </a:pPr>
                      <a:r>
                        <a:rPr lang="en-US" sz="800" dirty="0"/>
                        <a:t>Subsidiary organizations support patient communication back to referral partners </a:t>
                      </a:r>
                    </a:p>
                  </a:txBody>
                  <a:tcPr/>
                </a:tc>
                <a:extLst>
                  <a:ext uri="{0D108BD9-81ED-4DB2-BD59-A6C34878D82A}">
                    <a16:rowId xmlns:a16="http://schemas.microsoft.com/office/drawing/2014/main" val="888814895"/>
                  </a:ext>
                </a:extLst>
              </a:tr>
              <a:tr h="630358">
                <a:tc>
                  <a:txBody>
                    <a:bodyPr/>
                    <a:lstStyle/>
                    <a:p>
                      <a:endParaRPr lang="en-US" sz="800" dirty="0"/>
                    </a:p>
                    <a:p>
                      <a:r>
                        <a:rPr lang="en-US" sz="800" dirty="0"/>
                        <a:t>Referral Pathways</a:t>
                      </a:r>
                    </a:p>
                    <a:p>
                      <a:endParaRPr lang="en-US" sz="800" dirty="0"/>
                    </a:p>
                  </a:txBody>
                  <a:tcPr anchor="ctr"/>
                </a:tc>
                <a:tc>
                  <a:txBody>
                    <a:bodyPr/>
                    <a:lstStyle/>
                    <a:p>
                      <a:pPr marL="171450" indent="-171450">
                        <a:buFont typeface="Arial" panose="020B0604020202020204" pitchFamily="34" charset="0"/>
                        <a:buChar char="•"/>
                      </a:pPr>
                      <a:r>
                        <a:rPr lang="en-US" sz="800" dirty="0"/>
                        <a:t>UHA supports bi-directional referrals and updates on patient outcomes to referral partners </a:t>
                      </a:r>
                    </a:p>
                    <a:p>
                      <a:pPr marL="171450" indent="-171450">
                        <a:buFont typeface="Arial" panose="020B0604020202020204" pitchFamily="34" charset="0"/>
                        <a:buChar char="•"/>
                      </a:pPr>
                      <a:r>
                        <a:rPr lang="en-US" sz="800" dirty="0"/>
                        <a:t> As the number of subsidiary organization grows UHA will activate an expanded network referral partners may access </a:t>
                      </a:r>
                    </a:p>
                    <a:p>
                      <a:pPr marL="171450" indent="-171450">
                        <a:buFont typeface="Arial" panose="020B0604020202020204" pitchFamily="34" charset="0"/>
                        <a:buChar char="•"/>
                      </a:pPr>
                      <a:r>
                        <a:rPr lang="en-US" sz="800" dirty="0"/>
                        <a:t>UHA provides technical assistance to support in the implementation and understanding of the referral platform</a:t>
                      </a:r>
                    </a:p>
                  </a:txBody>
                  <a:tcPr/>
                </a:tc>
                <a:tc>
                  <a:txBody>
                    <a:bodyPr/>
                    <a:lstStyle/>
                    <a:p>
                      <a:pPr marL="171450" indent="-171450">
                        <a:buFont typeface="Arial" panose="020B0604020202020204" pitchFamily="34" charset="0"/>
                        <a:buChar char="•"/>
                      </a:pPr>
                      <a:r>
                        <a:rPr lang="en-US" sz="800" dirty="0"/>
                        <a:t>UHO engages a referral platform that allows for bi-directional referrals </a:t>
                      </a:r>
                    </a:p>
                    <a:p>
                      <a:pPr marL="171450" indent="-171450">
                        <a:buFont typeface="Arial" panose="020B0604020202020204" pitchFamily="34" charset="0"/>
                        <a:buChar char="•"/>
                      </a:pPr>
                      <a:r>
                        <a:rPr lang="en-US" sz="800" dirty="0"/>
                        <a:t>UHO develops processes to ensure regular communication with referral partners</a:t>
                      </a:r>
                    </a:p>
                    <a:p>
                      <a:pPr marL="171450" indent="-171450">
                        <a:buFont typeface="Arial" panose="020B0604020202020204" pitchFamily="34" charset="0"/>
                        <a:buChar char="•"/>
                      </a:pPr>
                      <a:r>
                        <a:rPr lang="en-US" sz="800" dirty="0"/>
                        <a:t>UHO develops evaluation plan to receive feedback from referral partners and perform quality improvement  </a:t>
                      </a:r>
                    </a:p>
                  </a:txBody>
                  <a:tcPr/>
                </a:tc>
                <a:extLst>
                  <a:ext uri="{0D108BD9-81ED-4DB2-BD59-A6C34878D82A}">
                    <a16:rowId xmlns:a16="http://schemas.microsoft.com/office/drawing/2014/main" val="1724123848"/>
                  </a:ext>
                </a:extLst>
              </a:tr>
              <a:tr h="306431">
                <a:tc>
                  <a:txBody>
                    <a:bodyPr/>
                    <a:lstStyle/>
                    <a:p>
                      <a:r>
                        <a:rPr lang="en-US" sz="800" dirty="0"/>
                        <a:t>Program Access</a:t>
                      </a:r>
                    </a:p>
                    <a:p>
                      <a:endParaRPr lang="en-US" sz="800" dirty="0"/>
                    </a:p>
                  </a:txBody>
                  <a:tcPr anchor="ct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dirty="0"/>
                        <a:t>UHA ensures National DPP programming is accessible to members/patients of referrals partners </a:t>
                      </a:r>
                    </a:p>
                    <a:p>
                      <a:pPr marL="171450" indent="-171450">
                        <a:buFont typeface="Arial" panose="020B0604020202020204" pitchFamily="34" charset="0"/>
                        <a:buChar char="•"/>
                      </a:pPr>
                      <a:r>
                        <a:rPr lang="en-US" sz="800" dirty="0"/>
                        <a:t>In the long run UHA may provide access to additional evidence-based programs </a:t>
                      </a:r>
                    </a:p>
                  </a:txBody>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dirty="0"/>
                        <a:t>UHA provides access to National DPP in multiple modalities, formats, languages, and across a broad network </a:t>
                      </a:r>
                    </a:p>
                    <a:p>
                      <a:pPr marL="171450" indent="-171450">
                        <a:buFont typeface="Arial" panose="020B0604020202020204" pitchFamily="34" charset="0"/>
                        <a:buChar char="•"/>
                      </a:pPr>
                      <a:endParaRPr lang="en-US" sz="800" dirty="0"/>
                    </a:p>
                  </a:txBody>
                  <a:tcPr/>
                </a:tc>
                <a:extLst>
                  <a:ext uri="{0D108BD9-81ED-4DB2-BD59-A6C34878D82A}">
                    <a16:rowId xmlns:a16="http://schemas.microsoft.com/office/drawing/2014/main" val="3314529591"/>
                  </a:ext>
                </a:extLst>
              </a:tr>
              <a:tr h="695379">
                <a:tc>
                  <a:txBody>
                    <a:bodyPr/>
                    <a:lstStyle/>
                    <a:p>
                      <a:r>
                        <a:rPr lang="en-US" sz="800" strike="noStrike" dirty="0"/>
                        <a:t>Health Equity </a:t>
                      </a:r>
                    </a:p>
                  </a:txBody>
                  <a:tcPr anchor="ctr"/>
                </a:tc>
                <a:tc>
                  <a:txBody>
                    <a:bodyPr/>
                    <a:lstStyle/>
                    <a:p>
                      <a:pPr marL="171450" indent="-171450">
                        <a:buFont typeface="Arial" panose="020B0604020202020204" pitchFamily="34" charset="0"/>
                        <a:buChar char="•"/>
                      </a:pPr>
                      <a:r>
                        <a:rPr lang="en-US" sz="800" dirty="0"/>
                        <a:t>Subsidiary organizations screen and refer for health-related social needs (HRSNs) </a:t>
                      </a:r>
                    </a:p>
                    <a:p>
                      <a:pPr marL="171450" indent="-171450">
                        <a:buFont typeface="Arial" panose="020B0604020202020204" pitchFamily="34" charset="0"/>
                        <a:buChar char="•"/>
                      </a:pPr>
                      <a:r>
                        <a:rPr lang="en-US" sz="800" dirty="0"/>
                        <a:t>Subsidiary organizations are embedded in and trusted by communities of focused </a:t>
                      </a:r>
                    </a:p>
                    <a:p>
                      <a:pPr marL="171450" indent="-171450">
                        <a:buFont typeface="Arial" panose="020B0604020202020204" pitchFamily="34" charset="0"/>
                        <a:buChar char="•"/>
                      </a:pPr>
                      <a:r>
                        <a:rPr lang="en-US" sz="800" dirty="0"/>
                        <a:t>UHA may activate community health workers and interface with patient navigators as referral partners </a:t>
                      </a:r>
                    </a:p>
                  </a:txBody>
                  <a:tcPr/>
                </a:tc>
                <a:tc>
                  <a:txBody>
                    <a:bodyPr/>
                    <a:lstStyle/>
                    <a:p>
                      <a:pPr marL="171450" indent="-171450">
                        <a:buFont typeface="Arial" panose="020B0604020202020204" pitchFamily="34" charset="0"/>
                        <a:buChar char="•"/>
                      </a:pPr>
                      <a:r>
                        <a:rPr lang="en-US" sz="800" dirty="0"/>
                        <a:t>UHA develops strategies for addressing needs of populations of focus (e.g., language access, transportation, use of telehealth resource)</a:t>
                      </a:r>
                    </a:p>
                    <a:p>
                      <a:pPr marL="171450" indent="-171450">
                        <a:buFont typeface="Arial" panose="020B0604020202020204" pitchFamily="34" charset="0"/>
                        <a:buChar char="•"/>
                      </a:pPr>
                      <a:r>
                        <a:rPr lang="en-US" sz="800" dirty="0"/>
                        <a:t>UHA engages with trusted partners in communities and keep them apprised of progress </a:t>
                      </a:r>
                    </a:p>
                    <a:p>
                      <a:pPr marL="171450" indent="-171450">
                        <a:buFont typeface="Arial" panose="020B0604020202020204" pitchFamily="34" charset="0"/>
                        <a:buChar char="•"/>
                      </a:pPr>
                      <a:r>
                        <a:rPr lang="en-US" sz="800" dirty="0"/>
                        <a:t>UHO learns about health equity goals of referral partners </a:t>
                      </a:r>
                    </a:p>
                  </a:txBody>
                  <a:tcPr/>
                </a:tc>
                <a:extLst>
                  <a:ext uri="{0D108BD9-81ED-4DB2-BD59-A6C34878D82A}">
                    <a16:rowId xmlns:a16="http://schemas.microsoft.com/office/drawing/2014/main" val="1818337909"/>
                  </a:ext>
                </a:extLst>
              </a:tr>
            </a:tbl>
          </a:graphicData>
        </a:graphic>
      </p:graphicFrame>
      <p:sp>
        <p:nvSpPr>
          <p:cNvPr id="6" name="Title 2">
            <a:extLst>
              <a:ext uri="{FF2B5EF4-FFF2-40B4-BE49-F238E27FC236}">
                <a16:creationId xmlns:a16="http://schemas.microsoft.com/office/drawing/2014/main" id="{ADFACFD5-E417-449C-8E73-E31718A03FCD}"/>
              </a:ext>
            </a:extLst>
          </p:cNvPr>
          <p:cNvSpPr txBox="1">
            <a:spLocks/>
          </p:cNvSpPr>
          <p:nvPr/>
        </p:nvSpPr>
        <p:spPr>
          <a:xfrm>
            <a:off x="659506" y="130629"/>
            <a:ext cx="8332247" cy="514351"/>
          </a:xfrm>
          <a:prstGeom prst="rect">
            <a:avLst/>
          </a:prstGeom>
        </p:spPr>
        <p:txBody>
          <a:bodyPr vert="horz" lIns="91440" tIns="45720" rIns="91440" bIns="45720" rtlCol="0" anchor="b">
            <a:normAutofit fontScale="85000" lnSpcReduction="10000"/>
          </a:bodyPr>
          <a:lstStyle>
            <a:lvl1pPr algn="l" defTabSz="457200" rtl="0" eaLnBrk="1" latinLnBrk="0" hangingPunct="1">
              <a:spcBef>
                <a:spcPct val="0"/>
              </a:spcBef>
              <a:buNone/>
              <a:defRPr sz="3600" kern="1200">
                <a:solidFill>
                  <a:schemeClr val="tx2"/>
                </a:solidFill>
                <a:latin typeface="Helvetica" pitchFamily="2" charset="0"/>
                <a:ea typeface="+mj-ea"/>
                <a:cs typeface="+mj-cs"/>
              </a:defRPr>
            </a:lvl1pPr>
          </a:lstStyle>
          <a:p>
            <a:r>
              <a:rPr lang="en-US" sz="2400" dirty="0"/>
              <a:t>UHA Value Proposition: Referral Partners - </a:t>
            </a:r>
            <a:r>
              <a:rPr lang="en-US" sz="2400" dirty="0">
                <a:solidFill>
                  <a:srgbClr val="C00000"/>
                </a:solidFill>
              </a:rPr>
              <a:t>Potential Opportunities</a:t>
            </a:r>
          </a:p>
        </p:txBody>
      </p:sp>
    </p:spTree>
    <p:extLst>
      <p:ext uri="{BB962C8B-B14F-4D97-AF65-F5344CB8AC3E}">
        <p14:creationId xmlns:p14="http://schemas.microsoft.com/office/powerpoint/2010/main" val="23279281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6">
            <a:extLst>
              <a:ext uri="{FF2B5EF4-FFF2-40B4-BE49-F238E27FC236}">
                <a16:creationId xmlns:a16="http://schemas.microsoft.com/office/drawing/2014/main" id="{9DE0DC2E-A795-47EA-802B-B09191E3B5AD}"/>
              </a:ext>
            </a:extLst>
          </p:cNvPr>
          <p:cNvGraphicFramePr>
            <a:graphicFrameLocks noGrp="1"/>
          </p:cNvGraphicFramePr>
          <p:nvPr>
            <p:extLst>
              <p:ext uri="{D42A27DB-BD31-4B8C-83A1-F6EECF244321}">
                <p14:modId xmlns:p14="http://schemas.microsoft.com/office/powerpoint/2010/main" val="1058275775"/>
              </p:ext>
            </p:extLst>
          </p:nvPr>
        </p:nvGraphicFramePr>
        <p:xfrm>
          <a:off x="659507" y="603536"/>
          <a:ext cx="8332248" cy="4428019"/>
        </p:xfrm>
        <a:graphic>
          <a:graphicData uri="http://schemas.openxmlformats.org/drawingml/2006/table">
            <a:tbl>
              <a:tblPr firstRow="1" bandRow="1">
                <a:tableStyleId>{073A0DAA-6AF3-43AB-8588-CEC1D06C72B9}</a:tableStyleId>
              </a:tblPr>
              <a:tblGrid>
                <a:gridCol w="1006260">
                  <a:extLst>
                    <a:ext uri="{9D8B030D-6E8A-4147-A177-3AD203B41FA5}">
                      <a16:colId xmlns:a16="http://schemas.microsoft.com/office/drawing/2014/main" val="3059008442"/>
                    </a:ext>
                  </a:extLst>
                </a:gridCol>
                <a:gridCol w="4011789">
                  <a:extLst>
                    <a:ext uri="{9D8B030D-6E8A-4147-A177-3AD203B41FA5}">
                      <a16:colId xmlns:a16="http://schemas.microsoft.com/office/drawing/2014/main" val="4189307250"/>
                    </a:ext>
                  </a:extLst>
                </a:gridCol>
                <a:gridCol w="3314199">
                  <a:extLst>
                    <a:ext uri="{9D8B030D-6E8A-4147-A177-3AD203B41FA5}">
                      <a16:colId xmlns:a16="http://schemas.microsoft.com/office/drawing/2014/main" val="4281933696"/>
                    </a:ext>
                  </a:extLst>
                </a:gridCol>
              </a:tblGrid>
              <a:tr h="262340">
                <a:tc>
                  <a:txBody>
                    <a:bodyPr/>
                    <a:lstStyle/>
                    <a:p>
                      <a:pPr algn="ctr"/>
                      <a:r>
                        <a:rPr lang="en-US" sz="900" dirty="0"/>
                        <a:t>Pain Point</a:t>
                      </a:r>
                    </a:p>
                  </a:txBody>
                  <a:tcPr anchor="ctr"/>
                </a:tc>
                <a:tc>
                  <a:txBody>
                    <a:bodyPr/>
                    <a:lstStyle/>
                    <a:p>
                      <a:pPr algn="ctr"/>
                      <a:r>
                        <a:rPr lang="en-US" sz="900" dirty="0"/>
                        <a:t> Value Proposition</a:t>
                      </a:r>
                    </a:p>
                  </a:txBody>
                  <a:tcPr anchor="ctr"/>
                </a:tc>
                <a:tc>
                  <a:txBody>
                    <a:bodyPr/>
                    <a:lstStyle/>
                    <a:p>
                      <a:pPr algn="ctr"/>
                      <a:r>
                        <a:rPr lang="en-US" sz="900" dirty="0"/>
                        <a:t>Specific Actions </a:t>
                      </a:r>
                    </a:p>
                  </a:txBody>
                  <a:tcPr anchor="ctr"/>
                </a:tc>
                <a:extLst>
                  <a:ext uri="{0D108BD9-81ED-4DB2-BD59-A6C34878D82A}">
                    <a16:rowId xmlns:a16="http://schemas.microsoft.com/office/drawing/2014/main" val="4172277248"/>
                  </a:ext>
                </a:extLst>
              </a:tr>
              <a:tr h="518211">
                <a:tc>
                  <a:txBody>
                    <a:bodyPr/>
                    <a:lstStyle/>
                    <a:p>
                      <a:r>
                        <a:rPr lang="en-US" sz="900" dirty="0"/>
                        <a:t>Patient Care</a:t>
                      </a:r>
                    </a:p>
                  </a:txBody>
                  <a:tcPr anchor="ct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900" dirty="0"/>
                    </a:p>
                  </a:txBody>
                  <a:tcPr/>
                </a:tc>
                <a:tc>
                  <a:txBody>
                    <a:bodyPr/>
                    <a:lstStyle/>
                    <a:p>
                      <a:pPr marL="171450" indent="-171450">
                        <a:buFont typeface="Arial" panose="020B0604020202020204" pitchFamily="34" charset="0"/>
                        <a:buChar char="•"/>
                      </a:pPr>
                      <a:endParaRPr lang="en-US" sz="900" dirty="0"/>
                    </a:p>
                  </a:txBody>
                  <a:tcPr/>
                </a:tc>
                <a:extLst>
                  <a:ext uri="{0D108BD9-81ED-4DB2-BD59-A6C34878D82A}">
                    <a16:rowId xmlns:a16="http://schemas.microsoft.com/office/drawing/2014/main" val="327333086"/>
                  </a:ext>
                </a:extLst>
              </a:tr>
              <a:tr h="705970">
                <a:tc>
                  <a:txBody>
                    <a:bodyPr/>
                    <a:lstStyle/>
                    <a:p>
                      <a:r>
                        <a:rPr lang="en-US" sz="900" strike="noStrike" dirty="0"/>
                        <a:t>Patient Engagement </a:t>
                      </a:r>
                    </a:p>
                  </a:txBody>
                  <a:tcPr anchor="ctr"/>
                </a:tc>
                <a:tc>
                  <a:txBody>
                    <a:bodyPr/>
                    <a:lstStyle/>
                    <a:p>
                      <a:pPr marL="171450" indent="-171450">
                        <a:buFont typeface="Arial" panose="020B0604020202020204" pitchFamily="34" charset="0"/>
                        <a:buChar char="•"/>
                      </a:pPr>
                      <a:endParaRPr lang="en-US" sz="900" dirty="0"/>
                    </a:p>
                  </a:txBody>
                  <a:tcPr/>
                </a:tc>
                <a:tc>
                  <a:txBody>
                    <a:bodyPr/>
                    <a:lstStyle/>
                    <a:p>
                      <a:pPr marL="171450" indent="-171450">
                        <a:buFont typeface="Arial" panose="020B0604020202020204" pitchFamily="34" charset="0"/>
                        <a:buChar char="•"/>
                      </a:pPr>
                      <a:endParaRPr lang="en-US" sz="900" dirty="0"/>
                    </a:p>
                  </a:txBody>
                  <a:tcPr/>
                </a:tc>
                <a:extLst>
                  <a:ext uri="{0D108BD9-81ED-4DB2-BD59-A6C34878D82A}">
                    <a16:rowId xmlns:a16="http://schemas.microsoft.com/office/drawing/2014/main" val="624320180"/>
                  </a:ext>
                </a:extLst>
              </a:tr>
              <a:tr h="589923">
                <a:tc>
                  <a:txBody>
                    <a:bodyPr/>
                    <a:lstStyle/>
                    <a:p>
                      <a:r>
                        <a:rPr lang="en-US" sz="900" dirty="0"/>
                        <a:t>Outcomes and Metrics </a:t>
                      </a:r>
                    </a:p>
                  </a:txBody>
                  <a:tcPr anchor="ctr"/>
                </a:tc>
                <a:tc>
                  <a:txBody>
                    <a:bodyPr/>
                    <a:lstStyle/>
                    <a:p>
                      <a:pPr marL="171450" indent="-171450">
                        <a:buFont typeface="Arial" panose="020B0604020202020204" pitchFamily="34" charset="0"/>
                        <a:buChar char="•"/>
                      </a:pPr>
                      <a:endParaRPr lang="en-US" sz="900" dirty="0"/>
                    </a:p>
                  </a:txBody>
                  <a:tcPr/>
                </a:tc>
                <a:tc>
                  <a:txBody>
                    <a:bodyPr/>
                    <a:lstStyle/>
                    <a:p>
                      <a:pPr marL="171450" indent="-171450">
                        <a:buFont typeface="Arial" panose="020B0604020202020204" pitchFamily="34" charset="0"/>
                        <a:buChar char="•"/>
                      </a:pPr>
                      <a:endParaRPr lang="en-US" sz="900" dirty="0"/>
                    </a:p>
                  </a:txBody>
                  <a:tcPr/>
                </a:tc>
                <a:extLst>
                  <a:ext uri="{0D108BD9-81ED-4DB2-BD59-A6C34878D82A}">
                    <a16:rowId xmlns:a16="http://schemas.microsoft.com/office/drawing/2014/main" val="888814895"/>
                  </a:ext>
                </a:extLst>
              </a:tr>
              <a:tr h="755551">
                <a:tc>
                  <a:txBody>
                    <a:bodyPr/>
                    <a:lstStyle/>
                    <a:p>
                      <a:endParaRPr lang="en-US" sz="900" dirty="0"/>
                    </a:p>
                    <a:p>
                      <a:r>
                        <a:rPr lang="en-US" sz="900" dirty="0"/>
                        <a:t>Referral Pathways</a:t>
                      </a:r>
                    </a:p>
                    <a:p>
                      <a:endParaRPr lang="en-US" sz="900" dirty="0"/>
                    </a:p>
                  </a:txBody>
                  <a:tcPr anchor="ctr"/>
                </a:tc>
                <a:tc>
                  <a:txBody>
                    <a:bodyPr/>
                    <a:lstStyle/>
                    <a:p>
                      <a:pPr marL="171450" indent="-171450">
                        <a:buFont typeface="Arial" panose="020B0604020202020204" pitchFamily="34" charset="0"/>
                        <a:buChar char="•"/>
                      </a:pPr>
                      <a:endParaRPr lang="en-US" sz="900" dirty="0"/>
                    </a:p>
                  </a:txBody>
                  <a:tcPr/>
                </a:tc>
                <a:tc>
                  <a:txBody>
                    <a:bodyPr/>
                    <a:lstStyle/>
                    <a:p>
                      <a:pPr marL="171450" indent="-171450">
                        <a:buFont typeface="Arial" panose="020B0604020202020204" pitchFamily="34" charset="0"/>
                        <a:buChar char="•"/>
                      </a:pPr>
                      <a:endParaRPr lang="en-US" sz="900" dirty="0"/>
                    </a:p>
                  </a:txBody>
                  <a:tcPr/>
                </a:tc>
                <a:extLst>
                  <a:ext uri="{0D108BD9-81ED-4DB2-BD59-A6C34878D82A}">
                    <a16:rowId xmlns:a16="http://schemas.microsoft.com/office/drawing/2014/main" val="1724123848"/>
                  </a:ext>
                </a:extLst>
              </a:tr>
              <a:tr h="798012">
                <a:tc>
                  <a:txBody>
                    <a:bodyPr/>
                    <a:lstStyle/>
                    <a:p>
                      <a:r>
                        <a:rPr lang="en-US" sz="900" dirty="0"/>
                        <a:t>Program Access</a:t>
                      </a:r>
                    </a:p>
                    <a:p>
                      <a:endParaRPr lang="en-US" sz="900" dirty="0"/>
                    </a:p>
                  </a:txBody>
                  <a:tcPr anchor="ctr"/>
                </a:tc>
                <a:tc>
                  <a:txBody>
                    <a:bodyPr/>
                    <a:lstStyle/>
                    <a:p>
                      <a:pPr marL="171450" indent="-171450">
                        <a:buFont typeface="Arial" panose="020B0604020202020204" pitchFamily="34" charset="0"/>
                        <a:buChar char="•"/>
                      </a:pPr>
                      <a:endParaRPr lang="en-US" sz="900" dirty="0"/>
                    </a:p>
                  </a:txBody>
                  <a:tcPr/>
                </a:tc>
                <a:tc>
                  <a:txBody>
                    <a:bodyPr/>
                    <a:lstStyle/>
                    <a:p>
                      <a:pPr marL="171450" indent="-171450">
                        <a:buFont typeface="Arial" panose="020B0604020202020204" pitchFamily="34" charset="0"/>
                        <a:buChar char="•"/>
                      </a:pPr>
                      <a:endParaRPr lang="en-US" sz="900" dirty="0"/>
                    </a:p>
                  </a:txBody>
                  <a:tcPr/>
                </a:tc>
                <a:extLst>
                  <a:ext uri="{0D108BD9-81ED-4DB2-BD59-A6C34878D82A}">
                    <a16:rowId xmlns:a16="http://schemas.microsoft.com/office/drawing/2014/main" val="3314529591"/>
                  </a:ext>
                </a:extLst>
              </a:tr>
              <a:tr h="798012">
                <a:tc>
                  <a:txBody>
                    <a:bodyPr/>
                    <a:lstStyle/>
                    <a:p>
                      <a:r>
                        <a:rPr lang="en-US" sz="900" strike="noStrike" dirty="0"/>
                        <a:t>Health Equity </a:t>
                      </a:r>
                    </a:p>
                  </a:txBody>
                  <a:tcPr anchor="ctr"/>
                </a:tc>
                <a:tc>
                  <a:txBody>
                    <a:bodyPr/>
                    <a:lstStyle/>
                    <a:p>
                      <a:pPr marL="171450" indent="-171450">
                        <a:buFont typeface="Arial" panose="020B0604020202020204" pitchFamily="34" charset="0"/>
                        <a:buChar char="•"/>
                      </a:pPr>
                      <a:endParaRPr lang="en-US" sz="900" dirty="0"/>
                    </a:p>
                  </a:txBody>
                  <a:tcPr/>
                </a:tc>
                <a:tc>
                  <a:txBody>
                    <a:bodyPr/>
                    <a:lstStyle/>
                    <a:p>
                      <a:pPr marL="171450" indent="-171450">
                        <a:buFont typeface="Arial" panose="020B0604020202020204" pitchFamily="34" charset="0"/>
                        <a:buChar char="•"/>
                      </a:pPr>
                      <a:endParaRPr lang="en-US" sz="900" dirty="0"/>
                    </a:p>
                  </a:txBody>
                  <a:tcPr/>
                </a:tc>
                <a:extLst>
                  <a:ext uri="{0D108BD9-81ED-4DB2-BD59-A6C34878D82A}">
                    <a16:rowId xmlns:a16="http://schemas.microsoft.com/office/drawing/2014/main" val="1818337909"/>
                  </a:ext>
                </a:extLst>
              </a:tr>
            </a:tbl>
          </a:graphicData>
        </a:graphic>
      </p:graphicFrame>
      <p:sp>
        <p:nvSpPr>
          <p:cNvPr id="6" name="Title 2">
            <a:extLst>
              <a:ext uri="{FF2B5EF4-FFF2-40B4-BE49-F238E27FC236}">
                <a16:creationId xmlns:a16="http://schemas.microsoft.com/office/drawing/2014/main" id="{ADFACFD5-E417-449C-8E73-E31718A03FCD}"/>
              </a:ext>
            </a:extLst>
          </p:cNvPr>
          <p:cNvSpPr txBox="1">
            <a:spLocks/>
          </p:cNvSpPr>
          <p:nvPr/>
        </p:nvSpPr>
        <p:spPr>
          <a:xfrm>
            <a:off x="659507" y="130629"/>
            <a:ext cx="8112202" cy="514351"/>
          </a:xfrm>
          <a:prstGeom prst="rect">
            <a:avLst/>
          </a:prstGeom>
        </p:spPr>
        <p:txBody>
          <a:bodyPr vert="horz" lIns="91440" tIns="45720" rIns="91440" bIns="45720" rtlCol="0" anchor="b">
            <a:normAutofit/>
          </a:bodyPr>
          <a:lstStyle>
            <a:lvl1pPr algn="l" defTabSz="457200" rtl="0" eaLnBrk="1" latinLnBrk="0" hangingPunct="1">
              <a:spcBef>
                <a:spcPct val="0"/>
              </a:spcBef>
              <a:buNone/>
              <a:defRPr sz="3600" kern="1200">
                <a:solidFill>
                  <a:schemeClr val="tx2"/>
                </a:solidFill>
                <a:latin typeface="Helvetica" pitchFamily="2" charset="0"/>
                <a:ea typeface="+mj-ea"/>
                <a:cs typeface="+mj-cs"/>
              </a:defRPr>
            </a:lvl1pPr>
          </a:lstStyle>
          <a:p>
            <a:r>
              <a:rPr lang="en-US" sz="2400" dirty="0"/>
              <a:t>UHA Value Proposition: Referral Partners</a:t>
            </a:r>
            <a:endParaRPr lang="en-US" sz="2400" dirty="0">
              <a:solidFill>
                <a:srgbClr val="C00000"/>
              </a:solidFill>
            </a:endParaRPr>
          </a:p>
        </p:txBody>
      </p:sp>
    </p:spTree>
    <p:extLst>
      <p:ext uri="{BB962C8B-B14F-4D97-AF65-F5344CB8AC3E}">
        <p14:creationId xmlns:p14="http://schemas.microsoft.com/office/powerpoint/2010/main" val="12960886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AA8EA-ABDC-C549-800E-6C0E6ABAD9BD}"/>
              </a:ext>
            </a:extLst>
          </p:cNvPr>
          <p:cNvSpPr>
            <a:spLocks noGrp="1"/>
          </p:cNvSpPr>
          <p:nvPr>
            <p:ph type="ctrTitle"/>
          </p:nvPr>
        </p:nvSpPr>
        <p:spPr/>
        <p:txBody>
          <a:bodyPr>
            <a:normAutofit/>
          </a:bodyPr>
          <a:lstStyle/>
          <a:p>
            <a:r>
              <a:rPr lang="en-US" dirty="0"/>
              <a:t>UHA Value Proposition</a:t>
            </a:r>
          </a:p>
        </p:txBody>
      </p:sp>
      <p:sp>
        <p:nvSpPr>
          <p:cNvPr id="3" name="Subtitle 2">
            <a:extLst>
              <a:ext uri="{FF2B5EF4-FFF2-40B4-BE49-F238E27FC236}">
                <a16:creationId xmlns:a16="http://schemas.microsoft.com/office/drawing/2014/main" id="{B691820F-A752-1140-BFCF-65D94437CB2B}"/>
              </a:ext>
            </a:extLst>
          </p:cNvPr>
          <p:cNvSpPr>
            <a:spLocks noGrp="1"/>
          </p:cNvSpPr>
          <p:nvPr>
            <p:ph type="subTitle" idx="1"/>
          </p:nvPr>
        </p:nvSpPr>
        <p:spPr/>
        <p:txBody>
          <a:bodyPr>
            <a:normAutofit fontScale="70000" lnSpcReduction="20000"/>
          </a:bodyPr>
          <a:lstStyle/>
          <a:p>
            <a:r>
              <a:rPr lang="en-US" dirty="0"/>
              <a:t>Funding/Convening (1705 organizations, State Health Departments, etc.)</a:t>
            </a:r>
          </a:p>
          <a:p>
            <a:r>
              <a:rPr lang="en-US" dirty="0"/>
              <a:t>Partner Focus</a:t>
            </a:r>
          </a:p>
        </p:txBody>
      </p:sp>
    </p:spTree>
    <p:extLst>
      <p:ext uri="{BB962C8B-B14F-4D97-AF65-F5344CB8AC3E}">
        <p14:creationId xmlns:p14="http://schemas.microsoft.com/office/powerpoint/2010/main" val="37586903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p:cNvSpPr/>
          <p:nvPr/>
        </p:nvSpPr>
        <p:spPr>
          <a:xfrm>
            <a:off x="294" y="1217810"/>
            <a:ext cx="3016519" cy="1645920"/>
          </a:xfrm>
          <a:prstGeom prst="rect">
            <a:avLst/>
          </a:prstGeom>
          <a:solidFill>
            <a:schemeClr val="accent4"/>
          </a:solidFill>
          <a:ln>
            <a:noFill/>
          </a:ln>
          <a:effectLst/>
        </p:spPr>
        <p:style>
          <a:lnRef idx="1">
            <a:schemeClr val="accent6"/>
          </a:lnRef>
          <a:fillRef idx="2">
            <a:schemeClr val="accent6"/>
          </a:fillRef>
          <a:effectRef idx="1">
            <a:schemeClr val="accent6"/>
          </a:effectRef>
          <a:fontRef idx="minor">
            <a:schemeClr val="dk1"/>
          </a:fontRef>
        </p:style>
        <p:txBody>
          <a:bodyPr lIns="91192" tIns="45596" rIns="91192" bIns="45596" rtlCol="0" anchor="ctr"/>
          <a:lstStyle/>
          <a:p>
            <a:pPr algn="ctr"/>
            <a:endParaRPr lang="en-US" sz="1795" dirty="0"/>
          </a:p>
        </p:txBody>
      </p:sp>
      <p:sp>
        <p:nvSpPr>
          <p:cNvPr id="30" name="Title 6"/>
          <p:cNvSpPr txBox="1">
            <a:spLocks/>
          </p:cNvSpPr>
          <p:nvPr/>
        </p:nvSpPr>
        <p:spPr>
          <a:xfrm>
            <a:off x="341876" y="1188971"/>
            <a:ext cx="2649441" cy="854684"/>
          </a:xfrm>
          <a:prstGeom prst="rect">
            <a:avLst/>
          </a:prstGeom>
        </p:spPr>
        <p:txBody>
          <a:bodyPr vert="horz" lIns="91192" tIns="45596" rIns="91192" bIns="45596" rtlCol="0" anchor="ctr">
            <a:normAutofit/>
          </a:bodyPr>
          <a:lstStyle>
            <a:lvl1pPr algn="l" defTabSz="457200" rtl="0" eaLnBrk="1" latinLnBrk="0" hangingPunct="1">
              <a:spcBef>
                <a:spcPct val="0"/>
              </a:spcBef>
              <a:buNone/>
              <a:defRPr sz="3200" b="0" kern="1200">
                <a:solidFill>
                  <a:schemeClr val="tx1">
                    <a:lumMod val="85000"/>
                    <a:lumOff val="15000"/>
                  </a:schemeClr>
                </a:solidFill>
                <a:latin typeface="Roboto Black" panose="02000000000000000000" pitchFamily="2" charset="0"/>
                <a:ea typeface="Roboto Black" panose="02000000000000000000" pitchFamily="2" charset="0"/>
                <a:cs typeface="Calibri" panose="020B0606030504020204" pitchFamily="34" charset="0"/>
              </a:defRPr>
            </a:lvl1pPr>
          </a:lstStyle>
          <a:p>
            <a:r>
              <a:rPr lang="en-US" sz="1800" dirty="0">
                <a:solidFill>
                  <a:schemeClr val="bg1"/>
                </a:solidFill>
                <a:latin typeface="+mj-lt"/>
                <a:ea typeface="Titillium Web"/>
                <a:cs typeface="Titillium WebSemiBold"/>
              </a:rPr>
              <a:t>Partnerships</a:t>
            </a:r>
          </a:p>
        </p:txBody>
      </p:sp>
      <p:sp>
        <p:nvSpPr>
          <p:cNvPr id="31" name="Text Placeholder 1"/>
          <p:cNvSpPr txBox="1">
            <a:spLocks/>
          </p:cNvSpPr>
          <p:nvPr/>
        </p:nvSpPr>
        <p:spPr>
          <a:xfrm>
            <a:off x="341876" y="1781706"/>
            <a:ext cx="2582881" cy="1161681"/>
          </a:xfrm>
          <a:prstGeom prst="rect">
            <a:avLst/>
          </a:prstGeom>
        </p:spPr>
        <p:txBody>
          <a:bodyPr lIns="91192" tIns="45596" rIns="91192" bIns="45596">
            <a:noAutofit/>
          </a:bodyPr>
          <a:lstStyle>
            <a:lvl1pPr marL="342900" indent="-342900" algn="l" defTabSz="457200" rtl="0" eaLnBrk="1" latinLnBrk="0" hangingPunct="1">
              <a:spcBef>
                <a:spcPct val="20000"/>
              </a:spcBef>
              <a:buFont typeface="Calibri"/>
              <a:buChar char="•"/>
              <a:defRPr sz="2400" kern="1200">
                <a:solidFill>
                  <a:srgbClr val="464D61"/>
                </a:solidFill>
                <a:latin typeface="+mn-lt"/>
                <a:ea typeface="+mn-ea"/>
                <a:cs typeface="+mn-cs"/>
              </a:defRPr>
            </a:lvl1pPr>
            <a:lvl2pPr marL="742950" indent="-285750" algn="l" defTabSz="457200" rtl="0" eaLnBrk="1" latinLnBrk="0" hangingPunct="1">
              <a:spcBef>
                <a:spcPct val="20000"/>
              </a:spcBef>
              <a:buFont typeface="Calibri"/>
              <a:buChar char="–"/>
              <a:defRPr sz="2000" kern="1200">
                <a:solidFill>
                  <a:srgbClr val="464D61"/>
                </a:solidFill>
                <a:latin typeface="+mn-lt"/>
                <a:ea typeface="+mn-ea"/>
                <a:cs typeface="+mn-cs"/>
              </a:defRPr>
            </a:lvl2pPr>
            <a:lvl3pPr marL="1143000" indent="-228600" algn="l" defTabSz="457200" rtl="0" eaLnBrk="1" latinLnBrk="0" hangingPunct="1">
              <a:spcBef>
                <a:spcPct val="20000"/>
              </a:spcBef>
              <a:buFont typeface="Calibri"/>
              <a:buChar char="•"/>
              <a:defRPr sz="1800" kern="1200">
                <a:solidFill>
                  <a:srgbClr val="464D61"/>
                </a:solidFill>
                <a:latin typeface="+mn-lt"/>
                <a:ea typeface="+mn-ea"/>
                <a:cs typeface="+mn-cs"/>
              </a:defRPr>
            </a:lvl3pPr>
            <a:lvl4pPr marL="1600200" indent="-228600" algn="l" defTabSz="457200" rtl="0" eaLnBrk="1" latinLnBrk="0" hangingPunct="1">
              <a:spcBef>
                <a:spcPct val="20000"/>
              </a:spcBef>
              <a:buFont typeface="Calibri"/>
              <a:buChar char="–"/>
              <a:defRPr sz="1600" kern="1200">
                <a:solidFill>
                  <a:srgbClr val="464D61"/>
                </a:solidFill>
                <a:latin typeface="+mn-lt"/>
                <a:ea typeface="+mn-ea"/>
                <a:cs typeface="+mn-cs"/>
              </a:defRPr>
            </a:lvl4pPr>
            <a:lvl5pPr marL="2057400" indent="-228600" algn="l" defTabSz="457200" rtl="0" eaLnBrk="1" latinLnBrk="0" hangingPunct="1">
              <a:spcBef>
                <a:spcPct val="20000"/>
              </a:spcBef>
              <a:buFont typeface="Calibri"/>
              <a:buChar char="»"/>
              <a:defRPr sz="1600" kern="1200">
                <a:solidFill>
                  <a:srgbClr val="464D61"/>
                </a:solidFill>
                <a:latin typeface="+mn-lt"/>
                <a:ea typeface="+mn-ea"/>
                <a:cs typeface="+mn-cs"/>
              </a:defRPr>
            </a:lvl5pPr>
            <a:lvl6pPr marL="2514600" indent="-228600" algn="l" defTabSz="457200" rtl="0" eaLnBrk="1" latinLnBrk="0" hangingPunct="1">
              <a:spcBef>
                <a:spcPct val="20000"/>
              </a:spcBef>
              <a:buFont typeface="Calibri"/>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Calibri"/>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Calibri"/>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Calibri"/>
              <a:buChar char="•"/>
              <a:defRPr sz="2000" kern="1200">
                <a:solidFill>
                  <a:schemeClr val="tx1"/>
                </a:solidFill>
                <a:latin typeface="+mn-lt"/>
                <a:ea typeface="+mn-ea"/>
                <a:cs typeface="+mn-cs"/>
              </a:defRPr>
            </a:lvl9pPr>
          </a:lstStyle>
          <a:p>
            <a:pPr marL="169863" indent="-169863">
              <a:spcBef>
                <a:spcPts val="0"/>
              </a:spcBef>
            </a:pPr>
            <a:r>
              <a:rPr lang="en-US" sz="950" dirty="0">
                <a:solidFill>
                  <a:schemeClr val="bg1"/>
                </a:solidFill>
              </a:rPr>
              <a:t>Barriers identifying and addressing the needs of each unique CBO</a:t>
            </a:r>
          </a:p>
          <a:p>
            <a:pPr marL="169863" indent="-169863">
              <a:spcBef>
                <a:spcPts val="0"/>
              </a:spcBef>
            </a:pPr>
            <a:r>
              <a:rPr lang="en-US" sz="950" dirty="0">
                <a:solidFill>
                  <a:schemeClr val="bg1"/>
                </a:solidFill>
              </a:rPr>
              <a:t>Challenges in navigating industry silos to support collective action</a:t>
            </a:r>
          </a:p>
          <a:p>
            <a:pPr marL="169863" indent="-169863">
              <a:spcBef>
                <a:spcPts val="0"/>
              </a:spcBef>
            </a:pPr>
            <a:r>
              <a:rPr lang="en-US" sz="950" dirty="0">
                <a:solidFill>
                  <a:schemeClr val="bg1"/>
                </a:solidFill>
              </a:rPr>
              <a:t>Difficulty fully engaging partners with potential to have the greatest impact</a:t>
            </a:r>
          </a:p>
        </p:txBody>
      </p:sp>
      <p:sp>
        <p:nvSpPr>
          <p:cNvPr id="32" name="Rectangle 31"/>
          <p:cNvSpPr/>
          <p:nvPr/>
        </p:nvSpPr>
        <p:spPr>
          <a:xfrm>
            <a:off x="3063218" y="1217810"/>
            <a:ext cx="3016519" cy="1645920"/>
          </a:xfrm>
          <a:prstGeom prst="rect">
            <a:avLst/>
          </a:prstGeom>
          <a:solidFill>
            <a:schemeClr val="accent2"/>
          </a:solidFill>
          <a:ln>
            <a:noFill/>
          </a:ln>
          <a:effectLst/>
        </p:spPr>
        <p:style>
          <a:lnRef idx="1">
            <a:schemeClr val="accent6"/>
          </a:lnRef>
          <a:fillRef idx="2">
            <a:schemeClr val="accent6"/>
          </a:fillRef>
          <a:effectRef idx="1">
            <a:schemeClr val="accent6"/>
          </a:effectRef>
          <a:fontRef idx="minor">
            <a:schemeClr val="dk1"/>
          </a:fontRef>
        </p:style>
        <p:txBody>
          <a:bodyPr lIns="91192" tIns="45596" rIns="91192" bIns="45596" rtlCol="0" anchor="ctr"/>
          <a:lstStyle/>
          <a:p>
            <a:pPr algn="ctr"/>
            <a:endParaRPr lang="en-US" sz="1795" dirty="0"/>
          </a:p>
        </p:txBody>
      </p:sp>
      <p:sp>
        <p:nvSpPr>
          <p:cNvPr id="33" name="Title 6"/>
          <p:cNvSpPr txBox="1">
            <a:spLocks/>
          </p:cNvSpPr>
          <p:nvPr/>
        </p:nvSpPr>
        <p:spPr>
          <a:xfrm>
            <a:off x="3395902" y="1188971"/>
            <a:ext cx="2083647" cy="854684"/>
          </a:xfrm>
          <a:prstGeom prst="rect">
            <a:avLst/>
          </a:prstGeom>
        </p:spPr>
        <p:txBody>
          <a:bodyPr vert="horz" lIns="91192" tIns="45596" rIns="91192" bIns="45596" rtlCol="0" anchor="ctr">
            <a:normAutofit/>
          </a:bodyPr>
          <a:lstStyle>
            <a:lvl1pPr algn="l" defTabSz="457200" rtl="0" eaLnBrk="1" latinLnBrk="0" hangingPunct="1">
              <a:spcBef>
                <a:spcPct val="0"/>
              </a:spcBef>
              <a:buNone/>
              <a:defRPr sz="3200" b="0" kern="1200">
                <a:solidFill>
                  <a:schemeClr val="tx1">
                    <a:lumMod val="85000"/>
                    <a:lumOff val="15000"/>
                  </a:schemeClr>
                </a:solidFill>
                <a:latin typeface="Roboto Black" panose="02000000000000000000" pitchFamily="2" charset="0"/>
                <a:ea typeface="Roboto Black" panose="02000000000000000000" pitchFamily="2" charset="0"/>
                <a:cs typeface="Calibri" panose="020B0606030504020204" pitchFamily="34" charset="0"/>
              </a:defRPr>
            </a:lvl1pPr>
          </a:lstStyle>
          <a:p>
            <a:r>
              <a:rPr lang="en-US" sz="1800" dirty="0">
                <a:solidFill>
                  <a:schemeClr val="bg1"/>
                </a:solidFill>
                <a:latin typeface="+mj-lt"/>
                <a:ea typeface="Titillium Web"/>
                <a:cs typeface="Titillium WebSemiBold"/>
              </a:rPr>
              <a:t>Population Health</a:t>
            </a:r>
          </a:p>
        </p:txBody>
      </p:sp>
      <p:sp>
        <p:nvSpPr>
          <p:cNvPr id="34" name="Text Placeholder 1"/>
          <p:cNvSpPr txBox="1">
            <a:spLocks/>
          </p:cNvSpPr>
          <p:nvPr/>
        </p:nvSpPr>
        <p:spPr>
          <a:xfrm>
            <a:off x="3395902" y="1785900"/>
            <a:ext cx="2687298" cy="632697"/>
          </a:xfrm>
          <a:prstGeom prst="rect">
            <a:avLst/>
          </a:prstGeom>
        </p:spPr>
        <p:txBody>
          <a:bodyPr lIns="91192" tIns="45596" rIns="91192" bIns="45596">
            <a:noAutofit/>
          </a:bodyPr>
          <a:lstStyle>
            <a:lvl1pPr marL="342900" indent="-342900" algn="l" defTabSz="457200" rtl="0" eaLnBrk="1" latinLnBrk="0" hangingPunct="1">
              <a:spcBef>
                <a:spcPct val="20000"/>
              </a:spcBef>
              <a:buFont typeface="Calibri"/>
              <a:buChar char="•"/>
              <a:defRPr sz="2400" kern="1200">
                <a:solidFill>
                  <a:srgbClr val="464D61"/>
                </a:solidFill>
                <a:latin typeface="+mn-lt"/>
                <a:ea typeface="+mn-ea"/>
                <a:cs typeface="+mn-cs"/>
              </a:defRPr>
            </a:lvl1pPr>
            <a:lvl2pPr marL="742950" indent="-285750" algn="l" defTabSz="457200" rtl="0" eaLnBrk="1" latinLnBrk="0" hangingPunct="1">
              <a:spcBef>
                <a:spcPct val="20000"/>
              </a:spcBef>
              <a:buFont typeface="Calibri"/>
              <a:buChar char="–"/>
              <a:defRPr sz="2000" kern="1200">
                <a:solidFill>
                  <a:srgbClr val="464D61"/>
                </a:solidFill>
                <a:latin typeface="+mn-lt"/>
                <a:ea typeface="+mn-ea"/>
                <a:cs typeface="+mn-cs"/>
              </a:defRPr>
            </a:lvl2pPr>
            <a:lvl3pPr marL="1143000" indent="-228600" algn="l" defTabSz="457200" rtl="0" eaLnBrk="1" latinLnBrk="0" hangingPunct="1">
              <a:spcBef>
                <a:spcPct val="20000"/>
              </a:spcBef>
              <a:buFont typeface="Calibri"/>
              <a:buChar char="•"/>
              <a:defRPr sz="1800" kern="1200">
                <a:solidFill>
                  <a:srgbClr val="464D61"/>
                </a:solidFill>
                <a:latin typeface="+mn-lt"/>
                <a:ea typeface="+mn-ea"/>
                <a:cs typeface="+mn-cs"/>
              </a:defRPr>
            </a:lvl3pPr>
            <a:lvl4pPr marL="1600200" indent="-228600" algn="l" defTabSz="457200" rtl="0" eaLnBrk="1" latinLnBrk="0" hangingPunct="1">
              <a:spcBef>
                <a:spcPct val="20000"/>
              </a:spcBef>
              <a:buFont typeface="Calibri"/>
              <a:buChar char="–"/>
              <a:defRPr sz="1600" kern="1200">
                <a:solidFill>
                  <a:srgbClr val="464D61"/>
                </a:solidFill>
                <a:latin typeface="+mn-lt"/>
                <a:ea typeface="+mn-ea"/>
                <a:cs typeface="+mn-cs"/>
              </a:defRPr>
            </a:lvl4pPr>
            <a:lvl5pPr marL="2057400" indent="-228600" algn="l" defTabSz="457200" rtl="0" eaLnBrk="1" latinLnBrk="0" hangingPunct="1">
              <a:spcBef>
                <a:spcPct val="20000"/>
              </a:spcBef>
              <a:buFont typeface="Calibri"/>
              <a:buChar char="»"/>
              <a:defRPr sz="1600" kern="1200">
                <a:solidFill>
                  <a:srgbClr val="464D61"/>
                </a:solidFill>
                <a:latin typeface="+mn-lt"/>
                <a:ea typeface="+mn-ea"/>
                <a:cs typeface="+mn-cs"/>
              </a:defRPr>
            </a:lvl5pPr>
            <a:lvl6pPr marL="2514600" indent="-228600" algn="l" defTabSz="457200" rtl="0" eaLnBrk="1" latinLnBrk="0" hangingPunct="1">
              <a:spcBef>
                <a:spcPct val="20000"/>
              </a:spcBef>
              <a:buFont typeface="Calibri"/>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Calibri"/>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Calibri"/>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Calibri"/>
              <a:buChar char="•"/>
              <a:defRPr sz="2000" kern="1200">
                <a:solidFill>
                  <a:schemeClr val="tx1"/>
                </a:solidFill>
                <a:latin typeface="+mn-lt"/>
                <a:ea typeface="+mn-ea"/>
                <a:cs typeface="+mn-cs"/>
              </a:defRPr>
            </a:lvl9pPr>
          </a:lstStyle>
          <a:p>
            <a:pPr marL="169863" indent="-169863">
              <a:spcBef>
                <a:spcPts val="0"/>
              </a:spcBef>
            </a:pPr>
            <a:r>
              <a:rPr lang="en-US" sz="950" dirty="0">
                <a:solidFill>
                  <a:schemeClr val="bg1"/>
                </a:solidFill>
              </a:rPr>
              <a:t>Difficulty identifying pathways and growing pathways to address multiple health or social needs concurrently</a:t>
            </a:r>
            <a:endParaRPr lang="en-US" sz="950" dirty="0">
              <a:solidFill>
                <a:srgbClr val="F2F2F2"/>
              </a:solidFill>
            </a:endParaRPr>
          </a:p>
          <a:p>
            <a:pPr marL="169863" indent="-169863">
              <a:spcBef>
                <a:spcPts val="0"/>
              </a:spcBef>
            </a:pPr>
            <a:endParaRPr lang="en-US" sz="950" dirty="0">
              <a:solidFill>
                <a:schemeClr val="bg1"/>
              </a:solidFill>
            </a:endParaRPr>
          </a:p>
        </p:txBody>
      </p:sp>
      <p:sp>
        <p:nvSpPr>
          <p:cNvPr id="35" name="Rectangle 34"/>
          <p:cNvSpPr/>
          <p:nvPr/>
        </p:nvSpPr>
        <p:spPr>
          <a:xfrm>
            <a:off x="6122050" y="1217810"/>
            <a:ext cx="3016519" cy="1645920"/>
          </a:xfrm>
          <a:prstGeom prst="rect">
            <a:avLst/>
          </a:prstGeom>
          <a:solidFill>
            <a:srgbClr val="00B050"/>
          </a:solidFill>
          <a:ln>
            <a:noFill/>
          </a:ln>
          <a:effectLst/>
        </p:spPr>
        <p:style>
          <a:lnRef idx="1">
            <a:schemeClr val="accent6"/>
          </a:lnRef>
          <a:fillRef idx="2">
            <a:schemeClr val="accent6"/>
          </a:fillRef>
          <a:effectRef idx="1">
            <a:schemeClr val="accent6"/>
          </a:effectRef>
          <a:fontRef idx="minor">
            <a:schemeClr val="dk1"/>
          </a:fontRef>
        </p:style>
        <p:txBody>
          <a:bodyPr lIns="91192" tIns="45596" rIns="91192" bIns="45596" rtlCol="0" anchor="ctr"/>
          <a:lstStyle/>
          <a:p>
            <a:pPr algn="ctr"/>
            <a:endParaRPr lang="en-US" sz="1795" dirty="0"/>
          </a:p>
        </p:txBody>
      </p:sp>
      <p:sp>
        <p:nvSpPr>
          <p:cNvPr id="36" name="Title 6"/>
          <p:cNvSpPr txBox="1">
            <a:spLocks/>
          </p:cNvSpPr>
          <p:nvPr/>
        </p:nvSpPr>
        <p:spPr>
          <a:xfrm>
            <a:off x="6448417" y="1188971"/>
            <a:ext cx="2083647" cy="854684"/>
          </a:xfrm>
          <a:prstGeom prst="rect">
            <a:avLst/>
          </a:prstGeom>
        </p:spPr>
        <p:txBody>
          <a:bodyPr vert="horz" lIns="91192" tIns="45596" rIns="91192" bIns="45596" rtlCol="0" anchor="ctr">
            <a:normAutofit/>
          </a:bodyPr>
          <a:lstStyle>
            <a:lvl1pPr algn="l" defTabSz="457200" rtl="0" eaLnBrk="1" latinLnBrk="0" hangingPunct="1">
              <a:spcBef>
                <a:spcPct val="0"/>
              </a:spcBef>
              <a:buNone/>
              <a:defRPr sz="3200" b="0" kern="1200">
                <a:solidFill>
                  <a:schemeClr val="tx1">
                    <a:lumMod val="85000"/>
                    <a:lumOff val="15000"/>
                  </a:schemeClr>
                </a:solidFill>
                <a:latin typeface="Roboto Black" panose="02000000000000000000" pitchFamily="2" charset="0"/>
                <a:ea typeface="Roboto Black" panose="02000000000000000000" pitchFamily="2" charset="0"/>
                <a:cs typeface="Calibri" panose="020B0606030504020204" pitchFamily="34" charset="0"/>
              </a:defRPr>
            </a:lvl1pPr>
          </a:lstStyle>
          <a:p>
            <a:r>
              <a:rPr lang="en-US" sz="1800" dirty="0">
                <a:solidFill>
                  <a:schemeClr val="bg1"/>
                </a:solidFill>
                <a:latin typeface="+mj-lt"/>
                <a:ea typeface="Titillium Web"/>
                <a:cs typeface="Titillium WebSemiBold"/>
              </a:rPr>
              <a:t>Mission Alignment</a:t>
            </a:r>
          </a:p>
        </p:txBody>
      </p:sp>
      <p:sp>
        <p:nvSpPr>
          <p:cNvPr id="37" name="Text Placeholder 1"/>
          <p:cNvSpPr txBox="1">
            <a:spLocks/>
          </p:cNvSpPr>
          <p:nvPr/>
        </p:nvSpPr>
        <p:spPr>
          <a:xfrm>
            <a:off x="6448417" y="1785900"/>
            <a:ext cx="2410013" cy="632697"/>
          </a:xfrm>
          <a:prstGeom prst="rect">
            <a:avLst/>
          </a:prstGeom>
        </p:spPr>
        <p:txBody>
          <a:bodyPr lIns="91192" tIns="45596" rIns="91192" bIns="45596">
            <a:noAutofit/>
          </a:bodyPr>
          <a:lstStyle>
            <a:lvl1pPr marL="342900" indent="-342900" algn="l" defTabSz="457200" rtl="0" eaLnBrk="1" latinLnBrk="0" hangingPunct="1">
              <a:spcBef>
                <a:spcPct val="20000"/>
              </a:spcBef>
              <a:buFont typeface="Calibri"/>
              <a:buChar char="•"/>
              <a:defRPr sz="2400" kern="1200">
                <a:solidFill>
                  <a:srgbClr val="464D61"/>
                </a:solidFill>
                <a:latin typeface="+mn-lt"/>
                <a:ea typeface="+mn-ea"/>
                <a:cs typeface="+mn-cs"/>
              </a:defRPr>
            </a:lvl1pPr>
            <a:lvl2pPr marL="742950" indent="-285750" algn="l" defTabSz="457200" rtl="0" eaLnBrk="1" latinLnBrk="0" hangingPunct="1">
              <a:spcBef>
                <a:spcPct val="20000"/>
              </a:spcBef>
              <a:buFont typeface="Calibri"/>
              <a:buChar char="–"/>
              <a:defRPr sz="2000" kern="1200">
                <a:solidFill>
                  <a:srgbClr val="464D61"/>
                </a:solidFill>
                <a:latin typeface="+mn-lt"/>
                <a:ea typeface="+mn-ea"/>
                <a:cs typeface="+mn-cs"/>
              </a:defRPr>
            </a:lvl2pPr>
            <a:lvl3pPr marL="1143000" indent="-228600" algn="l" defTabSz="457200" rtl="0" eaLnBrk="1" latinLnBrk="0" hangingPunct="1">
              <a:spcBef>
                <a:spcPct val="20000"/>
              </a:spcBef>
              <a:buFont typeface="Calibri"/>
              <a:buChar char="•"/>
              <a:defRPr sz="1800" kern="1200">
                <a:solidFill>
                  <a:srgbClr val="464D61"/>
                </a:solidFill>
                <a:latin typeface="+mn-lt"/>
                <a:ea typeface="+mn-ea"/>
                <a:cs typeface="+mn-cs"/>
              </a:defRPr>
            </a:lvl3pPr>
            <a:lvl4pPr marL="1600200" indent="-228600" algn="l" defTabSz="457200" rtl="0" eaLnBrk="1" latinLnBrk="0" hangingPunct="1">
              <a:spcBef>
                <a:spcPct val="20000"/>
              </a:spcBef>
              <a:buFont typeface="Calibri"/>
              <a:buChar char="–"/>
              <a:defRPr sz="1600" kern="1200">
                <a:solidFill>
                  <a:srgbClr val="464D61"/>
                </a:solidFill>
                <a:latin typeface="+mn-lt"/>
                <a:ea typeface="+mn-ea"/>
                <a:cs typeface="+mn-cs"/>
              </a:defRPr>
            </a:lvl4pPr>
            <a:lvl5pPr marL="2057400" indent="-228600" algn="l" defTabSz="457200" rtl="0" eaLnBrk="1" latinLnBrk="0" hangingPunct="1">
              <a:spcBef>
                <a:spcPct val="20000"/>
              </a:spcBef>
              <a:buFont typeface="Calibri"/>
              <a:buChar char="»"/>
              <a:defRPr sz="1600" kern="1200">
                <a:solidFill>
                  <a:srgbClr val="464D61"/>
                </a:solidFill>
                <a:latin typeface="+mn-lt"/>
                <a:ea typeface="+mn-ea"/>
                <a:cs typeface="+mn-cs"/>
              </a:defRPr>
            </a:lvl5pPr>
            <a:lvl6pPr marL="2514600" indent="-228600" algn="l" defTabSz="457200" rtl="0" eaLnBrk="1" latinLnBrk="0" hangingPunct="1">
              <a:spcBef>
                <a:spcPct val="20000"/>
              </a:spcBef>
              <a:buFont typeface="Calibri"/>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Calibri"/>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Calibri"/>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Calibri"/>
              <a:buChar char="•"/>
              <a:defRPr sz="2000" kern="1200">
                <a:solidFill>
                  <a:schemeClr val="tx1"/>
                </a:solidFill>
                <a:latin typeface="+mn-lt"/>
                <a:ea typeface="+mn-ea"/>
                <a:cs typeface="+mn-cs"/>
              </a:defRPr>
            </a:lvl9pPr>
          </a:lstStyle>
          <a:p>
            <a:pPr marL="169863" indent="-169863">
              <a:spcBef>
                <a:spcPts val="0"/>
              </a:spcBef>
            </a:pPr>
            <a:r>
              <a:rPr lang="en-US" sz="950" dirty="0">
                <a:solidFill>
                  <a:schemeClr val="bg1"/>
                </a:solidFill>
              </a:rPr>
              <a:t>Difficulty identifying organizations with a shared vision of improving health within the community</a:t>
            </a:r>
          </a:p>
        </p:txBody>
      </p:sp>
      <p:sp>
        <p:nvSpPr>
          <p:cNvPr id="38" name="Rectangle 37"/>
          <p:cNvSpPr/>
          <p:nvPr/>
        </p:nvSpPr>
        <p:spPr>
          <a:xfrm>
            <a:off x="1555481" y="2923050"/>
            <a:ext cx="3016519" cy="1645920"/>
          </a:xfrm>
          <a:prstGeom prst="rect">
            <a:avLst/>
          </a:prstGeom>
          <a:solidFill>
            <a:schemeClr val="accent3"/>
          </a:solidFill>
          <a:ln>
            <a:noFill/>
          </a:ln>
          <a:effectLst/>
        </p:spPr>
        <p:style>
          <a:lnRef idx="1">
            <a:schemeClr val="accent6"/>
          </a:lnRef>
          <a:fillRef idx="2">
            <a:schemeClr val="accent6"/>
          </a:fillRef>
          <a:effectRef idx="1">
            <a:schemeClr val="accent6"/>
          </a:effectRef>
          <a:fontRef idx="minor">
            <a:schemeClr val="dk1"/>
          </a:fontRef>
        </p:style>
        <p:txBody>
          <a:bodyPr lIns="91192" tIns="45596" rIns="91192" bIns="45596" rtlCol="0" anchor="ctr"/>
          <a:lstStyle/>
          <a:p>
            <a:pPr algn="ctr"/>
            <a:endParaRPr lang="en-US" sz="1795" dirty="0">
              <a:solidFill>
                <a:srgbClr val="F2F2F2"/>
              </a:solidFill>
            </a:endParaRPr>
          </a:p>
        </p:txBody>
      </p:sp>
      <p:sp>
        <p:nvSpPr>
          <p:cNvPr id="39" name="Title 6"/>
          <p:cNvSpPr txBox="1">
            <a:spLocks/>
          </p:cNvSpPr>
          <p:nvPr/>
        </p:nvSpPr>
        <p:spPr>
          <a:xfrm>
            <a:off x="1889041" y="2920215"/>
            <a:ext cx="2537383" cy="854684"/>
          </a:xfrm>
          <a:prstGeom prst="rect">
            <a:avLst/>
          </a:prstGeom>
        </p:spPr>
        <p:txBody>
          <a:bodyPr vert="horz" lIns="91192" tIns="45596" rIns="91192" bIns="45596" rtlCol="0" anchor="ctr">
            <a:normAutofit/>
          </a:bodyPr>
          <a:lstStyle>
            <a:lvl1pPr algn="l" defTabSz="457200" rtl="0" eaLnBrk="1" latinLnBrk="0" hangingPunct="1">
              <a:spcBef>
                <a:spcPct val="0"/>
              </a:spcBef>
              <a:buNone/>
              <a:defRPr sz="3200" b="0" kern="1200">
                <a:solidFill>
                  <a:schemeClr val="tx1">
                    <a:lumMod val="85000"/>
                    <a:lumOff val="15000"/>
                  </a:schemeClr>
                </a:solidFill>
                <a:latin typeface="Roboto Black" panose="02000000000000000000" pitchFamily="2" charset="0"/>
                <a:ea typeface="Roboto Black" panose="02000000000000000000" pitchFamily="2" charset="0"/>
                <a:cs typeface="Calibri" panose="020B0606030504020204" pitchFamily="34" charset="0"/>
              </a:defRPr>
            </a:lvl1pPr>
          </a:lstStyle>
          <a:p>
            <a:r>
              <a:rPr lang="en-US" sz="1800" dirty="0">
                <a:solidFill>
                  <a:srgbClr val="F2F2F2"/>
                </a:solidFill>
                <a:latin typeface="+mj-lt"/>
                <a:ea typeface="Titillium Web"/>
                <a:cs typeface="Titillium WebSemiBold"/>
              </a:rPr>
              <a:t>Sustainable Funding</a:t>
            </a:r>
          </a:p>
        </p:txBody>
      </p:sp>
      <p:sp>
        <p:nvSpPr>
          <p:cNvPr id="40" name="Text Placeholder 1"/>
          <p:cNvSpPr txBox="1">
            <a:spLocks/>
          </p:cNvSpPr>
          <p:nvPr/>
        </p:nvSpPr>
        <p:spPr>
          <a:xfrm>
            <a:off x="1889041" y="3539948"/>
            <a:ext cx="2579886" cy="632171"/>
          </a:xfrm>
          <a:prstGeom prst="rect">
            <a:avLst/>
          </a:prstGeom>
        </p:spPr>
        <p:txBody>
          <a:bodyPr lIns="91192" tIns="45596" rIns="91192" bIns="45596">
            <a:noAutofit/>
          </a:bodyPr>
          <a:lstStyle>
            <a:lvl1pPr marL="342900" indent="-342900" algn="l" defTabSz="457200" rtl="0" eaLnBrk="1" latinLnBrk="0" hangingPunct="1">
              <a:spcBef>
                <a:spcPct val="20000"/>
              </a:spcBef>
              <a:buFont typeface="Calibri"/>
              <a:buChar char="•"/>
              <a:defRPr sz="2400" kern="1200">
                <a:solidFill>
                  <a:srgbClr val="464D61"/>
                </a:solidFill>
                <a:latin typeface="+mn-lt"/>
                <a:ea typeface="+mn-ea"/>
                <a:cs typeface="+mn-cs"/>
              </a:defRPr>
            </a:lvl1pPr>
            <a:lvl2pPr marL="742950" indent="-285750" algn="l" defTabSz="457200" rtl="0" eaLnBrk="1" latinLnBrk="0" hangingPunct="1">
              <a:spcBef>
                <a:spcPct val="20000"/>
              </a:spcBef>
              <a:buFont typeface="Calibri"/>
              <a:buChar char="–"/>
              <a:defRPr sz="2000" kern="1200">
                <a:solidFill>
                  <a:srgbClr val="464D61"/>
                </a:solidFill>
                <a:latin typeface="+mn-lt"/>
                <a:ea typeface="+mn-ea"/>
                <a:cs typeface="+mn-cs"/>
              </a:defRPr>
            </a:lvl2pPr>
            <a:lvl3pPr marL="1143000" indent="-228600" algn="l" defTabSz="457200" rtl="0" eaLnBrk="1" latinLnBrk="0" hangingPunct="1">
              <a:spcBef>
                <a:spcPct val="20000"/>
              </a:spcBef>
              <a:buFont typeface="Calibri"/>
              <a:buChar char="•"/>
              <a:defRPr sz="1800" kern="1200">
                <a:solidFill>
                  <a:srgbClr val="464D61"/>
                </a:solidFill>
                <a:latin typeface="+mn-lt"/>
                <a:ea typeface="+mn-ea"/>
                <a:cs typeface="+mn-cs"/>
              </a:defRPr>
            </a:lvl3pPr>
            <a:lvl4pPr marL="1600200" indent="-228600" algn="l" defTabSz="457200" rtl="0" eaLnBrk="1" latinLnBrk="0" hangingPunct="1">
              <a:spcBef>
                <a:spcPct val="20000"/>
              </a:spcBef>
              <a:buFont typeface="Calibri"/>
              <a:buChar char="–"/>
              <a:defRPr sz="1600" kern="1200">
                <a:solidFill>
                  <a:srgbClr val="464D61"/>
                </a:solidFill>
                <a:latin typeface="+mn-lt"/>
                <a:ea typeface="+mn-ea"/>
                <a:cs typeface="+mn-cs"/>
              </a:defRPr>
            </a:lvl4pPr>
            <a:lvl5pPr marL="2057400" indent="-228600" algn="l" defTabSz="457200" rtl="0" eaLnBrk="1" latinLnBrk="0" hangingPunct="1">
              <a:spcBef>
                <a:spcPct val="20000"/>
              </a:spcBef>
              <a:buFont typeface="Calibri"/>
              <a:buChar char="»"/>
              <a:defRPr sz="1600" kern="1200">
                <a:solidFill>
                  <a:srgbClr val="464D61"/>
                </a:solidFill>
                <a:latin typeface="+mn-lt"/>
                <a:ea typeface="+mn-ea"/>
                <a:cs typeface="+mn-cs"/>
              </a:defRPr>
            </a:lvl5pPr>
            <a:lvl6pPr marL="2514600" indent="-228600" algn="l" defTabSz="457200" rtl="0" eaLnBrk="1" latinLnBrk="0" hangingPunct="1">
              <a:spcBef>
                <a:spcPct val="20000"/>
              </a:spcBef>
              <a:buFont typeface="Calibri"/>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Calibri"/>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Calibri"/>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Calibri"/>
              <a:buChar char="•"/>
              <a:defRPr sz="2000" kern="1200">
                <a:solidFill>
                  <a:schemeClr val="tx1"/>
                </a:solidFill>
                <a:latin typeface="+mn-lt"/>
                <a:ea typeface="+mn-ea"/>
                <a:cs typeface="+mn-cs"/>
              </a:defRPr>
            </a:lvl9pPr>
          </a:lstStyle>
          <a:p>
            <a:pPr marL="169863" indent="-169863">
              <a:spcBef>
                <a:spcPts val="0"/>
              </a:spcBef>
            </a:pPr>
            <a:r>
              <a:rPr lang="en-US" sz="950" dirty="0">
                <a:solidFill>
                  <a:srgbClr val="F2F2F2"/>
                </a:solidFill>
              </a:rPr>
              <a:t>Challenges obtaining/providing sufficient funds to CBOs to ensure organizational/program sustainability</a:t>
            </a:r>
          </a:p>
        </p:txBody>
      </p:sp>
      <p:sp>
        <p:nvSpPr>
          <p:cNvPr id="24" name="Title 1">
            <a:extLst>
              <a:ext uri="{FF2B5EF4-FFF2-40B4-BE49-F238E27FC236}">
                <a16:creationId xmlns:a16="http://schemas.microsoft.com/office/drawing/2014/main" id="{967680AF-BA8E-4AD5-B80B-2DEE75AB3356}"/>
              </a:ext>
            </a:extLst>
          </p:cNvPr>
          <p:cNvSpPr txBox="1">
            <a:spLocks/>
          </p:cNvSpPr>
          <p:nvPr/>
        </p:nvSpPr>
        <p:spPr>
          <a:xfrm>
            <a:off x="292279" y="191827"/>
            <a:ext cx="8601689" cy="656617"/>
          </a:xfrm>
          <a:prstGeom prst="rect">
            <a:avLst/>
          </a:prstGeom>
        </p:spPr>
        <p:txBody>
          <a:bodyPr vert="horz" lIns="91440" tIns="45720" rIns="91440" bIns="45720" rtlCol="0" anchor="b">
            <a:normAutofit/>
          </a:bodyPr>
          <a:lstStyle>
            <a:lvl1pPr algn="l" defTabSz="457200" rtl="0" eaLnBrk="1" latinLnBrk="0" hangingPunct="1">
              <a:spcBef>
                <a:spcPct val="0"/>
              </a:spcBef>
              <a:buNone/>
              <a:defRPr sz="3600" kern="1200">
                <a:solidFill>
                  <a:schemeClr val="tx2"/>
                </a:solidFill>
                <a:latin typeface="Helvetica" pitchFamily="2" charset="0"/>
                <a:ea typeface="+mj-ea"/>
                <a:cs typeface="+mj-cs"/>
              </a:defRPr>
            </a:lvl1pPr>
          </a:lstStyle>
          <a:p>
            <a:r>
              <a:rPr lang="en-US" sz="3200" dirty="0"/>
              <a:t>Pain Points for Funding/Convening Partners</a:t>
            </a:r>
          </a:p>
        </p:txBody>
      </p:sp>
      <p:sp>
        <p:nvSpPr>
          <p:cNvPr id="18" name="Rectangle 17">
            <a:extLst>
              <a:ext uri="{FF2B5EF4-FFF2-40B4-BE49-F238E27FC236}">
                <a16:creationId xmlns:a16="http://schemas.microsoft.com/office/drawing/2014/main" id="{F974B867-95D2-4CE7-983A-8685BA8B9171}"/>
              </a:ext>
            </a:extLst>
          </p:cNvPr>
          <p:cNvSpPr/>
          <p:nvPr/>
        </p:nvSpPr>
        <p:spPr>
          <a:xfrm>
            <a:off x="4613790" y="2923050"/>
            <a:ext cx="3016519" cy="1645920"/>
          </a:xfrm>
          <a:prstGeom prst="rect">
            <a:avLst/>
          </a:prstGeom>
          <a:solidFill>
            <a:schemeClr val="tx1"/>
          </a:solidFill>
          <a:ln>
            <a:noFill/>
          </a:ln>
          <a:effectLst/>
        </p:spPr>
        <p:style>
          <a:lnRef idx="1">
            <a:schemeClr val="accent6"/>
          </a:lnRef>
          <a:fillRef idx="2">
            <a:schemeClr val="accent6"/>
          </a:fillRef>
          <a:effectRef idx="1">
            <a:schemeClr val="accent6"/>
          </a:effectRef>
          <a:fontRef idx="minor">
            <a:schemeClr val="dk1"/>
          </a:fontRef>
        </p:style>
        <p:txBody>
          <a:bodyPr lIns="91192" tIns="45596" rIns="91192" bIns="45596" rtlCol="0" anchor="ctr"/>
          <a:lstStyle/>
          <a:p>
            <a:endParaRPr lang="en-US" sz="1795" dirty="0"/>
          </a:p>
        </p:txBody>
      </p:sp>
      <p:sp>
        <p:nvSpPr>
          <p:cNvPr id="19" name="Title 6">
            <a:extLst>
              <a:ext uri="{FF2B5EF4-FFF2-40B4-BE49-F238E27FC236}">
                <a16:creationId xmlns:a16="http://schemas.microsoft.com/office/drawing/2014/main" id="{64F17ABB-6C3C-4377-8640-8A1B7C3DD139}"/>
              </a:ext>
            </a:extLst>
          </p:cNvPr>
          <p:cNvSpPr txBox="1">
            <a:spLocks/>
          </p:cNvSpPr>
          <p:nvPr/>
        </p:nvSpPr>
        <p:spPr>
          <a:xfrm>
            <a:off x="4986187" y="2920215"/>
            <a:ext cx="2083647" cy="854684"/>
          </a:xfrm>
          <a:prstGeom prst="rect">
            <a:avLst/>
          </a:prstGeom>
        </p:spPr>
        <p:txBody>
          <a:bodyPr vert="horz" lIns="91192" tIns="45596" rIns="91192" bIns="45596" rtlCol="0" anchor="ctr">
            <a:normAutofit/>
          </a:bodyPr>
          <a:lstStyle>
            <a:lvl1pPr algn="l" defTabSz="457200" rtl="0" eaLnBrk="1" latinLnBrk="0" hangingPunct="1">
              <a:spcBef>
                <a:spcPct val="0"/>
              </a:spcBef>
              <a:buNone/>
              <a:defRPr sz="3200" b="0" kern="1200">
                <a:solidFill>
                  <a:schemeClr val="tx1">
                    <a:lumMod val="85000"/>
                    <a:lumOff val="15000"/>
                  </a:schemeClr>
                </a:solidFill>
                <a:latin typeface="Roboto Black" panose="02000000000000000000" pitchFamily="2" charset="0"/>
                <a:ea typeface="Roboto Black" panose="02000000000000000000" pitchFamily="2" charset="0"/>
                <a:cs typeface="Calibri" panose="020B0606030504020204" pitchFamily="34" charset="0"/>
              </a:defRPr>
            </a:lvl1pPr>
          </a:lstStyle>
          <a:p>
            <a:r>
              <a:rPr lang="en-US" sz="1800" dirty="0">
                <a:solidFill>
                  <a:srgbClr val="F2F2F2"/>
                </a:solidFill>
                <a:latin typeface="+mj-lt"/>
                <a:ea typeface="Titillium Web"/>
                <a:cs typeface="Titillium WebSemiBold"/>
              </a:rPr>
              <a:t>Health Equity</a:t>
            </a:r>
          </a:p>
        </p:txBody>
      </p:sp>
      <p:sp>
        <p:nvSpPr>
          <p:cNvPr id="20" name="Text Placeholder 1">
            <a:extLst>
              <a:ext uri="{FF2B5EF4-FFF2-40B4-BE49-F238E27FC236}">
                <a16:creationId xmlns:a16="http://schemas.microsoft.com/office/drawing/2014/main" id="{90098400-22C3-4000-A06B-027C74E47B09}"/>
              </a:ext>
            </a:extLst>
          </p:cNvPr>
          <p:cNvSpPr txBox="1">
            <a:spLocks/>
          </p:cNvSpPr>
          <p:nvPr/>
        </p:nvSpPr>
        <p:spPr>
          <a:xfrm>
            <a:off x="4986186" y="3539948"/>
            <a:ext cx="2456045" cy="632171"/>
          </a:xfrm>
          <a:prstGeom prst="rect">
            <a:avLst/>
          </a:prstGeom>
        </p:spPr>
        <p:txBody>
          <a:bodyPr lIns="91192" tIns="45596" rIns="91192" bIns="45596">
            <a:noAutofit/>
          </a:bodyPr>
          <a:lstStyle>
            <a:lvl1pPr marL="342900" indent="-342900" algn="l" defTabSz="457200" rtl="0" eaLnBrk="1" latinLnBrk="0" hangingPunct="1">
              <a:spcBef>
                <a:spcPct val="20000"/>
              </a:spcBef>
              <a:buFont typeface="Calibri"/>
              <a:buChar char="•"/>
              <a:defRPr sz="2400" kern="1200">
                <a:solidFill>
                  <a:srgbClr val="464D61"/>
                </a:solidFill>
                <a:latin typeface="+mn-lt"/>
                <a:ea typeface="+mn-ea"/>
                <a:cs typeface="+mn-cs"/>
              </a:defRPr>
            </a:lvl1pPr>
            <a:lvl2pPr marL="742950" indent="-285750" algn="l" defTabSz="457200" rtl="0" eaLnBrk="1" latinLnBrk="0" hangingPunct="1">
              <a:spcBef>
                <a:spcPct val="20000"/>
              </a:spcBef>
              <a:buFont typeface="Calibri"/>
              <a:buChar char="–"/>
              <a:defRPr sz="2000" kern="1200">
                <a:solidFill>
                  <a:srgbClr val="464D61"/>
                </a:solidFill>
                <a:latin typeface="+mn-lt"/>
                <a:ea typeface="+mn-ea"/>
                <a:cs typeface="+mn-cs"/>
              </a:defRPr>
            </a:lvl2pPr>
            <a:lvl3pPr marL="1143000" indent="-228600" algn="l" defTabSz="457200" rtl="0" eaLnBrk="1" latinLnBrk="0" hangingPunct="1">
              <a:spcBef>
                <a:spcPct val="20000"/>
              </a:spcBef>
              <a:buFont typeface="Calibri"/>
              <a:buChar char="•"/>
              <a:defRPr sz="1800" kern="1200">
                <a:solidFill>
                  <a:srgbClr val="464D61"/>
                </a:solidFill>
                <a:latin typeface="+mn-lt"/>
                <a:ea typeface="+mn-ea"/>
                <a:cs typeface="+mn-cs"/>
              </a:defRPr>
            </a:lvl3pPr>
            <a:lvl4pPr marL="1600200" indent="-228600" algn="l" defTabSz="457200" rtl="0" eaLnBrk="1" latinLnBrk="0" hangingPunct="1">
              <a:spcBef>
                <a:spcPct val="20000"/>
              </a:spcBef>
              <a:buFont typeface="Calibri"/>
              <a:buChar char="–"/>
              <a:defRPr sz="1600" kern="1200">
                <a:solidFill>
                  <a:srgbClr val="464D61"/>
                </a:solidFill>
                <a:latin typeface="+mn-lt"/>
                <a:ea typeface="+mn-ea"/>
                <a:cs typeface="+mn-cs"/>
              </a:defRPr>
            </a:lvl4pPr>
            <a:lvl5pPr marL="2057400" indent="-228600" algn="l" defTabSz="457200" rtl="0" eaLnBrk="1" latinLnBrk="0" hangingPunct="1">
              <a:spcBef>
                <a:spcPct val="20000"/>
              </a:spcBef>
              <a:buFont typeface="Calibri"/>
              <a:buChar char="»"/>
              <a:defRPr sz="1600" kern="1200">
                <a:solidFill>
                  <a:srgbClr val="464D61"/>
                </a:solidFill>
                <a:latin typeface="+mn-lt"/>
                <a:ea typeface="+mn-ea"/>
                <a:cs typeface="+mn-cs"/>
              </a:defRPr>
            </a:lvl5pPr>
            <a:lvl6pPr marL="2514600" indent="-228600" algn="l" defTabSz="457200" rtl="0" eaLnBrk="1" latinLnBrk="0" hangingPunct="1">
              <a:spcBef>
                <a:spcPct val="20000"/>
              </a:spcBef>
              <a:buFont typeface="Calibri"/>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Calibri"/>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Calibri"/>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Calibri"/>
              <a:buChar char="•"/>
              <a:defRPr sz="2000" kern="1200">
                <a:solidFill>
                  <a:schemeClr val="tx1"/>
                </a:solidFill>
                <a:latin typeface="+mn-lt"/>
                <a:ea typeface="+mn-ea"/>
                <a:cs typeface="+mn-cs"/>
              </a:defRPr>
            </a:lvl9pPr>
          </a:lstStyle>
          <a:p>
            <a:pPr marL="169863" indent="-169863">
              <a:spcBef>
                <a:spcPts val="0"/>
              </a:spcBef>
            </a:pPr>
            <a:r>
              <a:rPr lang="en-US" sz="950" dirty="0">
                <a:solidFill>
                  <a:srgbClr val="F2F2F2"/>
                </a:solidFill>
              </a:rPr>
              <a:t>Barriers to addressing health-related disparities within the community</a:t>
            </a:r>
          </a:p>
          <a:p>
            <a:pPr marL="169863" indent="-169863">
              <a:spcBef>
                <a:spcPts val="0"/>
              </a:spcBef>
            </a:pPr>
            <a:r>
              <a:rPr lang="en-US" sz="950" dirty="0">
                <a:solidFill>
                  <a:srgbClr val="F2F2F2"/>
                </a:solidFill>
              </a:rPr>
              <a:t>Challenges meeting health equity goals set by state agencies</a:t>
            </a:r>
          </a:p>
        </p:txBody>
      </p:sp>
    </p:spTree>
    <p:custDataLst>
      <p:tags r:id="rId1"/>
    </p:custDataLst>
    <p:extLst>
      <p:ext uri="{BB962C8B-B14F-4D97-AF65-F5344CB8AC3E}">
        <p14:creationId xmlns:p14="http://schemas.microsoft.com/office/powerpoint/2010/main" val="3556194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fade">
                                      <p:cBhvr>
                                        <p:cTn id="10" dur="500"/>
                                        <p:tgtEl>
                                          <p:spTgt spid="3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animEffect transition="in" filter="fade">
                                      <p:cBhvr>
                                        <p:cTn id="13" dur="500"/>
                                        <p:tgtEl>
                                          <p:spTgt spid="3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fade">
                                      <p:cBhvr>
                                        <p:cTn id="18" dur="500"/>
                                        <p:tgtEl>
                                          <p:spTgt spid="32"/>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fade">
                                      <p:cBhvr>
                                        <p:cTn id="21" dur="500"/>
                                        <p:tgtEl>
                                          <p:spTgt spid="33"/>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fade">
                                      <p:cBhvr>
                                        <p:cTn id="24" dur="500"/>
                                        <p:tgtEl>
                                          <p:spTgt spid="34"/>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5"/>
                                        </p:tgtEl>
                                        <p:attrNameLst>
                                          <p:attrName>style.visibility</p:attrName>
                                        </p:attrNameLst>
                                      </p:cBhvr>
                                      <p:to>
                                        <p:strVal val="visible"/>
                                      </p:to>
                                    </p:set>
                                    <p:animEffect transition="in" filter="fade">
                                      <p:cBhvr>
                                        <p:cTn id="29" dur="500"/>
                                        <p:tgtEl>
                                          <p:spTgt spid="35"/>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6"/>
                                        </p:tgtEl>
                                        <p:attrNameLst>
                                          <p:attrName>style.visibility</p:attrName>
                                        </p:attrNameLst>
                                      </p:cBhvr>
                                      <p:to>
                                        <p:strVal val="visible"/>
                                      </p:to>
                                    </p:set>
                                    <p:animEffect transition="in" filter="fade">
                                      <p:cBhvr>
                                        <p:cTn id="32" dur="500"/>
                                        <p:tgtEl>
                                          <p:spTgt spid="36"/>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7"/>
                                        </p:tgtEl>
                                        <p:attrNameLst>
                                          <p:attrName>style.visibility</p:attrName>
                                        </p:attrNameLst>
                                      </p:cBhvr>
                                      <p:to>
                                        <p:strVal val="visible"/>
                                      </p:to>
                                    </p:set>
                                    <p:animEffect transition="in" filter="fade">
                                      <p:cBhvr>
                                        <p:cTn id="35" dur="500"/>
                                        <p:tgtEl>
                                          <p:spTgt spid="37"/>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8"/>
                                        </p:tgtEl>
                                        <p:attrNameLst>
                                          <p:attrName>style.visibility</p:attrName>
                                        </p:attrNameLst>
                                      </p:cBhvr>
                                      <p:to>
                                        <p:strVal val="visible"/>
                                      </p:to>
                                    </p:set>
                                    <p:animEffect transition="in" filter="fade">
                                      <p:cBhvr>
                                        <p:cTn id="40" dur="500"/>
                                        <p:tgtEl>
                                          <p:spTgt spid="38"/>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39"/>
                                        </p:tgtEl>
                                        <p:attrNameLst>
                                          <p:attrName>style.visibility</p:attrName>
                                        </p:attrNameLst>
                                      </p:cBhvr>
                                      <p:to>
                                        <p:strVal val="visible"/>
                                      </p:to>
                                    </p:set>
                                    <p:animEffect transition="in" filter="fade">
                                      <p:cBhvr>
                                        <p:cTn id="43" dur="500"/>
                                        <p:tgtEl>
                                          <p:spTgt spid="39"/>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40"/>
                                        </p:tgtEl>
                                        <p:attrNameLst>
                                          <p:attrName>style.visibility</p:attrName>
                                        </p:attrNameLst>
                                      </p:cBhvr>
                                      <p:to>
                                        <p:strVal val="visible"/>
                                      </p:to>
                                    </p:set>
                                    <p:animEffect transition="in" filter="fade">
                                      <p:cBhvr>
                                        <p:cTn id="46" dur="500"/>
                                        <p:tgtEl>
                                          <p:spTgt spid="40"/>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animEffect transition="in" filter="fade">
                                      <p:cBhvr>
                                        <p:cTn id="51" dur="500"/>
                                        <p:tgtEl>
                                          <p:spTgt spid="18"/>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19"/>
                                        </p:tgtEl>
                                        <p:attrNameLst>
                                          <p:attrName>style.visibility</p:attrName>
                                        </p:attrNameLst>
                                      </p:cBhvr>
                                      <p:to>
                                        <p:strVal val="visible"/>
                                      </p:to>
                                    </p:set>
                                    <p:animEffect transition="in" filter="fade">
                                      <p:cBhvr>
                                        <p:cTn id="54" dur="500"/>
                                        <p:tgtEl>
                                          <p:spTgt spid="19"/>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20"/>
                                        </p:tgtEl>
                                        <p:attrNameLst>
                                          <p:attrName>style.visibility</p:attrName>
                                        </p:attrNameLst>
                                      </p:cBhvr>
                                      <p:to>
                                        <p:strVal val="visible"/>
                                      </p:to>
                                    </p:set>
                                    <p:animEffect transition="in" filter="fade">
                                      <p:cBhvr>
                                        <p:cTn id="5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p:bldP spid="31" grpId="0"/>
      <p:bldP spid="32" grpId="0" animBg="1"/>
      <p:bldP spid="33" grpId="0"/>
      <p:bldP spid="34" grpId="0"/>
      <p:bldP spid="35" grpId="0" animBg="1"/>
      <p:bldP spid="36" grpId="0"/>
      <p:bldP spid="37" grpId="0"/>
      <p:bldP spid="38" grpId="0" animBg="1"/>
      <p:bldP spid="39" grpId="0"/>
      <p:bldP spid="40" grpId="0"/>
      <p:bldP spid="18" grpId="0" animBg="1"/>
      <p:bldP spid="19" grpId="0"/>
      <p:bldP spid="2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p:cNvSpPr/>
          <p:nvPr/>
        </p:nvSpPr>
        <p:spPr>
          <a:xfrm>
            <a:off x="294" y="1217810"/>
            <a:ext cx="3016519" cy="1645920"/>
          </a:xfrm>
          <a:prstGeom prst="rect">
            <a:avLst/>
          </a:prstGeom>
          <a:solidFill>
            <a:schemeClr val="accent4"/>
          </a:solidFill>
          <a:ln>
            <a:noFill/>
          </a:ln>
          <a:effectLst/>
        </p:spPr>
        <p:style>
          <a:lnRef idx="1">
            <a:schemeClr val="accent6"/>
          </a:lnRef>
          <a:fillRef idx="2">
            <a:schemeClr val="accent6"/>
          </a:fillRef>
          <a:effectRef idx="1">
            <a:schemeClr val="accent6"/>
          </a:effectRef>
          <a:fontRef idx="minor">
            <a:schemeClr val="dk1"/>
          </a:fontRef>
        </p:style>
        <p:txBody>
          <a:bodyPr lIns="91192" tIns="45596" rIns="91192" bIns="45596" rtlCol="0" anchor="ctr"/>
          <a:lstStyle/>
          <a:p>
            <a:pPr algn="ctr"/>
            <a:endParaRPr lang="en-US" sz="1795" dirty="0"/>
          </a:p>
        </p:txBody>
      </p:sp>
      <p:sp>
        <p:nvSpPr>
          <p:cNvPr id="30" name="Title 6"/>
          <p:cNvSpPr txBox="1">
            <a:spLocks/>
          </p:cNvSpPr>
          <p:nvPr/>
        </p:nvSpPr>
        <p:spPr>
          <a:xfrm>
            <a:off x="341876" y="1188971"/>
            <a:ext cx="2649441" cy="854684"/>
          </a:xfrm>
          <a:prstGeom prst="rect">
            <a:avLst/>
          </a:prstGeom>
        </p:spPr>
        <p:txBody>
          <a:bodyPr vert="horz" lIns="91192" tIns="45596" rIns="91192" bIns="45596" rtlCol="0" anchor="ctr">
            <a:normAutofit/>
          </a:bodyPr>
          <a:lstStyle>
            <a:lvl1pPr algn="l" defTabSz="457200" rtl="0" eaLnBrk="1" latinLnBrk="0" hangingPunct="1">
              <a:spcBef>
                <a:spcPct val="0"/>
              </a:spcBef>
              <a:buNone/>
              <a:defRPr sz="3200" b="0" kern="1200">
                <a:solidFill>
                  <a:schemeClr val="tx1">
                    <a:lumMod val="85000"/>
                    <a:lumOff val="15000"/>
                  </a:schemeClr>
                </a:solidFill>
                <a:latin typeface="Roboto Black" panose="02000000000000000000" pitchFamily="2" charset="0"/>
                <a:ea typeface="Roboto Black" panose="02000000000000000000" pitchFamily="2" charset="0"/>
                <a:cs typeface="Calibri" panose="020B0606030504020204" pitchFamily="34" charset="0"/>
              </a:defRPr>
            </a:lvl1pPr>
          </a:lstStyle>
          <a:p>
            <a:r>
              <a:rPr lang="en-US" sz="1800" dirty="0">
                <a:solidFill>
                  <a:schemeClr val="bg1"/>
                </a:solidFill>
                <a:latin typeface="+mj-lt"/>
                <a:ea typeface="Titillium Web"/>
                <a:cs typeface="Titillium WebSemiBold"/>
              </a:rPr>
              <a:t>Partnerships</a:t>
            </a:r>
          </a:p>
        </p:txBody>
      </p:sp>
      <p:sp>
        <p:nvSpPr>
          <p:cNvPr id="31" name="Text Placeholder 1"/>
          <p:cNvSpPr txBox="1">
            <a:spLocks/>
          </p:cNvSpPr>
          <p:nvPr/>
        </p:nvSpPr>
        <p:spPr>
          <a:xfrm>
            <a:off x="341876" y="1781706"/>
            <a:ext cx="2582881" cy="1161681"/>
          </a:xfrm>
          <a:prstGeom prst="rect">
            <a:avLst/>
          </a:prstGeom>
        </p:spPr>
        <p:txBody>
          <a:bodyPr lIns="91192" tIns="45596" rIns="91192" bIns="45596">
            <a:noAutofit/>
          </a:bodyPr>
          <a:lstStyle>
            <a:lvl1pPr marL="342900" indent="-342900" algn="l" defTabSz="457200" rtl="0" eaLnBrk="1" latinLnBrk="0" hangingPunct="1">
              <a:spcBef>
                <a:spcPct val="20000"/>
              </a:spcBef>
              <a:buFont typeface="Calibri"/>
              <a:buChar char="•"/>
              <a:defRPr sz="2400" kern="1200">
                <a:solidFill>
                  <a:srgbClr val="464D61"/>
                </a:solidFill>
                <a:latin typeface="+mn-lt"/>
                <a:ea typeface="+mn-ea"/>
                <a:cs typeface="+mn-cs"/>
              </a:defRPr>
            </a:lvl1pPr>
            <a:lvl2pPr marL="742950" indent="-285750" algn="l" defTabSz="457200" rtl="0" eaLnBrk="1" latinLnBrk="0" hangingPunct="1">
              <a:spcBef>
                <a:spcPct val="20000"/>
              </a:spcBef>
              <a:buFont typeface="Calibri"/>
              <a:buChar char="–"/>
              <a:defRPr sz="2000" kern="1200">
                <a:solidFill>
                  <a:srgbClr val="464D61"/>
                </a:solidFill>
                <a:latin typeface="+mn-lt"/>
                <a:ea typeface="+mn-ea"/>
                <a:cs typeface="+mn-cs"/>
              </a:defRPr>
            </a:lvl2pPr>
            <a:lvl3pPr marL="1143000" indent="-228600" algn="l" defTabSz="457200" rtl="0" eaLnBrk="1" latinLnBrk="0" hangingPunct="1">
              <a:spcBef>
                <a:spcPct val="20000"/>
              </a:spcBef>
              <a:buFont typeface="Calibri"/>
              <a:buChar char="•"/>
              <a:defRPr sz="1800" kern="1200">
                <a:solidFill>
                  <a:srgbClr val="464D61"/>
                </a:solidFill>
                <a:latin typeface="+mn-lt"/>
                <a:ea typeface="+mn-ea"/>
                <a:cs typeface="+mn-cs"/>
              </a:defRPr>
            </a:lvl3pPr>
            <a:lvl4pPr marL="1600200" indent="-228600" algn="l" defTabSz="457200" rtl="0" eaLnBrk="1" latinLnBrk="0" hangingPunct="1">
              <a:spcBef>
                <a:spcPct val="20000"/>
              </a:spcBef>
              <a:buFont typeface="Calibri"/>
              <a:buChar char="–"/>
              <a:defRPr sz="1600" kern="1200">
                <a:solidFill>
                  <a:srgbClr val="464D61"/>
                </a:solidFill>
                <a:latin typeface="+mn-lt"/>
                <a:ea typeface="+mn-ea"/>
                <a:cs typeface="+mn-cs"/>
              </a:defRPr>
            </a:lvl4pPr>
            <a:lvl5pPr marL="2057400" indent="-228600" algn="l" defTabSz="457200" rtl="0" eaLnBrk="1" latinLnBrk="0" hangingPunct="1">
              <a:spcBef>
                <a:spcPct val="20000"/>
              </a:spcBef>
              <a:buFont typeface="Calibri"/>
              <a:buChar char="»"/>
              <a:defRPr sz="1600" kern="1200">
                <a:solidFill>
                  <a:srgbClr val="464D61"/>
                </a:solidFill>
                <a:latin typeface="+mn-lt"/>
                <a:ea typeface="+mn-ea"/>
                <a:cs typeface="+mn-cs"/>
              </a:defRPr>
            </a:lvl5pPr>
            <a:lvl6pPr marL="2514600" indent="-228600" algn="l" defTabSz="457200" rtl="0" eaLnBrk="1" latinLnBrk="0" hangingPunct="1">
              <a:spcBef>
                <a:spcPct val="20000"/>
              </a:spcBef>
              <a:buFont typeface="Calibri"/>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Calibri"/>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Calibri"/>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Calibri"/>
              <a:buChar char="•"/>
              <a:defRPr sz="2000" kern="1200">
                <a:solidFill>
                  <a:schemeClr val="tx1"/>
                </a:solidFill>
                <a:latin typeface="+mn-lt"/>
                <a:ea typeface="+mn-ea"/>
                <a:cs typeface="+mn-cs"/>
              </a:defRPr>
            </a:lvl9pPr>
          </a:lstStyle>
          <a:p>
            <a:pPr marL="169863" indent="-169863">
              <a:spcBef>
                <a:spcPts val="0"/>
              </a:spcBef>
            </a:pPr>
            <a:r>
              <a:rPr lang="en-US" sz="950" dirty="0">
                <a:solidFill>
                  <a:schemeClr val="bg1"/>
                </a:solidFill>
              </a:rPr>
              <a:t>Partnership with the UHA provides an opportunity to serve as a critical partner to support CBOs in the region with delivery of the National DPP or other administrative needs</a:t>
            </a:r>
          </a:p>
        </p:txBody>
      </p:sp>
      <p:sp>
        <p:nvSpPr>
          <p:cNvPr id="32" name="Rectangle 31"/>
          <p:cNvSpPr/>
          <p:nvPr/>
        </p:nvSpPr>
        <p:spPr>
          <a:xfrm>
            <a:off x="3063218" y="1217810"/>
            <a:ext cx="3016519" cy="1645920"/>
          </a:xfrm>
          <a:prstGeom prst="rect">
            <a:avLst/>
          </a:prstGeom>
          <a:solidFill>
            <a:schemeClr val="accent2"/>
          </a:solidFill>
          <a:ln>
            <a:noFill/>
          </a:ln>
          <a:effectLst/>
        </p:spPr>
        <p:style>
          <a:lnRef idx="1">
            <a:schemeClr val="accent6"/>
          </a:lnRef>
          <a:fillRef idx="2">
            <a:schemeClr val="accent6"/>
          </a:fillRef>
          <a:effectRef idx="1">
            <a:schemeClr val="accent6"/>
          </a:effectRef>
          <a:fontRef idx="minor">
            <a:schemeClr val="dk1"/>
          </a:fontRef>
        </p:style>
        <p:txBody>
          <a:bodyPr lIns="91192" tIns="45596" rIns="91192" bIns="45596" rtlCol="0" anchor="ctr"/>
          <a:lstStyle/>
          <a:p>
            <a:pPr algn="ctr"/>
            <a:endParaRPr lang="en-US" sz="1795" dirty="0"/>
          </a:p>
        </p:txBody>
      </p:sp>
      <p:sp>
        <p:nvSpPr>
          <p:cNvPr id="33" name="Title 6"/>
          <p:cNvSpPr txBox="1">
            <a:spLocks/>
          </p:cNvSpPr>
          <p:nvPr/>
        </p:nvSpPr>
        <p:spPr>
          <a:xfrm>
            <a:off x="3395902" y="1188971"/>
            <a:ext cx="2083647" cy="854684"/>
          </a:xfrm>
          <a:prstGeom prst="rect">
            <a:avLst/>
          </a:prstGeom>
        </p:spPr>
        <p:txBody>
          <a:bodyPr vert="horz" lIns="91192" tIns="45596" rIns="91192" bIns="45596" rtlCol="0" anchor="ctr">
            <a:normAutofit/>
          </a:bodyPr>
          <a:lstStyle>
            <a:lvl1pPr algn="l" defTabSz="457200" rtl="0" eaLnBrk="1" latinLnBrk="0" hangingPunct="1">
              <a:spcBef>
                <a:spcPct val="0"/>
              </a:spcBef>
              <a:buNone/>
              <a:defRPr sz="3200" b="0" kern="1200">
                <a:solidFill>
                  <a:schemeClr val="tx1">
                    <a:lumMod val="85000"/>
                    <a:lumOff val="15000"/>
                  </a:schemeClr>
                </a:solidFill>
                <a:latin typeface="Roboto Black" panose="02000000000000000000" pitchFamily="2" charset="0"/>
                <a:ea typeface="Roboto Black" panose="02000000000000000000" pitchFamily="2" charset="0"/>
                <a:cs typeface="Calibri" panose="020B0606030504020204" pitchFamily="34" charset="0"/>
              </a:defRPr>
            </a:lvl1pPr>
          </a:lstStyle>
          <a:p>
            <a:r>
              <a:rPr lang="en-US" sz="1800" dirty="0">
                <a:solidFill>
                  <a:schemeClr val="bg1"/>
                </a:solidFill>
                <a:latin typeface="+mj-lt"/>
                <a:ea typeface="Titillium Web"/>
                <a:cs typeface="Titillium WebSemiBold"/>
              </a:rPr>
              <a:t>Population Health</a:t>
            </a:r>
          </a:p>
        </p:txBody>
      </p:sp>
      <p:sp>
        <p:nvSpPr>
          <p:cNvPr id="34" name="Text Placeholder 1"/>
          <p:cNvSpPr txBox="1">
            <a:spLocks/>
          </p:cNvSpPr>
          <p:nvPr/>
        </p:nvSpPr>
        <p:spPr>
          <a:xfrm>
            <a:off x="3395902" y="1785900"/>
            <a:ext cx="2687298" cy="632697"/>
          </a:xfrm>
          <a:prstGeom prst="rect">
            <a:avLst/>
          </a:prstGeom>
        </p:spPr>
        <p:txBody>
          <a:bodyPr lIns="91192" tIns="45596" rIns="91192" bIns="45596">
            <a:noAutofit/>
          </a:bodyPr>
          <a:lstStyle>
            <a:lvl1pPr marL="342900" indent="-342900" algn="l" defTabSz="457200" rtl="0" eaLnBrk="1" latinLnBrk="0" hangingPunct="1">
              <a:spcBef>
                <a:spcPct val="20000"/>
              </a:spcBef>
              <a:buFont typeface="Calibri"/>
              <a:buChar char="•"/>
              <a:defRPr sz="2400" kern="1200">
                <a:solidFill>
                  <a:srgbClr val="464D61"/>
                </a:solidFill>
                <a:latin typeface="+mn-lt"/>
                <a:ea typeface="+mn-ea"/>
                <a:cs typeface="+mn-cs"/>
              </a:defRPr>
            </a:lvl1pPr>
            <a:lvl2pPr marL="742950" indent="-285750" algn="l" defTabSz="457200" rtl="0" eaLnBrk="1" latinLnBrk="0" hangingPunct="1">
              <a:spcBef>
                <a:spcPct val="20000"/>
              </a:spcBef>
              <a:buFont typeface="Calibri"/>
              <a:buChar char="–"/>
              <a:defRPr sz="2000" kern="1200">
                <a:solidFill>
                  <a:srgbClr val="464D61"/>
                </a:solidFill>
                <a:latin typeface="+mn-lt"/>
                <a:ea typeface="+mn-ea"/>
                <a:cs typeface="+mn-cs"/>
              </a:defRPr>
            </a:lvl2pPr>
            <a:lvl3pPr marL="1143000" indent="-228600" algn="l" defTabSz="457200" rtl="0" eaLnBrk="1" latinLnBrk="0" hangingPunct="1">
              <a:spcBef>
                <a:spcPct val="20000"/>
              </a:spcBef>
              <a:buFont typeface="Calibri"/>
              <a:buChar char="•"/>
              <a:defRPr sz="1800" kern="1200">
                <a:solidFill>
                  <a:srgbClr val="464D61"/>
                </a:solidFill>
                <a:latin typeface="+mn-lt"/>
                <a:ea typeface="+mn-ea"/>
                <a:cs typeface="+mn-cs"/>
              </a:defRPr>
            </a:lvl3pPr>
            <a:lvl4pPr marL="1600200" indent="-228600" algn="l" defTabSz="457200" rtl="0" eaLnBrk="1" latinLnBrk="0" hangingPunct="1">
              <a:spcBef>
                <a:spcPct val="20000"/>
              </a:spcBef>
              <a:buFont typeface="Calibri"/>
              <a:buChar char="–"/>
              <a:defRPr sz="1600" kern="1200">
                <a:solidFill>
                  <a:srgbClr val="464D61"/>
                </a:solidFill>
                <a:latin typeface="+mn-lt"/>
                <a:ea typeface="+mn-ea"/>
                <a:cs typeface="+mn-cs"/>
              </a:defRPr>
            </a:lvl4pPr>
            <a:lvl5pPr marL="2057400" indent="-228600" algn="l" defTabSz="457200" rtl="0" eaLnBrk="1" latinLnBrk="0" hangingPunct="1">
              <a:spcBef>
                <a:spcPct val="20000"/>
              </a:spcBef>
              <a:buFont typeface="Calibri"/>
              <a:buChar char="»"/>
              <a:defRPr sz="1600" kern="1200">
                <a:solidFill>
                  <a:srgbClr val="464D61"/>
                </a:solidFill>
                <a:latin typeface="+mn-lt"/>
                <a:ea typeface="+mn-ea"/>
                <a:cs typeface="+mn-cs"/>
              </a:defRPr>
            </a:lvl5pPr>
            <a:lvl6pPr marL="2514600" indent="-228600" algn="l" defTabSz="457200" rtl="0" eaLnBrk="1" latinLnBrk="0" hangingPunct="1">
              <a:spcBef>
                <a:spcPct val="20000"/>
              </a:spcBef>
              <a:buFont typeface="Calibri"/>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Calibri"/>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Calibri"/>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Calibri"/>
              <a:buChar char="•"/>
              <a:defRPr sz="2000" kern="1200">
                <a:solidFill>
                  <a:schemeClr val="tx1"/>
                </a:solidFill>
                <a:latin typeface="+mn-lt"/>
                <a:ea typeface="+mn-ea"/>
                <a:cs typeface="+mn-cs"/>
              </a:defRPr>
            </a:lvl9pPr>
          </a:lstStyle>
          <a:p>
            <a:pPr marL="169863" indent="-169863">
              <a:spcBef>
                <a:spcPts val="0"/>
              </a:spcBef>
            </a:pPr>
            <a:r>
              <a:rPr lang="en-US" sz="950" dirty="0">
                <a:solidFill>
                  <a:schemeClr val="bg1"/>
                </a:solidFill>
              </a:rPr>
              <a:t>UHA can improve population health in the community(</a:t>
            </a:r>
            <a:r>
              <a:rPr lang="en-US" sz="950" dirty="0" err="1">
                <a:solidFill>
                  <a:schemeClr val="bg1"/>
                </a:solidFill>
              </a:rPr>
              <a:t>ies</a:t>
            </a:r>
            <a:r>
              <a:rPr lang="en-US" sz="950" dirty="0">
                <a:solidFill>
                  <a:schemeClr val="bg1"/>
                </a:solidFill>
              </a:rPr>
              <a:t>) partners serve by connecting patients to multiple evidence-based lifestyle change strategies through one program</a:t>
            </a:r>
          </a:p>
        </p:txBody>
      </p:sp>
      <p:sp>
        <p:nvSpPr>
          <p:cNvPr id="35" name="Rectangle 34"/>
          <p:cNvSpPr/>
          <p:nvPr/>
        </p:nvSpPr>
        <p:spPr>
          <a:xfrm>
            <a:off x="6122050" y="1217810"/>
            <a:ext cx="3016519" cy="1645920"/>
          </a:xfrm>
          <a:prstGeom prst="rect">
            <a:avLst/>
          </a:prstGeom>
          <a:solidFill>
            <a:srgbClr val="00B050"/>
          </a:solidFill>
          <a:ln>
            <a:noFill/>
          </a:ln>
          <a:effectLst/>
        </p:spPr>
        <p:style>
          <a:lnRef idx="1">
            <a:schemeClr val="accent6"/>
          </a:lnRef>
          <a:fillRef idx="2">
            <a:schemeClr val="accent6"/>
          </a:fillRef>
          <a:effectRef idx="1">
            <a:schemeClr val="accent6"/>
          </a:effectRef>
          <a:fontRef idx="minor">
            <a:schemeClr val="dk1"/>
          </a:fontRef>
        </p:style>
        <p:txBody>
          <a:bodyPr lIns="91192" tIns="45596" rIns="91192" bIns="45596" rtlCol="0" anchor="ctr"/>
          <a:lstStyle/>
          <a:p>
            <a:pPr algn="ctr"/>
            <a:endParaRPr lang="en-US" sz="1795" dirty="0"/>
          </a:p>
        </p:txBody>
      </p:sp>
      <p:sp>
        <p:nvSpPr>
          <p:cNvPr id="36" name="Title 6"/>
          <p:cNvSpPr txBox="1">
            <a:spLocks/>
          </p:cNvSpPr>
          <p:nvPr/>
        </p:nvSpPr>
        <p:spPr>
          <a:xfrm>
            <a:off x="6448417" y="1188971"/>
            <a:ext cx="2083647" cy="854684"/>
          </a:xfrm>
          <a:prstGeom prst="rect">
            <a:avLst/>
          </a:prstGeom>
        </p:spPr>
        <p:txBody>
          <a:bodyPr vert="horz" lIns="91192" tIns="45596" rIns="91192" bIns="45596" rtlCol="0" anchor="ctr">
            <a:normAutofit/>
          </a:bodyPr>
          <a:lstStyle>
            <a:lvl1pPr algn="l" defTabSz="457200" rtl="0" eaLnBrk="1" latinLnBrk="0" hangingPunct="1">
              <a:spcBef>
                <a:spcPct val="0"/>
              </a:spcBef>
              <a:buNone/>
              <a:defRPr sz="3200" b="0" kern="1200">
                <a:solidFill>
                  <a:schemeClr val="tx1">
                    <a:lumMod val="85000"/>
                    <a:lumOff val="15000"/>
                  </a:schemeClr>
                </a:solidFill>
                <a:latin typeface="Roboto Black" panose="02000000000000000000" pitchFamily="2" charset="0"/>
                <a:ea typeface="Roboto Black" panose="02000000000000000000" pitchFamily="2" charset="0"/>
                <a:cs typeface="Calibri" panose="020B0606030504020204" pitchFamily="34" charset="0"/>
              </a:defRPr>
            </a:lvl1pPr>
          </a:lstStyle>
          <a:p>
            <a:r>
              <a:rPr lang="en-US" sz="1800" dirty="0">
                <a:solidFill>
                  <a:schemeClr val="bg1"/>
                </a:solidFill>
                <a:latin typeface="+mj-lt"/>
                <a:ea typeface="Titillium Web"/>
                <a:cs typeface="Titillium WebSemiBold"/>
              </a:rPr>
              <a:t>Mission Alignment</a:t>
            </a:r>
          </a:p>
        </p:txBody>
      </p:sp>
      <p:sp>
        <p:nvSpPr>
          <p:cNvPr id="37" name="Text Placeholder 1"/>
          <p:cNvSpPr txBox="1">
            <a:spLocks/>
          </p:cNvSpPr>
          <p:nvPr/>
        </p:nvSpPr>
        <p:spPr>
          <a:xfrm>
            <a:off x="6448417" y="1785900"/>
            <a:ext cx="2410013" cy="632697"/>
          </a:xfrm>
          <a:prstGeom prst="rect">
            <a:avLst/>
          </a:prstGeom>
        </p:spPr>
        <p:txBody>
          <a:bodyPr lIns="91192" tIns="45596" rIns="91192" bIns="45596">
            <a:noAutofit/>
          </a:bodyPr>
          <a:lstStyle>
            <a:lvl1pPr marL="342900" indent="-342900" algn="l" defTabSz="457200" rtl="0" eaLnBrk="1" latinLnBrk="0" hangingPunct="1">
              <a:spcBef>
                <a:spcPct val="20000"/>
              </a:spcBef>
              <a:buFont typeface="Calibri"/>
              <a:buChar char="•"/>
              <a:defRPr sz="2400" kern="1200">
                <a:solidFill>
                  <a:srgbClr val="464D61"/>
                </a:solidFill>
                <a:latin typeface="+mn-lt"/>
                <a:ea typeface="+mn-ea"/>
                <a:cs typeface="+mn-cs"/>
              </a:defRPr>
            </a:lvl1pPr>
            <a:lvl2pPr marL="742950" indent="-285750" algn="l" defTabSz="457200" rtl="0" eaLnBrk="1" latinLnBrk="0" hangingPunct="1">
              <a:spcBef>
                <a:spcPct val="20000"/>
              </a:spcBef>
              <a:buFont typeface="Calibri"/>
              <a:buChar char="–"/>
              <a:defRPr sz="2000" kern="1200">
                <a:solidFill>
                  <a:srgbClr val="464D61"/>
                </a:solidFill>
                <a:latin typeface="+mn-lt"/>
                <a:ea typeface="+mn-ea"/>
                <a:cs typeface="+mn-cs"/>
              </a:defRPr>
            </a:lvl2pPr>
            <a:lvl3pPr marL="1143000" indent="-228600" algn="l" defTabSz="457200" rtl="0" eaLnBrk="1" latinLnBrk="0" hangingPunct="1">
              <a:spcBef>
                <a:spcPct val="20000"/>
              </a:spcBef>
              <a:buFont typeface="Calibri"/>
              <a:buChar char="•"/>
              <a:defRPr sz="1800" kern="1200">
                <a:solidFill>
                  <a:srgbClr val="464D61"/>
                </a:solidFill>
                <a:latin typeface="+mn-lt"/>
                <a:ea typeface="+mn-ea"/>
                <a:cs typeface="+mn-cs"/>
              </a:defRPr>
            </a:lvl3pPr>
            <a:lvl4pPr marL="1600200" indent="-228600" algn="l" defTabSz="457200" rtl="0" eaLnBrk="1" latinLnBrk="0" hangingPunct="1">
              <a:spcBef>
                <a:spcPct val="20000"/>
              </a:spcBef>
              <a:buFont typeface="Calibri"/>
              <a:buChar char="–"/>
              <a:defRPr sz="1600" kern="1200">
                <a:solidFill>
                  <a:srgbClr val="464D61"/>
                </a:solidFill>
                <a:latin typeface="+mn-lt"/>
                <a:ea typeface="+mn-ea"/>
                <a:cs typeface="+mn-cs"/>
              </a:defRPr>
            </a:lvl4pPr>
            <a:lvl5pPr marL="2057400" indent="-228600" algn="l" defTabSz="457200" rtl="0" eaLnBrk="1" latinLnBrk="0" hangingPunct="1">
              <a:spcBef>
                <a:spcPct val="20000"/>
              </a:spcBef>
              <a:buFont typeface="Calibri"/>
              <a:buChar char="»"/>
              <a:defRPr sz="1600" kern="1200">
                <a:solidFill>
                  <a:srgbClr val="464D61"/>
                </a:solidFill>
                <a:latin typeface="+mn-lt"/>
                <a:ea typeface="+mn-ea"/>
                <a:cs typeface="+mn-cs"/>
              </a:defRPr>
            </a:lvl5pPr>
            <a:lvl6pPr marL="2514600" indent="-228600" algn="l" defTabSz="457200" rtl="0" eaLnBrk="1" latinLnBrk="0" hangingPunct="1">
              <a:spcBef>
                <a:spcPct val="20000"/>
              </a:spcBef>
              <a:buFont typeface="Calibri"/>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Calibri"/>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Calibri"/>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Calibri"/>
              <a:buChar char="•"/>
              <a:defRPr sz="2000" kern="1200">
                <a:solidFill>
                  <a:schemeClr val="tx1"/>
                </a:solidFill>
                <a:latin typeface="+mn-lt"/>
                <a:ea typeface="+mn-ea"/>
                <a:cs typeface="+mn-cs"/>
              </a:defRPr>
            </a:lvl9pPr>
          </a:lstStyle>
          <a:p>
            <a:pPr marL="169863" indent="-169863">
              <a:spcBef>
                <a:spcPts val="0"/>
              </a:spcBef>
            </a:pPr>
            <a:r>
              <a:rPr lang="en-US" sz="950" dirty="0">
                <a:solidFill>
                  <a:schemeClr val="bg1"/>
                </a:solidFill>
              </a:rPr>
              <a:t>A sustainable UHA may advance organization’s mission and goals and align with the goals of a UHA</a:t>
            </a:r>
          </a:p>
          <a:p>
            <a:pPr marL="169863" indent="-169863">
              <a:spcBef>
                <a:spcPts val="0"/>
              </a:spcBef>
            </a:pPr>
            <a:r>
              <a:rPr lang="en-US" sz="950" dirty="0">
                <a:solidFill>
                  <a:schemeClr val="bg1"/>
                </a:solidFill>
              </a:rPr>
              <a:t>UHO will perform outreach to and vet new CBOs for participation in the UHA </a:t>
            </a:r>
          </a:p>
        </p:txBody>
      </p:sp>
      <p:sp>
        <p:nvSpPr>
          <p:cNvPr id="38" name="Rectangle 37"/>
          <p:cNvSpPr/>
          <p:nvPr/>
        </p:nvSpPr>
        <p:spPr>
          <a:xfrm>
            <a:off x="1555481" y="2923050"/>
            <a:ext cx="3016519" cy="1645920"/>
          </a:xfrm>
          <a:prstGeom prst="rect">
            <a:avLst/>
          </a:prstGeom>
          <a:solidFill>
            <a:schemeClr val="accent3"/>
          </a:solidFill>
          <a:ln>
            <a:noFill/>
          </a:ln>
          <a:effectLst/>
        </p:spPr>
        <p:style>
          <a:lnRef idx="1">
            <a:schemeClr val="accent6"/>
          </a:lnRef>
          <a:fillRef idx="2">
            <a:schemeClr val="accent6"/>
          </a:fillRef>
          <a:effectRef idx="1">
            <a:schemeClr val="accent6"/>
          </a:effectRef>
          <a:fontRef idx="minor">
            <a:schemeClr val="dk1"/>
          </a:fontRef>
        </p:style>
        <p:txBody>
          <a:bodyPr lIns="91192" tIns="45596" rIns="91192" bIns="45596" rtlCol="0" anchor="ctr"/>
          <a:lstStyle/>
          <a:p>
            <a:pPr algn="ctr"/>
            <a:endParaRPr lang="en-US" sz="1795" dirty="0">
              <a:solidFill>
                <a:srgbClr val="F2F2F2"/>
              </a:solidFill>
            </a:endParaRPr>
          </a:p>
        </p:txBody>
      </p:sp>
      <p:sp>
        <p:nvSpPr>
          <p:cNvPr id="39" name="Title 6"/>
          <p:cNvSpPr txBox="1">
            <a:spLocks/>
          </p:cNvSpPr>
          <p:nvPr/>
        </p:nvSpPr>
        <p:spPr>
          <a:xfrm>
            <a:off x="1889041" y="2920215"/>
            <a:ext cx="2537383" cy="854684"/>
          </a:xfrm>
          <a:prstGeom prst="rect">
            <a:avLst/>
          </a:prstGeom>
        </p:spPr>
        <p:txBody>
          <a:bodyPr vert="horz" lIns="91192" tIns="45596" rIns="91192" bIns="45596" rtlCol="0" anchor="ctr">
            <a:normAutofit/>
          </a:bodyPr>
          <a:lstStyle>
            <a:lvl1pPr algn="l" defTabSz="457200" rtl="0" eaLnBrk="1" latinLnBrk="0" hangingPunct="1">
              <a:spcBef>
                <a:spcPct val="0"/>
              </a:spcBef>
              <a:buNone/>
              <a:defRPr sz="3200" b="0" kern="1200">
                <a:solidFill>
                  <a:schemeClr val="tx1">
                    <a:lumMod val="85000"/>
                    <a:lumOff val="15000"/>
                  </a:schemeClr>
                </a:solidFill>
                <a:latin typeface="Roboto Black" panose="02000000000000000000" pitchFamily="2" charset="0"/>
                <a:ea typeface="Roboto Black" panose="02000000000000000000" pitchFamily="2" charset="0"/>
                <a:cs typeface="Calibri" panose="020B0606030504020204" pitchFamily="34" charset="0"/>
              </a:defRPr>
            </a:lvl1pPr>
          </a:lstStyle>
          <a:p>
            <a:r>
              <a:rPr lang="en-US" sz="1800" dirty="0">
                <a:solidFill>
                  <a:srgbClr val="F2F2F2"/>
                </a:solidFill>
                <a:latin typeface="+mj-lt"/>
                <a:ea typeface="Titillium Web"/>
                <a:cs typeface="Titillium WebSemiBold"/>
              </a:rPr>
              <a:t>Sustainable Funding</a:t>
            </a:r>
          </a:p>
        </p:txBody>
      </p:sp>
      <p:sp>
        <p:nvSpPr>
          <p:cNvPr id="40" name="Text Placeholder 1"/>
          <p:cNvSpPr txBox="1">
            <a:spLocks/>
          </p:cNvSpPr>
          <p:nvPr/>
        </p:nvSpPr>
        <p:spPr>
          <a:xfrm>
            <a:off x="1889041" y="3539948"/>
            <a:ext cx="2579886" cy="632171"/>
          </a:xfrm>
          <a:prstGeom prst="rect">
            <a:avLst/>
          </a:prstGeom>
        </p:spPr>
        <p:txBody>
          <a:bodyPr lIns="91192" tIns="45596" rIns="91192" bIns="45596">
            <a:noAutofit/>
          </a:bodyPr>
          <a:lstStyle>
            <a:lvl1pPr marL="342900" indent="-342900" algn="l" defTabSz="457200" rtl="0" eaLnBrk="1" latinLnBrk="0" hangingPunct="1">
              <a:spcBef>
                <a:spcPct val="20000"/>
              </a:spcBef>
              <a:buFont typeface="Calibri"/>
              <a:buChar char="•"/>
              <a:defRPr sz="2400" kern="1200">
                <a:solidFill>
                  <a:srgbClr val="464D61"/>
                </a:solidFill>
                <a:latin typeface="+mn-lt"/>
                <a:ea typeface="+mn-ea"/>
                <a:cs typeface="+mn-cs"/>
              </a:defRPr>
            </a:lvl1pPr>
            <a:lvl2pPr marL="742950" indent="-285750" algn="l" defTabSz="457200" rtl="0" eaLnBrk="1" latinLnBrk="0" hangingPunct="1">
              <a:spcBef>
                <a:spcPct val="20000"/>
              </a:spcBef>
              <a:buFont typeface="Calibri"/>
              <a:buChar char="–"/>
              <a:defRPr sz="2000" kern="1200">
                <a:solidFill>
                  <a:srgbClr val="464D61"/>
                </a:solidFill>
                <a:latin typeface="+mn-lt"/>
                <a:ea typeface="+mn-ea"/>
                <a:cs typeface="+mn-cs"/>
              </a:defRPr>
            </a:lvl2pPr>
            <a:lvl3pPr marL="1143000" indent="-228600" algn="l" defTabSz="457200" rtl="0" eaLnBrk="1" latinLnBrk="0" hangingPunct="1">
              <a:spcBef>
                <a:spcPct val="20000"/>
              </a:spcBef>
              <a:buFont typeface="Calibri"/>
              <a:buChar char="•"/>
              <a:defRPr sz="1800" kern="1200">
                <a:solidFill>
                  <a:srgbClr val="464D61"/>
                </a:solidFill>
                <a:latin typeface="+mn-lt"/>
                <a:ea typeface="+mn-ea"/>
                <a:cs typeface="+mn-cs"/>
              </a:defRPr>
            </a:lvl3pPr>
            <a:lvl4pPr marL="1600200" indent="-228600" algn="l" defTabSz="457200" rtl="0" eaLnBrk="1" latinLnBrk="0" hangingPunct="1">
              <a:spcBef>
                <a:spcPct val="20000"/>
              </a:spcBef>
              <a:buFont typeface="Calibri"/>
              <a:buChar char="–"/>
              <a:defRPr sz="1600" kern="1200">
                <a:solidFill>
                  <a:srgbClr val="464D61"/>
                </a:solidFill>
                <a:latin typeface="+mn-lt"/>
                <a:ea typeface="+mn-ea"/>
                <a:cs typeface="+mn-cs"/>
              </a:defRPr>
            </a:lvl4pPr>
            <a:lvl5pPr marL="2057400" indent="-228600" algn="l" defTabSz="457200" rtl="0" eaLnBrk="1" latinLnBrk="0" hangingPunct="1">
              <a:spcBef>
                <a:spcPct val="20000"/>
              </a:spcBef>
              <a:buFont typeface="Calibri"/>
              <a:buChar char="»"/>
              <a:defRPr sz="1600" kern="1200">
                <a:solidFill>
                  <a:srgbClr val="464D61"/>
                </a:solidFill>
                <a:latin typeface="+mn-lt"/>
                <a:ea typeface="+mn-ea"/>
                <a:cs typeface="+mn-cs"/>
              </a:defRPr>
            </a:lvl5pPr>
            <a:lvl6pPr marL="2514600" indent="-228600" algn="l" defTabSz="457200" rtl="0" eaLnBrk="1" latinLnBrk="0" hangingPunct="1">
              <a:spcBef>
                <a:spcPct val="20000"/>
              </a:spcBef>
              <a:buFont typeface="Calibri"/>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Calibri"/>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Calibri"/>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Calibri"/>
              <a:buChar char="•"/>
              <a:defRPr sz="2000" kern="1200">
                <a:solidFill>
                  <a:schemeClr val="tx1"/>
                </a:solidFill>
                <a:latin typeface="+mn-lt"/>
                <a:ea typeface="+mn-ea"/>
                <a:cs typeface="+mn-cs"/>
              </a:defRPr>
            </a:lvl9pPr>
          </a:lstStyle>
          <a:p>
            <a:pPr marL="169863" indent="-169863">
              <a:spcBef>
                <a:spcPts val="0"/>
              </a:spcBef>
            </a:pPr>
            <a:r>
              <a:rPr lang="en-US" sz="950" dirty="0">
                <a:solidFill>
                  <a:srgbClr val="F2F2F2"/>
                </a:solidFill>
              </a:rPr>
              <a:t>By connecting CBOs with sustainable reimbursement, UHAs reduce the need to assist in identifying and/or providing addition funds to CBOs</a:t>
            </a:r>
          </a:p>
        </p:txBody>
      </p:sp>
      <p:sp>
        <p:nvSpPr>
          <p:cNvPr id="24" name="Title 1">
            <a:extLst>
              <a:ext uri="{FF2B5EF4-FFF2-40B4-BE49-F238E27FC236}">
                <a16:creationId xmlns:a16="http://schemas.microsoft.com/office/drawing/2014/main" id="{967680AF-BA8E-4AD5-B80B-2DEE75AB3356}"/>
              </a:ext>
            </a:extLst>
          </p:cNvPr>
          <p:cNvSpPr txBox="1">
            <a:spLocks/>
          </p:cNvSpPr>
          <p:nvPr/>
        </p:nvSpPr>
        <p:spPr>
          <a:xfrm>
            <a:off x="292279" y="191827"/>
            <a:ext cx="8601689" cy="917487"/>
          </a:xfrm>
          <a:prstGeom prst="rect">
            <a:avLst/>
          </a:prstGeom>
        </p:spPr>
        <p:txBody>
          <a:bodyPr vert="horz" lIns="91440" tIns="45720" rIns="91440" bIns="45720" rtlCol="0" anchor="b">
            <a:noAutofit/>
          </a:bodyPr>
          <a:lstStyle>
            <a:lvl1pPr algn="l" defTabSz="457200" rtl="0" eaLnBrk="1" latinLnBrk="0" hangingPunct="1">
              <a:spcBef>
                <a:spcPct val="0"/>
              </a:spcBef>
              <a:buNone/>
              <a:defRPr sz="3600" kern="1200">
                <a:solidFill>
                  <a:schemeClr val="tx2"/>
                </a:solidFill>
                <a:latin typeface="Helvetica" pitchFamily="2" charset="0"/>
                <a:ea typeface="+mj-ea"/>
                <a:cs typeface="+mj-cs"/>
              </a:defRPr>
            </a:lvl1pPr>
          </a:lstStyle>
          <a:p>
            <a:r>
              <a:rPr lang="en-US" sz="3200" dirty="0"/>
              <a:t>UHA Value Proposition for Funding/Convening Partners</a:t>
            </a:r>
          </a:p>
        </p:txBody>
      </p:sp>
      <p:sp>
        <p:nvSpPr>
          <p:cNvPr id="18" name="Rectangle 17">
            <a:extLst>
              <a:ext uri="{FF2B5EF4-FFF2-40B4-BE49-F238E27FC236}">
                <a16:creationId xmlns:a16="http://schemas.microsoft.com/office/drawing/2014/main" id="{F974B867-95D2-4CE7-983A-8685BA8B9171}"/>
              </a:ext>
            </a:extLst>
          </p:cNvPr>
          <p:cNvSpPr/>
          <p:nvPr/>
        </p:nvSpPr>
        <p:spPr>
          <a:xfrm>
            <a:off x="4613790" y="2923050"/>
            <a:ext cx="3016519" cy="1645920"/>
          </a:xfrm>
          <a:prstGeom prst="rect">
            <a:avLst/>
          </a:prstGeom>
          <a:solidFill>
            <a:schemeClr val="tx1"/>
          </a:solidFill>
          <a:ln>
            <a:noFill/>
          </a:ln>
          <a:effectLst/>
        </p:spPr>
        <p:style>
          <a:lnRef idx="1">
            <a:schemeClr val="accent6"/>
          </a:lnRef>
          <a:fillRef idx="2">
            <a:schemeClr val="accent6"/>
          </a:fillRef>
          <a:effectRef idx="1">
            <a:schemeClr val="accent6"/>
          </a:effectRef>
          <a:fontRef idx="minor">
            <a:schemeClr val="dk1"/>
          </a:fontRef>
        </p:style>
        <p:txBody>
          <a:bodyPr lIns="91192" tIns="45596" rIns="91192" bIns="45596" rtlCol="0" anchor="ctr"/>
          <a:lstStyle/>
          <a:p>
            <a:endParaRPr lang="en-US" sz="1795" dirty="0"/>
          </a:p>
        </p:txBody>
      </p:sp>
      <p:sp>
        <p:nvSpPr>
          <p:cNvPr id="19" name="Title 6">
            <a:extLst>
              <a:ext uri="{FF2B5EF4-FFF2-40B4-BE49-F238E27FC236}">
                <a16:creationId xmlns:a16="http://schemas.microsoft.com/office/drawing/2014/main" id="{64F17ABB-6C3C-4377-8640-8A1B7C3DD139}"/>
              </a:ext>
            </a:extLst>
          </p:cNvPr>
          <p:cNvSpPr txBox="1">
            <a:spLocks/>
          </p:cNvSpPr>
          <p:nvPr/>
        </p:nvSpPr>
        <p:spPr>
          <a:xfrm>
            <a:off x="4986187" y="2920215"/>
            <a:ext cx="2083647" cy="854684"/>
          </a:xfrm>
          <a:prstGeom prst="rect">
            <a:avLst/>
          </a:prstGeom>
        </p:spPr>
        <p:txBody>
          <a:bodyPr vert="horz" lIns="91192" tIns="45596" rIns="91192" bIns="45596" rtlCol="0" anchor="ctr">
            <a:normAutofit/>
          </a:bodyPr>
          <a:lstStyle>
            <a:lvl1pPr algn="l" defTabSz="457200" rtl="0" eaLnBrk="1" latinLnBrk="0" hangingPunct="1">
              <a:spcBef>
                <a:spcPct val="0"/>
              </a:spcBef>
              <a:buNone/>
              <a:defRPr sz="3200" b="0" kern="1200">
                <a:solidFill>
                  <a:schemeClr val="tx1">
                    <a:lumMod val="85000"/>
                    <a:lumOff val="15000"/>
                  </a:schemeClr>
                </a:solidFill>
                <a:latin typeface="Roboto Black" panose="02000000000000000000" pitchFamily="2" charset="0"/>
                <a:ea typeface="Roboto Black" panose="02000000000000000000" pitchFamily="2" charset="0"/>
                <a:cs typeface="Calibri" panose="020B0606030504020204" pitchFamily="34" charset="0"/>
              </a:defRPr>
            </a:lvl1pPr>
          </a:lstStyle>
          <a:p>
            <a:r>
              <a:rPr lang="en-US" sz="1800" dirty="0">
                <a:solidFill>
                  <a:srgbClr val="F2F2F2"/>
                </a:solidFill>
                <a:latin typeface="+mj-lt"/>
                <a:ea typeface="Titillium Web"/>
                <a:cs typeface="Titillium WebSemiBold"/>
              </a:rPr>
              <a:t>Health Equity</a:t>
            </a:r>
          </a:p>
        </p:txBody>
      </p:sp>
      <p:sp>
        <p:nvSpPr>
          <p:cNvPr id="20" name="Text Placeholder 1">
            <a:extLst>
              <a:ext uri="{FF2B5EF4-FFF2-40B4-BE49-F238E27FC236}">
                <a16:creationId xmlns:a16="http://schemas.microsoft.com/office/drawing/2014/main" id="{90098400-22C3-4000-A06B-027C74E47B09}"/>
              </a:ext>
            </a:extLst>
          </p:cNvPr>
          <p:cNvSpPr txBox="1">
            <a:spLocks/>
          </p:cNvSpPr>
          <p:nvPr/>
        </p:nvSpPr>
        <p:spPr>
          <a:xfrm>
            <a:off x="4986186" y="3539948"/>
            <a:ext cx="2456045" cy="632171"/>
          </a:xfrm>
          <a:prstGeom prst="rect">
            <a:avLst/>
          </a:prstGeom>
        </p:spPr>
        <p:txBody>
          <a:bodyPr lIns="91192" tIns="45596" rIns="91192" bIns="45596">
            <a:noAutofit/>
          </a:bodyPr>
          <a:lstStyle>
            <a:lvl1pPr marL="342900" indent="-342900" algn="l" defTabSz="457200" rtl="0" eaLnBrk="1" latinLnBrk="0" hangingPunct="1">
              <a:spcBef>
                <a:spcPct val="20000"/>
              </a:spcBef>
              <a:buFont typeface="Calibri"/>
              <a:buChar char="•"/>
              <a:defRPr sz="2400" kern="1200">
                <a:solidFill>
                  <a:srgbClr val="464D61"/>
                </a:solidFill>
                <a:latin typeface="+mn-lt"/>
                <a:ea typeface="+mn-ea"/>
                <a:cs typeface="+mn-cs"/>
              </a:defRPr>
            </a:lvl1pPr>
            <a:lvl2pPr marL="742950" indent="-285750" algn="l" defTabSz="457200" rtl="0" eaLnBrk="1" latinLnBrk="0" hangingPunct="1">
              <a:spcBef>
                <a:spcPct val="20000"/>
              </a:spcBef>
              <a:buFont typeface="Calibri"/>
              <a:buChar char="–"/>
              <a:defRPr sz="2000" kern="1200">
                <a:solidFill>
                  <a:srgbClr val="464D61"/>
                </a:solidFill>
                <a:latin typeface="+mn-lt"/>
                <a:ea typeface="+mn-ea"/>
                <a:cs typeface="+mn-cs"/>
              </a:defRPr>
            </a:lvl2pPr>
            <a:lvl3pPr marL="1143000" indent="-228600" algn="l" defTabSz="457200" rtl="0" eaLnBrk="1" latinLnBrk="0" hangingPunct="1">
              <a:spcBef>
                <a:spcPct val="20000"/>
              </a:spcBef>
              <a:buFont typeface="Calibri"/>
              <a:buChar char="•"/>
              <a:defRPr sz="1800" kern="1200">
                <a:solidFill>
                  <a:srgbClr val="464D61"/>
                </a:solidFill>
                <a:latin typeface="+mn-lt"/>
                <a:ea typeface="+mn-ea"/>
                <a:cs typeface="+mn-cs"/>
              </a:defRPr>
            </a:lvl3pPr>
            <a:lvl4pPr marL="1600200" indent="-228600" algn="l" defTabSz="457200" rtl="0" eaLnBrk="1" latinLnBrk="0" hangingPunct="1">
              <a:spcBef>
                <a:spcPct val="20000"/>
              </a:spcBef>
              <a:buFont typeface="Calibri"/>
              <a:buChar char="–"/>
              <a:defRPr sz="1600" kern="1200">
                <a:solidFill>
                  <a:srgbClr val="464D61"/>
                </a:solidFill>
                <a:latin typeface="+mn-lt"/>
                <a:ea typeface="+mn-ea"/>
                <a:cs typeface="+mn-cs"/>
              </a:defRPr>
            </a:lvl4pPr>
            <a:lvl5pPr marL="2057400" indent="-228600" algn="l" defTabSz="457200" rtl="0" eaLnBrk="1" latinLnBrk="0" hangingPunct="1">
              <a:spcBef>
                <a:spcPct val="20000"/>
              </a:spcBef>
              <a:buFont typeface="Calibri"/>
              <a:buChar char="»"/>
              <a:defRPr sz="1600" kern="1200">
                <a:solidFill>
                  <a:srgbClr val="464D61"/>
                </a:solidFill>
                <a:latin typeface="+mn-lt"/>
                <a:ea typeface="+mn-ea"/>
                <a:cs typeface="+mn-cs"/>
              </a:defRPr>
            </a:lvl5pPr>
            <a:lvl6pPr marL="2514600" indent="-228600" algn="l" defTabSz="457200" rtl="0" eaLnBrk="1" latinLnBrk="0" hangingPunct="1">
              <a:spcBef>
                <a:spcPct val="20000"/>
              </a:spcBef>
              <a:buFont typeface="Calibri"/>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Calibri"/>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Calibri"/>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Calibri"/>
              <a:buChar char="•"/>
              <a:defRPr sz="2000" kern="1200">
                <a:solidFill>
                  <a:schemeClr val="tx1"/>
                </a:solidFill>
                <a:latin typeface="+mn-lt"/>
                <a:ea typeface="+mn-ea"/>
                <a:cs typeface="+mn-cs"/>
              </a:defRPr>
            </a:lvl9pPr>
          </a:lstStyle>
          <a:p>
            <a:pPr marL="169863" indent="-169863">
              <a:spcBef>
                <a:spcPts val="0"/>
              </a:spcBef>
            </a:pPr>
            <a:r>
              <a:rPr lang="en-US" sz="950" dirty="0">
                <a:solidFill>
                  <a:srgbClr val="F2F2F2"/>
                </a:solidFill>
              </a:rPr>
              <a:t>UHAs provide a network of long-term access to patients traditionally underserved by the health care system, which can help improve health equity and help partners meet goals</a:t>
            </a:r>
          </a:p>
        </p:txBody>
      </p:sp>
    </p:spTree>
    <p:custDataLst>
      <p:tags r:id="rId1"/>
    </p:custDataLst>
    <p:extLst>
      <p:ext uri="{BB962C8B-B14F-4D97-AF65-F5344CB8AC3E}">
        <p14:creationId xmlns:p14="http://schemas.microsoft.com/office/powerpoint/2010/main" val="2341692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fade">
                                      <p:cBhvr>
                                        <p:cTn id="10" dur="500"/>
                                        <p:tgtEl>
                                          <p:spTgt spid="3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animEffect transition="in" filter="fade">
                                      <p:cBhvr>
                                        <p:cTn id="13" dur="500"/>
                                        <p:tgtEl>
                                          <p:spTgt spid="3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fade">
                                      <p:cBhvr>
                                        <p:cTn id="18" dur="500"/>
                                        <p:tgtEl>
                                          <p:spTgt spid="32"/>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fade">
                                      <p:cBhvr>
                                        <p:cTn id="21" dur="500"/>
                                        <p:tgtEl>
                                          <p:spTgt spid="33"/>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fade">
                                      <p:cBhvr>
                                        <p:cTn id="24" dur="500"/>
                                        <p:tgtEl>
                                          <p:spTgt spid="34"/>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5"/>
                                        </p:tgtEl>
                                        <p:attrNameLst>
                                          <p:attrName>style.visibility</p:attrName>
                                        </p:attrNameLst>
                                      </p:cBhvr>
                                      <p:to>
                                        <p:strVal val="visible"/>
                                      </p:to>
                                    </p:set>
                                    <p:animEffect transition="in" filter="fade">
                                      <p:cBhvr>
                                        <p:cTn id="29" dur="500"/>
                                        <p:tgtEl>
                                          <p:spTgt spid="35"/>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6"/>
                                        </p:tgtEl>
                                        <p:attrNameLst>
                                          <p:attrName>style.visibility</p:attrName>
                                        </p:attrNameLst>
                                      </p:cBhvr>
                                      <p:to>
                                        <p:strVal val="visible"/>
                                      </p:to>
                                    </p:set>
                                    <p:animEffect transition="in" filter="fade">
                                      <p:cBhvr>
                                        <p:cTn id="32" dur="500"/>
                                        <p:tgtEl>
                                          <p:spTgt spid="36"/>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7"/>
                                        </p:tgtEl>
                                        <p:attrNameLst>
                                          <p:attrName>style.visibility</p:attrName>
                                        </p:attrNameLst>
                                      </p:cBhvr>
                                      <p:to>
                                        <p:strVal val="visible"/>
                                      </p:to>
                                    </p:set>
                                    <p:animEffect transition="in" filter="fade">
                                      <p:cBhvr>
                                        <p:cTn id="35" dur="500"/>
                                        <p:tgtEl>
                                          <p:spTgt spid="37"/>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8"/>
                                        </p:tgtEl>
                                        <p:attrNameLst>
                                          <p:attrName>style.visibility</p:attrName>
                                        </p:attrNameLst>
                                      </p:cBhvr>
                                      <p:to>
                                        <p:strVal val="visible"/>
                                      </p:to>
                                    </p:set>
                                    <p:animEffect transition="in" filter="fade">
                                      <p:cBhvr>
                                        <p:cTn id="40" dur="500"/>
                                        <p:tgtEl>
                                          <p:spTgt spid="38"/>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39"/>
                                        </p:tgtEl>
                                        <p:attrNameLst>
                                          <p:attrName>style.visibility</p:attrName>
                                        </p:attrNameLst>
                                      </p:cBhvr>
                                      <p:to>
                                        <p:strVal val="visible"/>
                                      </p:to>
                                    </p:set>
                                    <p:animEffect transition="in" filter="fade">
                                      <p:cBhvr>
                                        <p:cTn id="43" dur="500"/>
                                        <p:tgtEl>
                                          <p:spTgt spid="39"/>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40"/>
                                        </p:tgtEl>
                                        <p:attrNameLst>
                                          <p:attrName>style.visibility</p:attrName>
                                        </p:attrNameLst>
                                      </p:cBhvr>
                                      <p:to>
                                        <p:strVal val="visible"/>
                                      </p:to>
                                    </p:set>
                                    <p:animEffect transition="in" filter="fade">
                                      <p:cBhvr>
                                        <p:cTn id="46" dur="500"/>
                                        <p:tgtEl>
                                          <p:spTgt spid="40"/>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animEffect transition="in" filter="fade">
                                      <p:cBhvr>
                                        <p:cTn id="51" dur="500"/>
                                        <p:tgtEl>
                                          <p:spTgt spid="18"/>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19"/>
                                        </p:tgtEl>
                                        <p:attrNameLst>
                                          <p:attrName>style.visibility</p:attrName>
                                        </p:attrNameLst>
                                      </p:cBhvr>
                                      <p:to>
                                        <p:strVal val="visible"/>
                                      </p:to>
                                    </p:set>
                                    <p:animEffect transition="in" filter="fade">
                                      <p:cBhvr>
                                        <p:cTn id="54" dur="500"/>
                                        <p:tgtEl>
                                          <p:spTgt spid="19"/>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20"/>
                                        </p:tgtEl>
                                        <p:attrNameLst>
                                          <p:attrName>style.visibility</p:attrName>
                                        </p:attrNameLst>
                                      </p:cBhvr>
                                      <p:to>
                                        <p:strVal val="visible"/>
                                      </p:to>
                                    </p:set>
                                    <p:animEffect transition="in" filter="fade">
                                      <p:cBhvr>
                                        <p:cTn id="5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p:bldP spid="31" grpId="0"/>
      <p:bldP spid="32" grpId="0" animBg="1"/>
      <p:bldP spid="33" grpId="0"/>
      <p:bldP spid="34" grpId="0"/>
      <p:bldP spid="35" grpId="0" animBg="1"/>
      <p:bldP spid="36" grpId="0"/>
      <p:bldP spid="37" grpId="0"/>
      <p:bldP spid="38" grpId="0" animBg="1"/>
      <p:bldP spid="39" grpId="0"/>
      <p:bldP spid="40" grpId="0"/>
      <p:bldP spid="18" grpId="0" animBg="1"/>
      <p:bldP spid="19" grpId="0"/>
      <p:bldP spid="2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6">
            <a:extLst>
              <a:ext uri="{FF2B5EF4-FFF2-40B4-BE49-F238E27FC236}">
                <a16:creationId xmlns:a16="http://schemas.microsoft.com/office/drawing/2014/main" id="{9DE0DC2E-A795-47EA-802B-B09191E3B5AD}"/>
              </a:ext>
            </a:extLst>
          </p:cNvPr>
          <p:cNvGraphicFramePr>
            <a:graphicFrameLocks noGrp="1"/>
          </p:cNvGraphicFramePr>
          <p:nvPr>
            <p:extLst>
              <p:ext uri="{D42A27DB-BD31-4B8C-83A1-F6EECF244321}">
                <p14:modId xmlns:p14="http://schemas.microsoft.com/office/powerpoint/2010/main" val="3885748347"/>
              </p:ext>
            </p:extLst>
          </p:nvPr>
        </p:nvGraphicFramePr>
        <p:xfrm>
          <a:off x="675291" y="712969"/>
          <a:ext cx="8332248" cy="4229904"/>
        </p:xfrm>
        <a:graphic>
          <a:graphicData uri="http://schemas.openxmlformats.org/drawingml/2006/table">
            <a:tbl>
              <a:tblPr firstRow="1" bandRow="1">
                <a:tableStyleId>{073A0DAA-6AF3-43AB-8588-CEC1D06C72B9}</a:tableStyleId>
              </a:tblPr>
              <a:tblGrid>
                <a:gridCol w="1694986">
                  <a:extLst>
                    <a:ext uri="{9D8B030D-6E8A-4147-A177-3AD203B41FA5}">
                      <a16:colId xmlns:a16="http://schemas.microsoft.com/office/drawing/2014/main" val="3059008442"/>
                    </a:ext>
                  </a:extLst>
                </a:gridCol>
                <a:gridCol w="3323063">
                  <a:extLst>
                    <a:ext uri="{9D8B030D-6E8A-4147-A177-3AD203B41FA5}">
                      <a16:colId xmlns:a16="http://schemas.microsoft.com/office/drawing/2014/main" val="4189307250"/>
                    </a:ext>
                  </a:extLst>
                </a:gridCol>
                <a:gridCol w="3314199">
                  <a:extLst>
                    <a:ext uri="{9D8B030D-6E8A-4147-A177-3AD203B41FA5}">
                      <a16:colId xmlns:a16="http://schemas.microsoft.com/office/drawing/2014/main" val="4281933696"/>
                    </a:ext>
                  </a:extLst>
                </a:gridCol>
              </a:tblGrid>
              <a:tr h="267504">
                <a:tc>
                  <a:txBody>
                    <a:bodyPr/>
                    <a:lstStyle/>
                    <a:p>
                      <a:pPr algn="ctr"/>
                      <a:r>
                        <a:rPr lang="en-US" sz="1000" dirty="0"/>
                        <a:t>Pain Point</a:t>
                      </a:r>
                    </a:p>
                  </a:txBody>
                  <a:tcPr/>
                </a:tc>
                <a:tc>
                  <a:txBody>
                    <a:bodyPr/>
                    <a:lstStyle/>
                    <a:p>
                      <a:pPr algn="ctr"/>
                      <a:r>
                        <a:rPr lang="en-US" sz="1000" dirty="0"/>
                        <a:t> Value Proposition</a:t>
                      </a:r>
                    </a:p>
                  </a:txBody>
                  <a:tcPr/>
                </a:tc>
                <a:tc>
                  <a:txBody>
                    <a:bodyPr/>
                    <a:lstStyle/>
                    <a:p>
                      <a:pPr algn="ctr"/>
                      <a:r>
                        <a:rPr lang="en-US" sz="1000" dirty="0"/>
                        <a:t>Specific Actions </a:t>
                      </a:r>
                    </a:p>
                  </a:txBody>
                  <a:tcPr/>
                </a:tc>
                <a:extLst>
                  <a:ext uri="{0D108BD9-81ED-4DB2-BD59-A6C34878D82A}">
                    <a16:rowId xmlns:a16="http://schemas.microsoft.com/office/drawing/2014/main" val="4172277248"/>
                  </a:ext>
                </a:extLst>
              </a:tr>
              <a:tr h="695379">
                <a:tc>
                  <a:txBody>
                    <a:bodyPr/>
                    <a:lstStyle/>
                    <a:p>
                      <a:r>
                        <a:rPr lang="en-US" sz="1000" dirty="0"/>
                        <a:t>Partnership</a:t>
                      </a:r>
                    </a:p>
                  </a:txBody>
                  <a:tcPr anchor="ctr"/>
                </a:tc>
                <a:tc>
                  <a:txBody>
                    <a:bodyPr/>
                    <a:lstStyle/>
                    <a:p>
                      <a:pPr marL="171450" indent="-171450">
                        <a:buFont typeface="Arial" panose="020B0604020202020204" pitchFamily="34" charset="0"/>
                        <a:buChar char="•"/>
                      </a:pPr>
                      <a:r>
                        <a:rPr lang="en-US" sz="1000" dirty="0"/>
                        <a:t>UHO connects and provides technical/administrative assistance to organizations throughout the community</a:t>
                      </a:r>
                    </a:p>
                    <a:p>
                      <a:pPr marL="171450" indent="-171450">
                        <a:buFont typeface="Arial" panose="020B0604020202020204" pitchFamily="34" charset="0"/>
                        <a:buChar char="•"/>
                      </a:pPr>
                      <a:r>
                        <a:rPr lang="en-US" sz="1000" dirty="0"/>
                        <a:t>UHA creates a network to share strategies and pilot initiatives across the health landscape</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t>UHO serves as a liaison to state agencies on behalf of subsidiary organizations </a:t>
                      </a:r>
                    </a:p>
                    <a:p>
                      <a:pPr marL="171450" indent="-171450">
                        <a:buFont typeface="Arial" panose="020B0604020202020204" pitchFamily="34" charset="0"/>
                        <a:buChar char="•"/>
                      </a:pPr>
                      <a:endParaRPr lang="en-US" sz="1000" dirty="0"/>
                    </a:p>
                  </a:txBody>
                  <a:tcPr/>
                </a:tc>
                <a:tc>
                  <a:txBody>
                    <a:bodyPr/>
                    <a:lstStyle/>
                    <a:p>
                      <a:pPr marL="171450" indent="-171450">
                        <a:buFont typeface="Arial" panose="020B0604020202020204" pitchFamily="34" charset="0"/>
                        <a:buChar char="•"/>
                      </a:pPr>
                      <a:r>
                        <a:rPr lang="en-US" sz="1000" dirty="0"/>
                        <a:t>Leverage existing meetings to continue relationship building with partners (including meetings that do not relate to prevention of type 2 diabetes) </a:t>
                      </a:r>
                    </a:p>
                    <a:p>
                      <a:pPr marL="171450" indent="-171450">
                        <a:buFont typeface="Arial" panose="020B0604020202020204" pitchFamily="34" charset="0"/>
                        <a:buChar char="•"/>
                      </a:pPr>
                      <a:r>
                        <a:rPr lang="en-US" sz="1000" dirty="0"/>
                        <a:t>UHO learns and crosswalks relevant priorities from convening and funding partners and outlines how UHA can address those priorities  </a:t>
                      </a:r>
                    </a:p>
                  </a:txBody>
                  <a:tcPr/>
                </a:tc>
                <a:extLst>
                  <a:ext uri="{0D108BD9-81ED-4DB2-BD59-A6C34878D82A}">
                    <a16:rowId xmlns:a16="http://schemas.microsoft.com/office/drawing/2014/main" val="327333086"/>
                  </a:ext>
                </a:extLst>
              </a:tr>
              <a:tr h="585468">
                <a:tc>
                  <a:txBody>
                    <a:bodyPr/>
                    <a:lstStyle/>
                    <a:p>
                      <a:r>
                        <a:rPr lang="en-US" sz="1000" dirty="0"/>
                        <a:t>Population Health</a:t>
                      </a:r>
                    </a:p>
                  </a:txBody>
                  <a:tcPr anchor="ctr"/>
                </a:tc>
                <a:tc>
                  <a:txBody>
                    <a:bodyPr/>
                    <a:lstStyle/>
                    <a:p>
                      <a:pPr marL="171450" indent="-171450">
                        <a:buFont typeface="Arial" panose="020B0604020202020204" pitchFamily="34" charset="0"/>
                        <a:buChar char="•"/>
                      </a:pPr>
                      <a:r>
                        <a:rPr lang="en-US" sz="1000" dirty="0"/>
                        <a:t>UHA serves as a one-stop-shop to the identified participant population and provide resources to make sustainable lifestyle changes to prevent chronic disease and improve population health</a:t>
                      </a:r>
                    </a:p>
                  </a:txBody>
                  <a:tcPr/>
                </a:tc>
                <a:tc>
                  <a:txBody>
                    <a:bodyPr/>
                    <a:lstStyle/>
                    <a:p>
                      <a:pPr marL="171450" indent="-171450">
                        <a:buFont typeface="Arial" panose="020B0604020202020204" pitchFamily="34" charset="0"/>
                        <a:buChar char="•"/>
                      </a:pPr>
                      <a:r>
                        <a:rPr lang="en-US" sz="1000" dirty="0"/>
                        <a:t>UHO works to understand governor, state (public) health </a:t>
                      </a:r>
                      <a:r>
                        <a:rPr lang="en-US" sz="1000" dirty="0">
                          <a:solidFill>
                            <a:srgbClr val="002855"/>
                          </a:solidFill>
                        </a:rPr>
                        <a:t>department, state Medicaid agency, health </a:t>
                      </a:r>
                      <a:r>
                        <a:rPr lang="en-US" sz="1000" dirty="0"/>
                        <a:t>system, and other priorities related to population health and chronic disease prevention  </a:t>
                      </a:r>
                    </a:p>
                  </a:txBody>
                  <a:tcPr/>
                </a:tc>
                <a:extLst>
                  <a:ext uri="{0D108BD9-81ED-4DB2-BD59-A6C34878D82A}">
                    <a16:rowId xmlns:a16="http://schemas.microsoft.com/office/drawing/2014/main" val="624320180"/>
                  </a:ext>
                </a:extLst>
              </a:tr>
              <a:tr h="514052">
                <a:tc>
                  <a:txBody>
                    <a:bodyPr/>
                    <a:lstStyle/>
                    <a:p>
                      <a:r>
                        <a:rPr lang="en-US" sz="1000" dirty="0"/>
                        <a:t>Mission Alignment</a:t>
                      </a:r>
                    </a:p>
                  </a:txBody>
                  <a:tcPr anchor="ctr"/>
                </a:tc>
                <a:tc>
                  <a:txBody>
                    <a:bodyPr/>
                    <a:lstStyle/>
                    <a:p>
                      <a:pPr marL="171450" indent="-171450">
                        <a:buFont typeface="Arial" panose="020B0604020202020204" pitchFamily="34" charset="0"/>
                        <a:buChar char="•"/>
                      </a:pPr>
                      <a:r>
                        <a:rPr lang="en-US" sz="1000" dirty="0"/>
                        <a:t>UHOs enlist a variety of organizations to participate in the UHA – all of whom share a vision of improved health outcomes and reduction of health disparities</a:t>
                      </a:r>
                    </a:p>
                  </a:txBody>
                  <a:tcPr/>
                </a:tc>
                <a:tc>
                  <a:txBody>
                    <a:bodyPr/>
                    <a:lstStyle/>
                    <a:p>
                      <a:pPr marL="171450" indent="-171450">
                        <a:buFont typeface="Arial" panose="020B0604020202020204" pitchFamily="34" charset="0"/>
                        <a:buChar char="•"/>
                      </a:pPr>
                      <a:r>
                        <a:rPr lang="en-US" sz="1000" dirty="0"/>
                        <a:t>UHO ensures UHA documents (e.g., charters) are aligned with goals and priorities of convening partners </a:t>
                      </a:r>
                    </a:p>
                  </a:txBody>
                  <a:tcPr/>
                </a:tc>
                <a:extLst>
                  <a:ext uri="{0D108BD9-81ED-4DB2-BD59-A6C34878D82A}">
                    <a16:rowId xmlns:a16="http://schemas.microsoft.com/office/drawing/2014/main" val="888814895"/>
                  </a:ext>
                </a:extLst>
              </a:tr>
              <a:tr h="659016">
                <a:tc>
                  <a:txBody>
                    <a:bodyPr/>
                    <a:lstStyle/>
                    <a:p>
                      <a:endParaRPr lang="en-US" sz="1000" dirty="0"/>
                    </a:p>
                    <a:p>
                      <a:r>
                        <a:rPr lang="en-US" sz="1000" dirty="0"/>
                        <a:t>Sustainable Funding</a:t>
                      </a:r>
                    </a:p>
                    <a:p>
                      <a:endParaRPr lang="en-US" sz="1000" dirty="0"/>
                    </a:p>
                  </a:txBody>
                  <a:tcPr anchor="ctr"/>
                </a:tc>
                <a:tc>
                  <a:txBody>
                    <a:bodyPr/>
                    <a:lstStyle/>
                    <a:p>
                      <a:pPr marL="171450" indent="-171450">
                        <a:buFont typeface="Arial" panose="020B0604020202020204" pitchFamily="34" charset="0"/>
                        <a:buChar char="•"/>
                      </a:pPr>
                      <a:r>
                        <a:rPr lang="en-US" sz="1000" dirty="0"/>
                        <a:t>UHO connects CBOs with sustainable funding sources through claims reimbursement, reducing the need to connect CBOs to additional funding sources</a:t>
                      </a:r>
                    </a:p>
                    <a:p>
                      <a:endParaRPr lang="en-US" sz="1000" dirty="0"/>
                    </a:p>
                  </a:txBody>
                  <a:tcPr/>
                </a:tc>
                <a:tc>
                  <a:txBody>
                    <a:bodyPr/>
                    <a:lstStyle/>
                    <a:p>
                      <a:pPr marL="171450" indent="-171450">
                        <a:buFont typeface="Arial" panose="020B0604020202020204" pitchFamily="34" charset="0"/>
                        <a:buChar char="•"/>
                      </a:pPr>
                      <a:r>
                        <a:rPr lang="en-US" sz="1000" dirty="0"/>
                        <a:t>UHO develops financial strategy to transition over time from grant funding to payer reimbursement,  eventually freeing up resources for other priorities. </a:t>
                      </a:r>
                    </a:p>
                  </a:txBody>
                  <a:tcPr/>
                </a:tc>
                <a:extLst>
                  <a:ext uri="{0D108BD9-81ED-4DB2-BD59-A6C34878D82A}">
                    <a16:rowId xmlns:a16="http://schemas.microsoft.com/office/drawing/2014/main" val="1724123848"/>
                  </a:ext>
                </a:extLst>
              </a:tr>
              <a:tr h="695379">
                <a:tc>
                  <a:txBody>
                    <a:bodyPr/>
                    <a:lstStyle/>
                    <a:p>
                      <a:r>
                        <a:rPr lang="en-US" sz="1000" dirty="0"/>
                        <a:t>Health Equity</a:t>
                      </a:r>
                    </a:p>
                  </a:txBody>
                  <a:tcPr anchor="ctr"/>
                </a:tc>
                <a:tc>
                  <a:txBody>
                    <a:bodyPr/>
                    <a:lstStyle/>
                    <a:p>
                      <a:pPr marL="171450" indent="-171450">
                        <a:buFont typeface="Arial" panose="020B0604020202020204" pitchFamily="34" charset="0"/>
                        <a:buChar char="•"/>
                      </a:pPr>
                      <a:r>
                        <a:rPr lang="en-US" sz="1000" dirty="0"/>
                        <a:t>UHA addresses health equity by reducing the administrative burden of CBOs, allowing them to focus on delivering the National DPP and addressing unique patient needs</a:t>
                      </a:r>
                    </a:p>
                  </a:txBody>
                  <a:tcPr/>
                </a:tc>
                <a:tc>
                  <a:txBody>
                    <a:bodyPr/>
                    <a:lstStyle/>
                    <a:p>
                      <a:pPr marL="171450" indent="-171450">
                        <a:buFont typeface="Arial" panose="020B0604020202020204" pitchFamily="34" charset="0"/>
                        <a:buChar char="•"/>
                      </a:pPr>
                      <a:r>
                        <a:rPr lang="en-US" sz="1000" dirty="0"/>
                        <a:t>Subsidiary organizations screen and identify pathways to connect patients with SDOH supports (transportation, nutrition, housing, etc.) – improving the overall health of the community</a:t>
                      </a:r>
                    </a:p>
                  </a:txBody>
                  <a:tcPr/>
                </a:tc>
                <a:extLst>
                  <a:ext uri="{0D108BD9-81ED-4DB2-BD59-A6C34878D82A}">
                    <a16:rowId xmlns:a16="http://schemas.microsoft.com/office/drawing/2014/main" val="3951730018"/>
                  </a:ext>
                </a:extLst>
              </a:tr>
            </a:tbl>
          </a:graphicData>
        </a:graphic>
      </p:graphicFrame>
      <p:sp>
        <p:nvSpPr>
          <p:cNvPr id="6" name="Title 2">
            <a:extLst>
              <a:ext uri="{FF2B5EF4-FFF2-40B4-BE49-F238E27FC236}">
                <a16:creationId xmlns:a16="http://schemas.microsoft.com/office/drawing/2014/main" id="{51D48638-9DAF-4155-B2FE-99B70E371F3F}"/>
              </a:ext>
            </a:extLst>
          </p:cNvPr>
          <p:cNvSpPr txBox="1">
            <a:spLocks/>
          </p:cNvSpPr>
          <p:nvPr/>
        </p:nvSpPr>
        <p:spPr>
          <a:xfrm>
            <a:off x="691074" y="61661"/>
            <a:ext cx="8452925" cy="651308"/>
          </a:xfrm>
          <a:prstGeom prst="rect">
            <a:avLst/>
          </a:prstGeom>
        </p:spPr>
        <p:txBody>
          <a:bodyPr vert="horz" lIns="91440" tIns="45720" rIns="91440" bIns="45720" rtlCol="0" anchor="b">
            <a:normAutofit lnSpcReduction="10000"/>
          </a:bodyPr>
          <a:lstStyle>
            <a:lvl1pPr algn="l" defTabSz="457200" rtl="0" eaLnBrk="1" latinLnBrk="0" hangingPunct="1">
              <a:spcBef>
                <a:spcPct val="0"/>
              </a:spcBef>
              <a:buNone/>
              <a:defRPr sz="3600" kern="1200">
                <a:solidFill>
                  <a:schemeClr val="tx2"/>
                </a:solidFill>
                <a:latin typeface="Helvetica" pitchFamily="2" charset="0"/>
                <a:ea typeface="+mj-ea"/>
                <a:cs typeface="+mj-cs"/>
              </a:defRPr>
            </a:lvl1pPr>
          </a:lstStyle>
          <a:p>
            <a:r>
              <a:rPr lang="en-US" sz="2000" dirty="0"/>
              <a:t>UHA Value Proposition: Funding/Convening Partners - </a:t>
            </a:r>
            <a:r>
              <a:rPr lang="en-US" sz="2000" dirty="0">
                <a:solidFill>
                  <a:srgbClr val="C00000"/>
                </a:solidFill>
              </a:rPr>
              <a:t>Potential Opportunities</a:t>
            </a:r>
          </a:p>
        </p:txBody>
      </p:sp>
    </p:spTree>
    <p:extLst>
      <p:ext uri="{BB962C8B-B14F-4D97-AF65-F5344CB8AC3E}">
        <p14:creationId xmlns:p14="http://schemas.microsoft.com/office/powerpoint/2010/main" val="5320015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6">
            <a:extLst>
              <a:ext uri="{FF2B5EF4-FFF2-40B4-BE49-F238E27FC236}">
                <a16:creationId xmlns:a16="http://schemas.microsoft.com/office/drawing/2014/main" id="{9DE0DC2E-A795-47EA-802B-B09191E3B5AD}"/>
              </a:ext>
            </a:extLst>
          </p:cNvPr>
          <p:cNvGraphicFramePr>
            <a:graphicFrameLocks noGrp="1"/>
          </p:cNvGraphicFramePr>
          <p:nvPr>
            <p:extLst>
              <p:ext uri="{D42A27DB-BD31-4B8C-83A1-F6EECF244321}">
                <p14:modId xmlns:p14="http://schemas.microsoft.com/office/powerpoint/2010/main" val="4035341759"/>
              </p:ext>
            </p:extLst>
          </p:nvPr>
        </p:nvGraphicFramePr>
        <p:xfrm>
          <a:off x="659507" y="710690"/>
          <a:ext cx="8332248" cy="4314967"/>
        </p:xfrm>
        <a:graphic>
          <a:graphicData uri="http://schemas.openxmlformats.org/drawingml/2006/table">
            <a:tbl>
              <a:tblPr firstRow="1" bandRow="1">
                <a:tableStyleId>{073A0DAA-6AF3-43AB-8588-CEC1D06C72B9}</a:tableStyleId>
              </a:tblPr>
              <a:tblGrid>
                <a:gridCol w="1694986">
                  <a:extLst>
                    <a:ext uri="{9D8B030D-6E8A-4147-A177-3AD203B41FA5}">
                      <a16:colId xmlns:a16="http://schemas.microsoft.com/office/drawing/2014/main" val="3059008442"/>
                    </a:ext>
                  </a:extLst>
                </a:gridCol>
                <a:gridCol w="3323063">
                  <a:extLst>
                    <a:ext uri="{9D8B030D-6E8A-4147-A177-3AD203B41FA5}">
                      <a16:colId xmlns:a16="http://schemas.microsoft.com/office/drawing/2014/main" val="4189307250"/>
                    </a:ext>
                  </a:extLst>
                </a:gridCol>
                <a:gridCol w="3314199">
                  <a:extLst>
                    <a:ext uri="{9D8B030D-6E8A-4147-A177-3AD203B41FA5}">
                      <a16:colId xmlns:a16="http://schemas.microsoft.com/office/drawing/2014/main" val="4281933696"/>
                    </a:ext>
                  </a:extLst>
                </a:gridCol>
              </a:tblGrid>
              <a:tr h="316300">
                <a:tc>
                  <a:txBody>
                    <a:bodyPr/>
                    <a:lstStyle/>
                    <a:p>
                      <a:pPr algn="ctr"/>
                      <a:r>
                        <a:rPr lang="en-US" sz="1050" dirty="0"/>
                        <a:t>Pain Point</a:t>
                      </a:r>
                    </a:p>
                  </a:txBody>
                  <a:tcPr/>
                </a:tc>
                <a:tc>
                  <a:txBody>
                    <a:bodyPr/>
                    <a:lstStyle/>
                    <a:p>
                      <a:pPr algn="ctr"/>
                      <a:r>
                        <a:rPr lang="en-US" sz="1050" dirty="0"/>
                        <a:t> Value Proposition</a:t>
                      </a:r>
                    </a:p>
                  </a:txBody>
                  <a:tcPr/>
                </a:tc>
                <a:tc>
                  <a:txBody>
                    <a:bodyPr/>
                    <a:lstStyle/>
                    <a:p>
                      <a:pPr algn="ctr"/>
                      <a:r>
                        <a:rPr lang="en-US" sz="1050" dirty="0"/>
                        <a:t>Specific Actions </a:t>
                      </a:r>
                    </a:p>
                  </a:txBody>
                  <a:tcPr/>
                </a:tc>
                <a:extLst>
                  <a:ext uri="{0D108BD9-81ED-4DB2-BD59-A6C34878D82A}">
                    <a16:rowId xmlns:a16="http://schemas.microsoft.com/office/drawing/2014/main" val="4172277248"/>
                  </a:ext>
                </a:extLst>
              </a:tr>
              <a:tr h="822224">
                <a:tc>
                  <a:txBody>
                    <a:bodyPr/>
                    <a:lstStyle/>
                    <a:p>
                      <a:r>
                        <a:rPr lang="en-US" sz="1000" dirty="0"/>
                        <a:t>Partnership</a:t>
                      </a:r>
                    </a:p>
                  </a:txBody>
                  <a:tcPr anchor="ctr"/>
                </a:tc>
                <a:tc>
                  <a:txBody>
                    <a:bodyPr/>
                    <a:lstStyle/>
                    <a:p>
                      <a:endParaRPr lang="en-US" sz="1000" dirty="0"/>
                    </a:p>
                  </a:txBody>
                  <a:tcPr/>
                </a:tc>
                <a:tc>
                  <a:txBody>
                    <a:bodyPr/>
                    <a:lstStyle/>
                    <a:p>
                      <a:pPr marL="171450" indent="-171450">
                        <a:buFont typeface="Arial" panose="020B0604020202020204" pitchFamily="34" charset="0"/>
                        <a:buChar char="•"/>
                      </a:pPr>
                      <a:endParaRPr lang="en-US" sz="1000" dirty="0"/>
                    </a:p>
                  </a:txBody>
                  <a:tcPr/>
                </a:tc>
                <a:extLst>
                  <a:ext uri="{0D108BD9-81ED-4DB2-BD59-A6C34878D82A}">
                    <a16:rowId xmlns:a16="http://schemas.microsoft.com/office/drawing/2014/main" val="327333086"/>
                  </a:ext>
                </a:extLst>
              </a:tr>
              <a:tr h="692264">
                <a:tc>
                  <a:txBody>
                    <a:bodyPr/>
                    <a:lstStyle/>
                    <a:p>
                      <a:r>
                        <a:rPr lang="en-US" sz="1000" dirty="0"/>
                        <a:t>Population Health</a:t>
                      </a:r>
                    </a:p>
                  </a:txBody>
                  <a:tcPr anchor="ctr"/>
                </a:tc>
                <a:tc>
                  <a:txBody>
                    <a:bodyPr/>
                    <a:lstStyle/>
                    <a:p>
                      <a:endParaRPr lang="en-US" sz="1000" dirty="0"/>
                    </a:p>
                  </a:txBody>
                  <a:tcPr/>
                </a:tc>
                <a:tc>
                  <a:txBody>
                    <a:bodyPr/>
                    <a:lstStyle/>
                    <a:p>
                      <a:pPr marL="171450" indent="-171450">
                        <a:buFont typeface="Arial" panose="020B0604020202020204" pitchFamily="34" charset="0"/>
                        <a:buChar char="•"/>
                      </a:pPr>
                      <a:endParaRPr lang="en-US" sz="1000" dirty="0"/>
                    </a:p>
                  </a:txBody>
                  <a:tcPr/>
                </a:tc>
                <a:extLst>
                  <a:ext uri="{0D108BD9-81ED-4DB2-BD59-A6C34878D82A}">
                    <a16:rowId xmlns:a16="http://schemas.microsoft.com/office/drawing/2014/main" val="624320180"/>
                  </a:ext>
                </a:extLst>
              </a:tr>
              <a:tr h="607821">
                <a:tc>
                  <a:txBody>
                    <a:bodyPr/>
                    <a:lstStyle/>
                    <a:p>
                      <a:r>
                        <a:rPr lang="en-US" sz="1000" dirty="0"/>
                        <a:t>Mission Alignment</a:t>
                      </a:r>
                    </a:p>
                  </a:txBody>
                  <a:tcPr anchor="ctr"/>
                </a:tc>
                <a:tc>
                  <a:txBody>
                    <a:bodyPr/>
                    <a:lstStyle/>
                    <a:p>
                      <a:endParaRPr lang="en-US" sz="1000" dirty="0"/>
                    </a:p>
                  </a:txBody>
                  <a:tcPr/>
                </a:tc>
                <a:tc>
                  <a:txBody>
                    <a:bodyPr/>
                    <a:lstStyle/>
                    <a:p>
                      <a:pPr marL="171450" indent="-171450">
                        <a:buFont typeface="Arial" panose="020B0604020202020204" pitchFamily="34" charset="0"/>
                        <a:buChar char="•"/>
                      </a:pPr>
                      <a:endParaRPr lang="en-US" sz="1000" dirty="0"/>
                    </a:p>
                  </a:txBody>
                  <a:tcPr/>
                </a:tc>
                <a:extLst>
                  <a:ext uri="{0D108BD9-81ED-4DB2-BD59-A6C34878D82A}">
                    <a16:rowId xmlns:a16="http://schemas.microsoft.com/office/drawing/2014/main" val="888814895"/>
                  </a:ext>
                </a:extLst>
              </a:tr>
              <a:tr h="1054134">
                <a:tc>
                  <a:txBody>
                    <a:bodyPr/>
                    <a:lstStyle/>
                    <a:p>
                      <a:endParaRPr lang="en-US" sz="1000" dirty="0"/>
                    </a:p>
                    <a:p>
                      <a:r>
                        <a:rPr lang="en-US" sz="1000" dirty="0"/>
                        <a:t>Sustainable Funding</a:t>
                      </a:r>
                    </a:p>
                    <a:p>
                      <a:endParaRPr lang="en-US" sz="1000" dirty="0"/>
                    </a:p>
                  </a:txBody>
                  <a:tcPr anchor="ctr"/>
                </a:tc>
                <a:tc>
                  <a:txBody>
                    <a:bodyPr/>
                    <a:lstStyle/>
                    <a:p>
                      <a:endParaRPr lang="en-US" sz="1000" dirty="0"/>
                    </a:p>
                  </a:txBody>
                  <a:tcPr/>
                </a:tc>
                <a:tc>
                  <a:txBody>
                    <a:bodyPr/>
                    <a:lstStyle/>
                    <a:p>
                      <a:pPr marL="171450" indent="-171450">
                        <a:buFont typeface="Arial" panose="020B0604020202020204" pitchFamily="34" charset="0"/>
                        <a:buChar char="•"/>
                      </a:pPr>
                      <a:endParaRPr lang="en-US" sz="1000" dirty="0"/>
                    </a:p>
                  </a:txBody>
                  <a:tcPr/>
                </a:tc>
                <a:extLst>
                  <a:ext uri="{0D108BD9-81ED-4DB2-BD59-A6C34878D82A}">
                    <a16:rowId xmlns:a16="http://schemas.microsoft.com/office/drawing/2014/main" val="1724123848"/>
                  </a:ext>
                </a:extLst>
              </a:tr>
              <a:tr h="822224">
                <a:tc>
                  <a:txBody>
                    <a:bodyPr/>
                    <a:lstStyle/>
                    <a:p>
                      <a:r>
                        <a:rPr lang="en-US" sz="1000" dirty="0"/>
                        <a:t>Health Equity</a:t>
                      </a:r>
                    </a:p>
                  </a:txBody>
                  <a:tcPr anchor="ctr"/>
                </a:tc>
                <a:tc>
                  <a:txBody>
                    <a:bodyPr/>
                    <a:lstStyle/>
                    <a:p>
                      <a:endParaRPr lang="en-US" sz="1000" dirty="0"/>
                    </a:p>
                  </a:txBody>
                  <a:tcPr/>
                </a:tc>
                <a:tc>
                  <a:txBody>
                    <a:bodyPr/>
                    <a:lstStyle/>
                    <a:p>
                      <a:endParaRPr lang="en-US" sz="1000" dirty="0"/>
                    </a:p>
                  </a:txBody>
                  <a:tcPr/>
                </a:tc>
                <a:extLst>
                  <a:ext uri="{0D108BD9-81ED-4DB2-BD59-A6C34878D82A}">
                    <a16:rowId xmlns:a16="http://schemas.microsoft.com/office/drawing/2014/main" val="3951730018"/>
                  </a:ext>
                </a:extLst>
              </a:tr>
            </a:tbl>
          </a:graphicData>
        </a:graphic>
      </p:graphicFrame>
      <p:sp>
        <p:nvSpPr>
          <p:cNvPr id="6" name="Title 2">
            <a:extLst>
              <a:ext uri="{FF2B5EF4-FFF2-40B4-BE49-F238E27FC236}">
                <a16:creationId xmlns:a16="http://schemas.microsoft.com/office/drawing/2014/main" id="{51D48638-9DAF-4155-B2FE-99B70E371F3F}"/>
              </a:ext>
            </a:extLst>
          </p:cNvPr>
          <p:cNvSpPr txBox="1">
            <a:spLocks/>
          </p:cNvSpPr>
          <p:nvPr/>
        </p:nvSpPr>
        <p:spPr>
          <a:xfrm>
            <a:off x="691075" y="61661"/>
            <a:ext cx="8300680" cy="514351"/>
          </a:xfrm>
          <a:prstGeom prst="rect">
            <a:avLst/>
          </a:prstGeom>
        </p:spPr>
        <p:txBody>
          <a:bodyPr vert="horz" lIns="91440" tIns="45720" rIns="91440" bIns="45720" rtlCol="0" anchor="b">
            <a:normAutofit/>
          </a:bodyPr>
          <a:lstStyle>
            <a:lvl1pPr algn="l" defTabSz="457200" rtl="0" eaLnBrk="1" latinLnBrk="0" hangingPunct="1">
              <a:spcBef>
                <a:spcPct val="0"/>
              </a:spcBef>
              <a:buNone/>
              <a:defRPr sz="3600" kern="1200">
                <a:solidFill>
                  <a:schemeClr val="tx2"/>
                </a:solidFill>
                <a:latin typeface="Helvetica" pitchFamily="2" charset="0"/>
                <a:ea typeface="+mj-ea"/>
                <a:cs typeface="+mj-cs"/>
              </a:defRPr>
            </a:lvl1pPr>
          </a:lstStyle>
          <a:p>
            <a:r>
              <a:rPr lang="en-US" sz="2400" dirty="0"/>
              <a:t>UHA Value Proposition: Funding/Convening Partners</a:t>
            </a:r>
            <a:endParaRPr lang="en-US" sz="2400" dirty="0">
              <a:solidFill>
                <a:srgbClr val="C00000"/>
              </a:solidFill>
            </a:endParaRPr>
          </a:p>
        </p:txBody>
      </p:sp>
    </p:spTree>
    <p:extLst>
      <p:ext uri="{BB962C8B-B14F-4D97-AF65-F5344CB8AC3E}">
        <p14:creationId xmlns:p14="http://schemas.microsoft.com/office/powerpoint/2010/main" val="41980458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A2E51-CE57-DB42-9216-B94533205E74}"/>
              </a:ext>
            </a:extLst>
          </p:cNvPr>
          <p:cNvSpPr>
            <a:spLocks noGrp="1"/>
          </p:cNvSpPr>
          <p:nvPr>
            <p:ph type="ctrTitle"/>
          </p:nvPr>
        </p:nvSpPr>
        <p:spPr/>
        <p:txBody>
          <a:bodyPr>
            <a:normAutofit fontScale="90000"/>
          </a:bodyPr>
          <a:lstStyle/>
          <a:p>
            <a:r>
              <a:rPr lang="en-US" dirty="0"/>
              <a:t>Creating a Unique Value Proposition: Next Steps</a:t>
            </a:r>
          </a:p>
        </p:txBody>
      </p:sp>
    </p:spTree>
    <p:extLst>
      <p:ext uri="{BB962C8B-B14F-4D97-AF65-F5344CB8AC3E}">
        <p14:creationId xmlns:p14="http://schemas.microsoft.com/office/powerpoint/2010/main" val="13733900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A725B-4BCA-E343-AC98-417AF7BE8C82}"/>
              </a:ext>
            </a:extLst>
          </p:cNvPr>
          <p:cNvSpPr>
            <a:spLocks noGrp="1"/>
          </p:cNvSpPr>
          <p:nvPr>
            <p:ph type="title"/>
          </p:nvPr>
        </p:nvSpPr>
        <p:spPr>
          <a:xfrm>
            <a:off x="851573" y="191828"/>
            <a:ext cx="7835226" cy="600652"/>
          </a:xfrm>
        </p:spPr>
        <p:txBody>
          <a:bodyPr>
            <a:normAutofit fontScale="90000"/>
          </a:bodyPr>
          <a:lstStyle/>
          <a:p>
            <a:r>
              <a:rPr lang="en-US" dirty="0"/>
              <a:t>Next Steps</a:t>
            </a:r>
          </a:p>
        </p:txBody>
      </p:sp>
      <p:sp>
        <p:nvSpPr>
          <p:cNvPr id="3" name="Content Placeholder 2">
            <a:extLst>
              <a:ext uri="{FF2B5EF4-FFF2-40B4-BE49-F238E27FC236}">
                <a16:creationId xmlns:a16="http://schemas.microsoft.com/office/drawing/2014/main" id="{33644B82-5C7E-C746-8DD6-187E17ED701A}"/>
              </a:ext>
            </a:extLst>
          </p:cNvPr>
          <p:cNvSpPr>
            <a:spLocks noGrp="1"/>
          </p:cNvSpPr>
          <p:nvPr>
            <p:ph idx="1"/>
          </p:nvPr>
        </p:nvSpPr>
        <p:spPr>
          <a:xfrm>
            <a:off x="851573" y="1420671"/>
            <a:ext cx="7835226" cy="3352590"/>
          </a:xfrm>
        </p:spPr>
        <p:txBody>
          <a:bodyPr>
            <a:noAutofit/>
          </a:bodyPr>
          <a:lstStyle/>
          <a:p>
            <a:pPr marL="285750" indent="-285750">
              <a:buFont typeface="Arial" panose="020B0604020202020204" pitchFamily="34" charset="0"/>
              <a:buChar char="•"/>
            </a:pPr>
            <a:r>
              <a:rPr lang="en-US" sz="1800" dirty="0"/>
              <a:t>Create a written document to summarize the value proposition for internal leadership</a:t>
            </a:r>
          </a:p>
          <a:p>
            <a:pPr marL="285750" indent="-285750">
              <a:buFont typeface="Arial" panose="020B0604020202020204" pitchFamily="34" charset="0"/>
              <a:buChar char="•"/>
            </a:pPr>
            <a:r>
              <a:rPr lang="en-US" sz="1800" dirty="0"/>
              <a:t>Use the results from the workshop to engage with partners (see slide 28 for additional communication resources) and validate the fit of the value proposition</a:t>
            </a:r>
          </a:p>
          <a:p>
            <a:pPr marL="685800" lvl="1">
              <a:buFont typeface="Arial" panose="020B0604020202020204" pitchFamily="34" charset="0"/>
              <a:buChar char="•"/>
            </a:pPr>
            <a:r>
              <a:rPr lang="en-US" sz="1400" dirty="0"/>
              <a:t>For best results, plan to revisit and update the value proposition as necessary during operationalization of the UHA</a:t>
            </a:r>
          </a:p>
          <a:p>
            <a:pPr marL="285750" indent="-285750">
              <a:buFont typeface="Arial" panose="020B0604020202020204" pitchFamily="34" charset="0"/>
              <a:buChar char="•"/>
            </a:pPr>
            <a:r>
              <a:rPr lang="en-US" sz="1800" dirty="0"/>
              <a:t>Integrate the relevant action steps from the value proposition workshop into the UHA workplan</a:t>
            </a:r>
          </a:p>
          <a:p>
            <a:pPr marL="285750" indent="-285750">
              <a:buFont typeface="Arial" panose="020B0604020202020204" pitchFamily="34" charset="0"/>
              <a:buChar char="•"/>
            </a:pPr>
            <a:r>
              <a:rPr lang="en-US" sz="1800" dirty="0"/>
              <a:t>Examine each value proposition and check for feasibility for your UHA </a:t>
            </a:r>
          </a:p>
          <a:p>
            <a:pPr marL="285750" indent="-285750">
              <a:buFont typeface="Arial" panose="020B0604020202020204" pitchFamily="34" charset="0"/>
              <a:buChar char="•"/>
            </a:pPr>
            <a:r>
              <a:rPr lang="en-US" sz="1800" dirty="0"/>
              <a:t>Create a financial analysis of the cost/benefit to the UHA for providing each value proposition</a:t>
            </a:r>
          </a:p>
        </p:txBody>
      </p:sp>
      <p:sp>
        <p:nvSpPr>
          <p:cNvPr id="4" name="Title 1">
            <a:extLst>
              <a:ext uri="{FF2B5EF4-FFF2-40B4-BE49-F238E27FC236}">
                <a16:creationId xmlns:a16="http://schemas.microsoft.com/office/drawing/2014/main" id="{A50C5A19-DE7A-3784-F966-0918C52CD64D}"/>
              </a:ext>
            </a:extLst>
          </p:cNvPr>
          <p:cNvSpPr txBox="1">
            <a:spLocks/>
          </p:cNvSpPr>
          <p:nvPr/>
        </p:nvSpPr>
        <p:spPr>
          <a:xfrm>
            <a:off x="851573" y="776778"/>
            <a:ext cx="7835226" cy="600652"/>
          </a:xfrm>
          <a:prstGeom prst="rect">
            <a:avLst/>
          </a:prstGeom>
        </p:spPr>
        <p:txBody>
          <a:bodyPr vert="horz" lIns="91440" tIns="45720" rIns="91440" bIns="45720" rtlCol="0" anchor="b">
            <a:normAutofit fontScale="97500" lnSpcReduction="10000"/>
          </a:bodyPr>
          <a:lstStyle>
            <a:lvl1pPr algn="l" defTabSz="457200" rtl="0" eaLnBrk="1" latinLnBrk="0" hangingPunct="1">
              <a:spcBef>
                <a:spcPct val="0"/>
              </a:spcBef>
              <a:buNone/>
              <a:defRPr sz="3600" kern="1200">
                <a:solidFill>
                  <a:schemeClr val="tx2"/>
                </a:solidFill>
                <a:latin typeface="Helvetica" pitchFamily="2" charset="0"/>
                <a:ea typeface="+mj-ea"/>
                <a:cs typeface="+mj-cs"/>
              </a:defRPr>
            </a:lvl1pPr>
          </a:lstStyle>
          <a:p>
            <a:r>
              <a:rPr lang="en-US" sz="1800" dirty="0">
                <a:solidFill>
                  <a:schemeClr val="tx1"/>
                </a:solidFill>
              </a:rPr>
              <a:t>After you have completed the value proposition workshop consider one or more of the next steps: </a:t>
            </a:r>
          </a:p>
        </p:txBody>
      </p:sp>
    </p:spTree>
    <p:extLst>
      <p:ext uri="{BB962C8B-B14F-4D97-AF65-F5344CB8AC3E}">
        <p14:creationId xmlns:p14="http://schemas.microsoft.com/office/powerpoint/2010/main" val="15370029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A725B-4BCA-E343-AC98-417AF7BE8C82}"/>
              </a:ext>
            </a:extLst>
          </p:cNvPr>
          <p:cNvSpPr>
            <a:spLocks noGrp="1"/>
          </p:cNvSpPr>
          <p:nvPr>
            <p:ph type="title"/>
          </p:nvPr>
        </p:nvSpPr>
        <p:spPr>
          <a:xfrm>
            <a:off x="851573" y="191828"/>
            <a:ext cx="7835226" cy="578882"/>
          </a:xfrm>
        </p:spPr>
        <p:txBody>
          <a:bodyPr>
            <a:normAutofit fontScale="90000"/>
          </a:bodyPr>
          <a:lstStyle/>
          <a:p>
            <a:r>
              <a:rPr lang="en-US" dirty="0"/>
              <a:t>UHA Resources</a:t>
            </a:r>
          </a:p>
        </p:txBody>
      </p:sp>
      <p:sp>
        <p:nvSpPr>
          <p:cNvPr id="3" name="Content Placeholder 2">
            <a:extLst>
              <a:ext uri="{FF2B5EF4-FFF2-40B4-BE49-F238E27FC236}">
                <a16:creationId xmlns:a16="http://schemas.microsoft.com/office/drawing/2014/main" id="{33644B82-5C7E-C746-8DD6-187E17ED701A}"/>
              </a:ext>
            </a:extLst>
          </p:cNvPr>
          <p:cNvSpPr>
            <a:spLocks noGrp="1"/>
          </p:cNvSpPr>
          <p:nvPr>
            <p:ph idx="1"/>
          </p:nvPr>
        </p:nvSpPr>
        <p:spPr>
          <a:xfrm>
            <a:off x="851573" y="1043062"/>
            <a:ext cx="7835226" cy="3352590"/>
          </a:xfrm>
        </p:spPr>
        <p:txBody>
          <a:bodyPr>
            <a:noAutofit/>
          </a:bodyPr>
          <a:lstStyle/>
          <a:p>
            <a:pPr marL="0" indent="0">
              <a:buNone/>
            </a:pPr>
            <a:r>
              <a:rPr lang="en-US" sz="1800" dirty="0">
                <a:effectLst/>
                <a:latin typeface="Segoe UI" panose="020B0502040204020203" pitchFamily="34" charset="0"/>
              </a:rPr>
              <a:t>The below resources, available on the Coverage Toolkit </a:t>
            </a:r>
            <a:r>
              <a:rPr lang="en-US" sz="1800" dirty="0">
                <a:effectLst/>
                <a:latin typeface="Segoe UI" panose="020B0502040204020203" pitchFamily="34" charset="0"/>
                <a:hlinkClick r:id="rId2"/>
              </a:rPr>
              <a:t>UHA page</a:t>
            </a:r>
            <a:r>
              <a:rPr lang="en-US" sz="1800" dirty="0">
                <a:effectLst/>
                <a:latin typeface="Segoe UI" panose="020B0502040204020203" pitchFamily="34" charset="0"/>
              </a:rPr>
              <a:t>, can assist in developing your unique value proposition. </a:t>
            </a:r>
          </a:p>
          <a:p>
            <a:r>
              <a:rPr lang="en-US" sz="1800" dirty="0">
                <a:latin typeface="Segoe UI" panose="020B0502040204020203" pitchFamily="34" charset="0"/>
                <a:hlinkClick r:id="rId3"/>
              </a:rPr>
              <a:t>Checklist to Help Organizations Establish a UHA</a:t>
            </a:r>
            <a:endParaRPr lang="en-US" sz="1800" dirty="0">
              <a:latin typeface="Segoe UI" panose="020B0502040204020203" pitchFamily="34" charset="0"/>
            </a:endParaRPr>
          </a:p>
          <a:p>
            <a:r>
              <a:rPr lang="en-US" sz="1800" dirty="0">
                <a:effectLst/>
                <a:latin typeface="Segoe UI" panose="020B0502040204020203" pitchFamily="34" charset="0"/>
                <a:hlinkClick r:id="rId4"/>
              </a:rPr>
              <a:t>UHA Modifiable Slide Deck</a:t>
            </a:r>
            <a:endParaRPr lang="en-US" sz="1800" dirty="0">
              <a:effectLst/>
              <a:latin typeface="Segoe UI" panose="020B0502040204020203" pitchFamily="34" charset="0"/>
            </a:endParaRPr>
          </a:p>
          <a:p>
            <a:r>
              <a:rPr lang="en-US" sz="1800" dirty="0">
                <a:latin typeface="Segoe UI" panose="020B0502040204020203" pitchFamily="34" charset="0"/>
                <a:hlinkClick r:id="rId5"/>
              </a:rPr>
              <a:t>Landscape Analysis for UHAs</a:t>
            </a:r>
            <a:endParaRPr lang="en-US" sz="1800" dirty="0">
              <a:latin typeface="Segoe UI" panose="020B0502040204020203" pitchFamily="34" charset="0"/>
            </a:endParaRPr>
          </a:p>
          <a:p>
            <a:r>
              <a:rPr lang="en-US" sz="1800" dirty="0">
                <a:effectLst/>
                <a:latin typeface="Segoe UI" panose="020B0502040204020203" pitchFamily="34" charset="0"/>
                <a:hlinkClick r:id="rId6"/>
              </a:rPr>
              <a:t>UHO Capacity Assessment</a:t>
            </a:r>
            <a:endParaRPr lang="en-US" sz="1800" dirty="0">
              <a:effectLst/>
              <a:latin typeface="Segoe UI" panose="020B0502040204020203" pitchFamily="34" charset="0"/>
            </a:endParaRPr>
          </a:p>
          <a:p>
            <a:r>
              <a:rPr lang="en-US" sz="1800" dirty="0">
                <a:latin typeface="Segoe UI" panose="020B0502040204020203" pitchFamily="34" charset="0"/>
                <a:hlinkClick r:id="rId7"/>
              </a:rPr>
              <a:t>UHA Questionnaire for CDC-Recognized Organizations</a:t>
            </a:r>
            <a:endParaRPr lang="en-US" sz="1800" dirty="0">
              <a:latin typeface="Segoe UI" panose="020B0502040204020203" pitchFamily="34" charset="0"/>
            </a:endParaRPr>
          </a:p>
          <a:p>
            <a:r>
              <a:rPr lang="en-US" sz="1800" dirty="0">
                <a:latin typeface="Segoe UI" panose="020B0502040204020203" pitchFamily="34" charset="0"/>
                <a:hlinkClick r:id="rId8"/>
              </a:rPr>
              <a:t>Learnings from the Umbrella Hub Demonstrations</a:t>
            </a:r>
            <a:r>
              <a:rPr lang="en-US" sz="1800" dirty="0">
                <a:latin typeface="Segoe UI" panose="020B0502040204020203" pitchFamily="34" charset="0"/>
              </a:rPr>
              <a:t> (Functions of a UHO pages 10-14)</a:t>
            </a:r>
            <a:endParaRPr lang="en-US" sz="1800" dirty="0">
              <a:effectLst/>
              <a:latin typeface="Arial" panose="020B0604020202020204" pitchFamily="34" charset="0"/>
            </a:endParaRPr>
          </a:p>
        </p:txBody>
      </p:sp>
    </p:spTree>
    <p:extLst>
      <p:ext uri="{BB962C8B-B14F-4D97-AF65-F5344CB8AC3E}">
        <p14:creationId xmlns:p14="http://schemas.microsoft.com/office/powerpoint/2010/main" val="3374988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A725B-4BCA-E343-AC98-417AF7BE8C82}"/>
              </a:ext>
            </a:extLst>
          </p:cNvPr>
          <p:cNvSpPr>
            <a:spLocks noGrp="1"/>
          </p:cNvSpPr>
          <p:nvPr>
            <p:ph type="title"/>
          </p:nvPr>
        </p:nvSpPr>
        <p:spPr>
          <a:xfrm>
            <a:off x="851573" y="191828"/>
            <a:ext cx="7835226" cy="578882"/>
          </a:xfrm>
        </p:spPr>
        <p:txBody>
          <a:bodyPr>
            <a:normAutofit fontScale="90000"/>
          </a:bodyPr>
          <a:lstStyle/>
          <a:p>
            <a:r>
              <a:rPr lang="en-US" dirty="0"/>
              <a:t>Understanding the UHA Value Proposition</a:t>
            </a:r>
          </a:p>
        </p:txBody>
      </p:sp>
      <p:sp>
        <p:nvSpPr>
          <p:cNvPr id="3" name="Content Placeholder 2">
            <a:extLst>
              <a:ext uri="{FF2B5EF4-FFF2-40B4-BE49-F238E27FC236}">
                <a16:creationId xmlns:a16="http://schemas.microsoft.com/office/drawing/2014/main" id="{33644B82-5C7E-C746-8DD6-187E17ED701A}"/>
              </a:ext>
            </a:extLst>
          </p:cNvPr>
          <p:cNvSpPr>
            <a:spLocks noGrp="1"/>
          </p:cNvSpPr>
          <p:nvPr>
            <p:ph idx="1"/>
          </p:nvPr>
        </p:nvSpPr>
        <p:spPr>
          <a:xfrm>
            <a:off x="851573" y="1232474"/>
            <a:ext cx="7835226" cy="3352590"/>
          </a:xfrm>
        </p:spPr>
        <p:txBody>
          <a:bodyPr>
            <a:noAutofit/>
          </a:bodyPr>
          <a:lstStyle/>
          <a:p>
            <a:pPr marL="285750" indent="-285750">
              <a:buFont typeface="Arial" panose="020B0604020202020204" pitchFamily="34" charset="0"/>
              <a:buChar char="•"/>
            </a:pPr>
            <a:r>
              <a:rPr lang="en-US" sz="1600" dirty="0"/>
              <a:t>Building a sustainable UHA is dependent on identifying, communicating, and recruiting partners. </a:t>
            </a:r>
          </a:p>
          <a:p>
            <a:pPr marL="285750" indent="-285750">
              <a:buFont typeface="Arial" panose="020B0604020202020204" pitchFamily="34" charset="0"/>
              <a:buChar char="•"/>
            </a:pPr>
            <a:r>
              <a:rPr lang="en-US" sz="1600" dirty="0"/>
              <a:t>Potential partners may include subsidiary organizations, payers, referral partners such as physician practices, state health departments, 1705 organizations, and others. </a:t>
            </a:r>
          </a:p>
          <a:p>
            <a:pPr marL="285750" indent="-285750">
              <a:buFont typeface="Arial" panose="020B0604020202020204" pitchFamily="34" charset="0"/>
              <a:buChar char="•"/>
            </a:pPr>
            <a:r>
              <a:rPr lang="en-US" sz="1600" dirty="0"/>
              <a:t>Understanding the value proposition, what makes the UHA attractive to partners, is essential to effectively communicating with those partners. By creating and illustrating the value proposition during partner recruitment, the UHO can better understand their partners’ needs and create effective strategies for addressing those needs. </a:t>
            </a:r>
          </a:p>
          <a:p>
            <a:pPr marL="285750" indent="-285750">
              <a:buFont typeface="Arial" panose="020B0604020202020204" pitchFamily="34" charset="0"/>
              <a:buChar char="•"/>
            </a:pPr>
            <a:r>
              <a:rPr lang="en-US" sz="1600" dirty="0"/>
              <a:t>The value proposition is one of the four key components of the UHA Business Model, as illustrated on slide </a:t>
            </a:r>
            <a:r>
              <a:rPr lang="en-US" sz="1600" strike="sngStrike" dirty="0"/>
              <a:t>4</a:t>
            </a:r>
            <a:r>
              <a:rPr lang="en-US" sz="1600" dirty="0"/>
              <a:t>. Developing a project plan that encompasses each of the four components can assist in streamlining operationalization of the UHA. </a:t>
            </a:r>
          </a:p>
        </p:txBody>
      </p:sp>
    </p:spTree>
    <p:extLst>
      <p:ext uri="{BB962C8B-B14F-4D97-AF65-F5344CB8AC3E}">
        <p14:creationId xmlns:p14="http://schemas.microsoft.com/office/powerpoint/2010/main" val="9834583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14A44D37-E561-40E4-AA68-242DB0D1F031}"/>
              </a:ext>
            </a:extLst>
          </p:cNvPr>
          <p:cNvSpPr>
            <a:spLocks noGrp="1"/>
          </p:cNvSpPr>
          <p:nvPr>
            <p:ph idx="1"/>
          </p:nvPr>
        </p:nvSpPr>
        <p:spPr>
          <a:xfrm>
            <a:off x="851573" y="592393"/>
            <a:ext cx="7835226" cy="3667047"/>
          </a:xfrm>
        </p:spPr>
        <p:txBody>
          <a:bodyPr>
            <a:noAutofit/>
          </a:bodyPr>
          <a:lstStyle/>
          <a:p>
            <a:pPr marL="0" marR="0" indent="0" algn="just">
              <a:spcBef>
                <a:spcPts val="0"/>
              </a:spcBef>
              <a:spcAft>
                <a:spcPts val="0"/>
              </a:spcAft>
              <a:buNone/>
            </a:pPr>
            <a:r>
              <a:rPr lang="en-US" sz="1400" dirty="0">
                <a:solidFill>
                  <a:srgbClr val="767171"/>
                </a:solidFill>
                <a:effectLst/>
                <a:latin typeface="Arial" panose="020B0604020202020204" pitchFamily="34" charset="0"/>
                <a:ea typeface="Calibri" panose="020F0502020204030204" pitchFamily="34" charset="0"/>
              </a:rPr>
              <a:t>The “Building the Delivery Infrastructure for the National DPP Through Strategic Partner Convenings” project is supported by the Centers for Disease Control and Prevention of the U.S. Department of Health and Human Services (HHS) as part of a financial assistance award totaling $900,000 with 100 percent funded by CDC/HHS. The contents are those of the author(s) and do not necessarily represent the official views of, nor an endorsement, by CDC/HHS, or the U.S. Government.</a:t>
            </a:r>
            <a:endParaRPr lang="en-US" sz="1400" dirty="0">
              <a:effectLst/>
              <a:latin typeface="Calibri" panose="020F0502020204030204" pitchFamily="34" charset="0"/>
              <a:ea typeface="Calibri" panose="020F0502020204030204" pitchFamily="34" charset="0"/>
            </a:endParaRPr>
          </a:p>
          <a:p>
            <a:pPr marL="0" marR="0" indent="0" algn="just">
              <a:spcBef>
                <a:spcPts val="0"/>
              </a:spcBef>
              <a:spcAft>
                <a:spcPts val="0"/>
              </a:spcAft>
              <a:buNone/>
            </a:pPr>
            <a:r>
              <a:rPr lang="en-US" sz="1400" dirty="0">
                <a:solidFill>
                  <a:srgbClr val="767171"/>
                </a:solidFill>
                <a:effectLst/>
                <a:latin typeface="Arial" panose="020B0604020202020204" pitchFamily="34" charset="0"/>
                <a:ea typeface="Calibri" panose="020F0502020204030204" pitchFamily="34" charset="0"/>
              </a:rPr>
              <a:t> </a:t>
            </a:r>
            <a:endParaRPr lang="en-US" sz="14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1400" dirty="0">
                <a:solidFill>
                  <a:srgbClr val="767171"/>
                </a:solidFill>
                <a:effectLst/>
                <a:latin typeface="Arial" panose="020B0604020202020204" pitchFamily="34" charset="0"/>
                <a:ea typeface="Calibri" panose="020F0502020204030204" pitchFamily="34" charset="0"/>
              </a:rPr>
              <a:t>The National Association of Chronic Disease Directors - Promoting Health. Preventing Disease.</a:t>
            </a:r>
            <a:endParaRPr lang="en-US" sz="14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1400" dirty="0">
                <a:solidFill>
                  <a:srgbClr val="767171"/>
                </a:solidFill>
                <a:effectLst/>
                <a:latin typeface="Arial" panose="020B0604020202020204" pitchFamily="34" charset="0"/>
                <a:ea typeface="Calibri" panose="020F0502020204030204" pitchFamily="34" charset="0"/>
              </a:rPr>
              <a:t>The National Association of Chronic Disease Directors (NACDD) and its more than 7,000 Members seek to strengthen state-based leadership and expertise for chronic disease prevention and control in states and nationally. Established in1988, in partnership with the U.S. Centers for Disease Control and Prevention, NACDD is the only membership association of its kind to serve and represent every chronic disease division in all states and U.S. territories. For more information, visit </a:t>
            </a:r>
            <a:r>
              <a:rPr lang="en-US" sz="1400" u="sng" dirty="0">
                <a:solidFill>
                  <a:srgbClr val="767171"/>
                </a:solidFill>
                <a:effectLst/>
                <a:latin typeface="Arial" panose="020B0604020202020204" pitchFamily="34" charset="0"/>
                <a:ea typeface="Calibri" panose="020F0502020204030204" pitchFamily="34" charset="0"/>
                <a:hlinkClick r:id="rId2"/>
              </a:rPr>
              <a:t>chronicdisease.org</a:t>
            </a:r>
            <a:r>
              <a:rPr lang="en-US" sz="1400" dirty="0">
                <a:effectLst/>
                <a:latin typeface="Arial" panose="020B0604020202020204" pitchFamily="34" charset="0"/>
                <a:ea typeface="Calibri" panose="020F0502020204030204" pitchFamily="34" charset="0"/>
              </a:rPr>
              <a:t>.</a:t>
            </a:r>
            <a:endParaRPr lang="en-US" sz="1400" dirty="0">
              <a:effectLst/>
              <a:latin typeface="Calibri" panose="020F0502020204030204" pitchFamily="34" charset="0"/>
              <a:ea typeface="Calibri" panose="020F0502020204030204" pitchFamily="34" charset="0"/>
            </a:endParaRPr>
          </a:p>
          <a:p>
            <a:pPr marL="0" marR="0" indent="0">
              <a:lnSpc>
                <a:spcPct val="115000"/>
              </a:lnSpc>
              <a:spcBef>
                <a:spcPts val="0"/>
              </a:spcBef>
              <a:spcAft>
                <a:spcPts val="0"/>
              </a:spcAft>
              <a:buNone/>
            </a:pPr>
            <a:r>
              <a:rPr lang="en-US" sz="1400" dirty="0">
                <a:effectLst/>
                <a:latin typeface="Arial" panose="020B0604020202020204" pitchFamily="34" charset="0"/>
                <a:ea typeface="Calibri" panose="020F0502020204030204" pitchFamily="34" charset="0"/>
              </a:rPr>
              <a:t> </a:t>
            </a:r>
            <a:endParaRPr lang="en-US" sz="14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1400" dirty="0">
                <a:solidFill>
                  <a:srgbClr val="767171"/>
                </a:solidFill>
                <a:effectLst/>
                <a:latin typeface="Arial" panose="020B0604020202020204" pitchFamily="34" charset="0"/>
                <a:ea typeface="Calibri" panose="020F0502020204030204" pitchFamily="34" charset="0"/>
              </a:rPr>
              <a:t>If you require this document in an alternative format, such as large print or a colored background, please contact the Communications Department at publications@chronicdisease.org. Alternate formats can be made available within two weeks of a request.</a:t>
            </a:r>
            <a:endParaRPr lang="en-US" sz="1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347865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A725B-4BCA-E343-AC98-417AF7BE8C82}"/>
              </a:ext>
            </a:extLst>
          </p:cNvPr>
          <p:cNvSpPr>
            <a:spLocks noGrp="1"/>
          </p:cNvSpPr>
          <p:nvPr>
            <p:ph type="title"/>
          </p:nvPr>
        </p:nvSpPr>
        <p:spPr>
          <a:xfrm>
            <a:off x="851573" y="191828"/>
            <a:ext cx="7835226" cy="481504"/>
          </a:xfrm>
        </p:spPr>
        <p:txBody>
          <a:bodyPr>
            <a:noAutofit/>
          </a:bodyPr>
          <a:lstStyle/>
          <a:p>
            <a:r>
              <a:rPr lang="en-US" sz="2800" dirty="0"/>
              <a:t>Umbrella Hub Arrangement Business Model</a:t>
            </a:r>
          </a:p>
        </p:txBody>
      </p:sp>
      <p:pic>
        <p:nvPicPr>
          <p:cNvPr id="4" name="Picture 3">
            <a:extLst>
              <a:ext uri="{FF2B5EF4-FFF2-40B4-BE49-F238E27FC236}">
                <a16:creationId xmlns:a16="http://schemas.microsoft.com/office/drawing/2014/main" id="{D322B884-97D0-4538-A7D6-FEDC1744C94B}"/>
              </a:ext>
            </a:extLst>
          </p:cNvPr>
          <p:cNvPicPr>
            <a:picLocks noChangeAspect="1"/>
          </p:cNvPicPr>
          <p:nvPr/>
        </p:nvPicPr>
        <p:blipFill>
          <a:blip r:embed="rId2"/>
          <a:stretch>
            <a:fillRect/>
          </a:stretch>
        </p:blipFill>
        <p:spPr>
          <a:xfrm>
            <a:off x="1016150" y="673332"/>
            <a:ext cx="7506071" cy="4208956"/>
          </a:xfrm>
          <a:prstGeom prst="rect">
            <a:avLst/>
          </a:prstGeom>
        </p:spPr>
      </p:pic>
    </p:spTree>
    <p:extLst>
      <p:ext uri="{BB962C8B-B14F-4D97-AF65-F5344CB8AC3E}">
        <p14:creationId xmlns:p14="http://schemas.microsoft.com/office/powerpoint/2010/main" val="892643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A725B-4BCA-E343-AC98-417AF7BE8C82}"/>
              </a:ext>
            </a:extLst>
          </p:cNvPr>
          <p:cNvSpPr>
            <a:spLocks noGrp="1"/>
          </p:cNvSpPr>
          <p:nvPr>
            <p:ph type="title"/>
          </p:nvPr>
        </p:nvSpPr>
        <p:spPr/>
        <p:txBody>
          <a:bodyPr>
            <a:normAutofit fontScale="90000"/>
          </a:bodyPr>
          <a:lstStyle/>
          <a:p>
            <a:r>
              <a:rPr lang="en-US" dirty="0"/>
              <a:t>How to Use the UHA Value Proposition Workshop Slide Deck</a:t>
            </a:r>
          </a:p>
        </p:txBody>
      </p:sp>
      <p:sp>
        <p:nvSpPr>
          <p:cNvPr id="3" name="Content Placeholder 2">
            <a:extLst>
              <a:ext uri="{FF2B5EF4-FFF2-40B4-BE49-F238E27FC236}">
                <a16:creationId xmlns:a16="http://schemas.microsoft.com/office/drawing/2014/main" id="{33644B82-5C7E-C746-8DD6-187E17ED701A}"/>
              </a:ext>
            </a:extLst>
          </p:cNvPr>
          <p:cNvSpPr>
            <a:spLocks noGrp="1"/>
          </p:cNvSpPr>
          <p:nvPr>
            <p:ph idx="1"/>
          </p:nvPr>
        </p:nvSpPr>
        <p:spPr>
          <a:xfrm>
            <a:off x="851573" y="1154094"/>
            <a:ext cx="7835226" cy="3542004"/>
          </a:xfrm>
        </p:spPr>
        <p:txBody>
          <a:bodyPr>
            <a:noAutofit/>
          </a:bodyPr>
          <a:lstStyle/>
          <a:p>
            <a:pPr marL="285750" indent="-285750">
              <a:buFont typeface="Arial" panose="020B0604020202020204" pitchFamily="34" charset="0"/>
              <a:buChar char="•"/>
            </a:pPr>
            <a:r>
              <a:rPr lang="en-US" sz="1400" dirty="0"/>
              <a:t>There are four sections in the slide deck. Each section focuses on a different partner for which the UHA needs to develop a value proposition. Partners include: (a) </a:t>
            </a:r>
            <a:r>
              <a:rPr lang="en-US" sz="1400" dirty="0">
                <a:hlinkClick r:id="rId2" action="ppaction://hlinksldjump"/>
              </a:rPr>
              <a:t>Payers</a:t>
            </a:r>
            <a:r>
              <a:rPr lang="en-US" sz="1400" dirty="0"/>
              <a:t>, (b) </a:t>
            </a:r>
            <a:r>
              <a:rPr lang="en-US" sz="1400" dirty="0">
                <a:hlinkClick r:id="rId3" action="ppaction://hlinksldjump"/>
              </a:rPr>
              <a:t>Subsidiary Organizations</a:t>
            </a:r>
            <a:r>
              <a:rPr lang="en-US" sz="1400" dirty="0"/>
              <a:t>, (c) </a:t>
            </a:r>
            <a:r>
              <a:rPr lang="en-US" sz="1400" dirty="0">
                <a:hlinkClick r:id="rId4" action="ppaction://hlinksldjump"/>
              </a:rPr>
              <a:t>Referral Partners</a:t>
            </a:r>
            <a:r>
              <a:rPr lang="en-US" sz="1400" dirty="0"/>
              <a:t>, and (d) </a:t>
            </a:r>
            <a:r>
              <a:rPr lang="en-US" sz="1400" dirty="0">
                <a:hlinkClick r:id="rId5" action="ppaction://hlinksldjump"/>
              </a:rPr>
              <a:t>Funding/Convening Partners </a:t>
            </a:r>
            <a:r>
              <a:rPr lang="en-US" sz="1400" dirty="0"/>
              <a:t>(such as state health departments or 1705 organizations).</a:t>
            </a:r>
          </a:p>
          <a:p>
            <a:pPr marL="285750" indent="-285750">
              <a:buFont typeface="Arial" panose="020B0604020202020204" pitchFamily="34" charset="0"/>
              <a:buChar char="•"/>
            </a:pPr>
            <a:r>
              <a:rPr lang="en-US" sz="1400" dirty="0"/>
              <a:t>Each section contains: (a) a list of possible pain points experienced by each partner, (b) a list of UHA value propositions to address the pain points, (c) an example table demonstrating how users can develop a value proposition specific to their organization, and (d) a blank table to populate with unique or additional value propositions. </a:t>
            </a:r>
          </a:p>
          <a:p>
            <a:pPr marL="285750" indent="-285750">
              <a:buFont typeface="Arial" panose="020B0604020202020204" pitchFamily="34" charset="0"/>
              <a:buChar char="•"/>
            </a:pPr>
            <a:r>
              <a:rPr lang="en-US" sz="1400" dirty="0"/>
              <a:t>After reviewing the pain points and value propositions for the potential partner, users are encouraged to adapt the value proposition and action items to their unique situation. </a:t>
            </a:r>
          </a:p>
          <a:p>
            <a:pPr marL="285750" indent="-285750">
              <a:buFont typeface="Arial" panose="020B0604020202020204" pitchFamily="34" charset="0"/>
              <a:buChar char="•"/>
            </a:pPr>
            <a:r>
              <a:rPr lang="en-US" sz="1400" dirty="0">
                <a:solidFill>
                  <a:srgbClr val="C00000"/>
                </a:solidFill>
              </a:rPr>
              <a:t>Note: The information in this deck reflects pain points and value propositions identified by existing UHOs, however, it is not reflective of all possible pain points and value propositions. Additionally, the example tables on slides 9, 14, 20 and 25 illustrate potential opportunities UHAs could utilize to appeal to partners and may not be reflective of current UHA processes. Users are encouraged to treat this resource as a starting point for developing their value proposition and include additional items as relevant to their unique landscape. </a:t>
            </a:r>
          </a:p>
        </p:txBody>
      </p:sp>
    </p:spTree>
    <p:extLst>
      <p:ext uri="{BB962C8B-B14F-4D97-AF65-F5344CB8AC3E}">
        <p14:creationId xmlns:p14="http://schemas.microsoft.com/office/powerpoint/2010/main" val="2113980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AA8EA-ABDC-C549-800E-6C0E6ABAD9BD}"/>
              </a:ext>
            </a:extLst>
          </p:cNvPr>
          <p:cNvSpPr>
            <a:spLocks noGrp="1"/>
          </p:cNvSpPr>
          <p:nvPr>
            <p:ph type="ctrTitle"/>
          </p:nvPr>
        </p:nvSpPr>
        <p:spPr/>
        <p:txBody>
          <a:bodyPr>
            <a:normAutofit/>
          </a:bodyPr>
          <a:lstStyle/>
          <a:p>
            <a:r>
              <a:rPr lang="en-US" dirty="0"/>
              <a:t>UHA Value Proposition</a:t>
            </a:r>
          </a:p>
        </p:txBody>
      </p:sp>
      <p:sp>
        <p:nvSpPr>
          <p:cNvPr id="3" name="Subtitle 2">
            <a:extLst>
              <a:ext uri="{FF2B5EF4-FFF2-40B4-BE49-F238E27FC236}">
                <a16:creationId xmlns:a16="http://schemas.microsoft.com/office/drawing/2014/main" id="{B691820F-A752-1140-BFCF-65D94437CB2B}"/>
              </a:ext>
            </a:extLst>
          </p:cNvPr>
          <p:cNvSpPr>
            <a:spLocks noGrp="1"/>
          </p:cNvSpPr>
          <p:nvPr>
            <p:ph type="subTitle" idx="1"/>
          </p:nvPr>
        </p:nvSpPr>
        <p:spPr/>
        <p:txBody>
          <a:bodyPr/>
          <a:lstStyle/>
          <a:p>
            <a:r>
              <a:rPr lang="en-US" dirty="0"/>
              <a:t>Payer Focus</a:t>
            </a:r>
          </a:p>
        </p:txBody>
      </p:sp>
    </p:spTree>
    <p:extLst>
      <p:ext uri="{BB962C8B-B14F-4D97-AF65-F5344CB8AC3E}">
        <p14:creationId xmlns:p14="http://schemas.microsoft.com/office/powerpoint/2010/main" val="2528719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42C6664F-3DA5-4273-B580-5AC3009EA8D2}"/>
              </a:ext>
            </a:extLst>
          </p:cNvPr>
          <p:cNvGrpSpPr/>
          <p:nvPr/>
        </p:nvGrpSpPr>
        <p:grpSpPr>
          <a:xfrm>
            <a:off x="3056241" y="1816146"/>
            <a:ext cx="3380734" cy="3327354"/>
            <a:chOff x="3845352" y="1838166"/>
            <a:chExt cx="4507645" cy="4436472"/>
          </a:xfrm>
        </p:grpSpPr>
        <p:sp>
          <p:nvSpPr>
            <p:cNvPr id="6" name="Freeform 5">
              <a:extLst>
                <a:ext uri="{FF2B5EF4-FFF2-40B4-BE49-F238E27FC236}">
                  <a16:creationId xmlns:a16="http://schemas.microsoft.com/office/drawing/2014/main" id="{AADE61EA-4144-4A3C-875B-EA3BE963B615}"/>
                </a:ext>
              </a:extLst>
            </p:cNvPr>
            <p:cNvSpPr>
              <a:spLocks/>
            </p:cNvSpPr>
            <p:nvPr/>
          </p:nvSpPr>
          <p:spPr bwMode="auto">
            <a:xfrm>
              <a:off x="5669417" y="1838166"/>
              <a:ext cx="853168" cy="4436472"/>
            </a:xfrm>
            <a:custGeom>
              <a:avLst/>
              <a:gdLst>
                <a:gd name="T0" fmla="*/ 80 w 160"/>
                <a:gd name="T1" fmla="*/ 0 h 832"/>
                <a:gd name="T2" fmla="*/ 0 w 160"/>
                <a:gd name="T3" fmla="*/ 138 h 832"/>
                <a:gd name="T4" fmla="*/ 40 w 160"/>
                <a:gd name="T5" fmla="*/ 138 h 832"/>
                <a:gd name="T6" fmla="*/ 40 w 160"/>
                <a:gd name="T7" fmla="*/ 832 h 832"/>
                <a:gd name="T8" fmla="*/ 80 w 160"/>
                <a:gd name="T9" fmla="*/ 832 h 832"/>
                <a:gd name="T10" fmla="*/ 120 w 160"/>
                <a:gd name="T11" fmla="*/ 832 h 832"/>
                <a:gd name="T12" fmla="*/ 120 w 160"/>
                <a:gd name="T13" fmla="*/ 138 h 832"/>
                <a:gd name="T14" fmla="*/ 160 w 160"/>
                <a:gd name="T15" fmla="*/ 138 h 832"/>
                <a:gd name="T16" fmla="*/ 80 w 160"/>
                <a:gd name="T17" fmla="*/ 0 h 8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832">
                  <a:moveTo>
                    <a:pt x="80" y="0"/>
                  </a:moveTo>
                  <a:lnTo>
                    <a:pt x="0" y="138"/>
                  </a:lnTo>
                  <a:lnTo>
                    <a:pt x="40" y="138"/>
                  </a:lnTo>
                  <a:lnTo>
                    <a:pt x="40" y="832"/>
                  </a:lnTo>
                  <a:lnTo>
                    <a:pt x="80" y="832"/>
                  </a:lnTo>
                  <a:lnTo>
                    <a:pt x="120" y="832"/>
                  </a:lnTo>
                  <a:lnTo>
                    <a:pt x="120" y="138"/>
                  </a:lnTo>
                  <a:lnTo>
                    <a:pt x="160" y="138"/>
                  </a:lnTo>
                  <a:lnTo>
                    <a:pt x="80" y="0"/>
                  </a:lnTo>
                  <a:close/>
                </a:path>
              </a:pathLst>
            </a:custGeom>
            <a:solidFill>
              <a:schemeClr val="accent3"/>
            </a:solidFill>
            <a:ln>
              <a:noFill/>
            </a:ln>
          </p:spPr>
          <p:txBody>
            <a:bodyPr vert="horz" wrap="square" lIns="137160" tIns="68580" rIns="137160" bIns="68580" numCol="1" anchor="t" anchorCtr="0" compatLnSpc="1">
              <a:prstTxWarp prst="textNoShape">
                <a:avLst/>
              </a:prstTxWarp>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2700" b="0" i="0" u="none" strike="noStrike" kern="1200" cap="none" spc="0" normalizeH="0" baseline="0" noProof="0" dirty="0">
                <a:ln>
                  <a:noFill/>
                </a:ln>
                <a:solidFill>
                  <a:prstClr val="black"/>
                </a:solidFill>
                <a:effectLst/>
                <a:uLnTx/>
                <a:uFillTx/>
                <a:latin typeface="Calibri Light"/>
                <a:ea typeface="+mn-ea"/>
                <a:cs typeface="+mn-cs"/>
              </a:endParaRPr>
            </a:p>
          </p:txBody>
        </p:sp>
        <p:sp>
          <p:nvSpPr>
            <p:cNvPr id="7" name="Freeform 7">
              <a:extLst>
                <a:ext uri="{FF2B5EF4-FFF2-40B4-BE49-F238E27FC236}">
                  <a16:creationId xmlns:a16="http://schemas.microsoft.com/office/drawing/2014/main" id="{2B0D8626-475C-4E8E-8F3A-D39455C9F62D}"/>
                </a:ext>
              </a:extLst>
            </p:cNvPr>
            <p:cNvSpPr>
              <a:spLocks/>
            </p:cNvSpPr>
            <p:nvPr/>
          </p:nvSpPr>
          <p:spPr bwMode="auto">
            <a:xfrm>
              <a:off x="3845352" y="3747128"/>
              <a:ext cx="1621019" cy="2527509"/>
            </a:xfrm>
            <a:custGeom>
              <a:avLst/>
              <a:gdLst>
                <a:gd name="T0" fmla="*/ 120 w 174"/>
                <a:gd name="T1" fmla="*/ 23 h 271"/>
                <a:gd name="T2" fmla="*/ 79 w 174"/>
                <a:gd name="T3" fmla="*/ 23 h 271"/>
                <a:gd name="T4" fmla="*/ 79 w 174"/>
                <a:gd name="T5" fmla="*/ 0 h 271"/>
                <a:gd name="T6" fmla="*/ 0 w 174"/>
                <a:gd name="T7" fmla="*/ 46 h 271"/>
                <a:gd name="T8" fmla="*/ 79 w 174"/>
                <a:gd name="T9" fmla="*/ 92 h 271"/>
                <a:gd name="T10" fmla="*/ 79 w 174"/>
                <a:gd name="T11" fmla="*/ 69 h 271"/>
                <a:gd name="T12" fmla="*/ 120 w 174"/>
                <a:gd name="T13" fmla="*/ 69 h 271"/>
                <a:gd name="T14" fmla="*/ 129 w 174"/>
                <a:gd name="T15" fmla="*/ 78 h 271"/>
                <a:gd name="T16" fmla="*/ 129 w 174"/>
                <a:gd name="T17" fmla="*/ 271 h 271"/>
                <a:gd name="T18" fmla="*/ 151 w 174"/>
                <a:gd name="T19" fmla="*/ 271 h 271"/>
                <a:gd name="T20" fmla="*/ 174 w 174"/>
                <a:gd name="T21" fmla="*/ 271 h 271"/>
                <a:gd name="T22" fmla="*/ 174 w 174"/>
                <a:gd name="T23" fmla="*/ 78 h 271"/>
                <a:gd name="T24" fmla="*/ 120 w 174"/>
                <a:gd name="T25" fmla="*/ 23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4" h="271">
                  <a:moveTo>
                    <a:pt x="120" y="23"/>
                  </a:moveTo>
                  <a:cubicBezTo>
                    <a:pt x="79" y="23"/>
                    <a:pt x="79" y="23"/>
                    <a:pt x="79" y="23"/>
                  </a:cubicBezTo>
                  <a:cubicBezTo>
                    <a:pt x="79" y="0"/>
                    <a:pt x="79" y="0"/>
                    <a:pt x="79" y="0"/>
                  </a:cubicBezTo>
                  <a:cubicBezTo>
                    <a:pt x="0" y="46"/>
                    <a:pt x="0" y="46"/>
                    <a:pt x="0" y="46"/>
                  </a:cubicBezTo>
                  <a:cubicBezTo>
                    <a:pt x="79" y="92"/>
                    <a:pt x="79" y="92"/>
                    <a:pt x="79" y="92"/>
                  </a:cubicBezTo>
                  <a:cubicBezTo>
                    <a:pt x="79" y="69"/>
                    <a:pt x="79" y="69"/>
                    <a:pt x="79" y="69"/>
                  </a:cubicBezTo>
                  <a:cubicBezTo>
                    <a:pt x="120" y="69"/>
                    <a:pt x="120" y="69"/>
                    <a:pt x="120" y="69"/>
                  </a:cubicBezTo>
                  <a:cubicBezTo>
                    <a:pt x="125" y="69"/>
                    <a:pt x="129" y="73"/>
                    <a:pt x="129" y="78"/>
                  </a:cubicBezTo>
                  <a:cubicBezTo>
                    <a:pt x="129" y="271"/>
                    <a:pt x="129" y="271"/>
                    <a:pt x="129" y="271"/>
                  </a:cubicBezTo>
                  <a:cubicBezTo>
                    <a:pt x="151" y="271"/>
                    <a:pt x="151" y="271"/>
                    <a:pt x="151" y="271"/>
                  </a:cubicBezTo>
                  <a:cubicBezTo>
                    <a:pt x="174" y="271"/>
                    <a:pt x="174" y="271"/>
                    <a:pt x="174" y="271"/>
                  </a:cubicBezTo>
                  <a:cubicBezTo>
                    <a:pt x="174" y="78"/>
                    <a:pt x="174" y="78"/>
                    <a:pt x="174" y="78"/>
                  </a:cubicBezTo>
                  <a:cubicBezTo>
                    <a:pt x="174" y="48"/>
                    <a:pt x="150" y="23"/>
                    <a:pt x="120" y="23"/>
                  </a:cubicBezTo>
                  <a:close/>
                </a:path>
              </a:pathLst>
            </a:custGeom>
            <a:solidFill>
              <a:schemeClr val="accent1"/>
            </a:solidFill>
            <a:ln>
              <a:noFill/>
            </a:ln>
          </p:spPr>
          <p:txBody>
            <a:bodyPr vert="horz" wrap="square" lIns="137160" tIns="68580" rIns="137160" bIns="68580" numCol="1" anchor="t" anchorCtr="0" compatLnSpc="1">
              <a:prstTxWarp prst="textNoShape">
                <a:avLst/>
              </a:prstTxWarp>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2700" b="0" i="0" u="none" strike="noStrike" kern="1200" cap="none" spc="0" normalizeH="0" baseline="0" noProof="0" dirty="0">
                <a:ln>
                  <a:noFill/>
                </a:ln>
                <a:solidFill>
                  <a:prstClr val="black"/>
                </a:solidFill>
                <a:effectLst/>
                <a:uLnTx/>
                <a:uFillTx/>
                <a:latin typeface="Calibri Light"/>
                <a:ea typeface="+mn-ea"/>
                <a:cs typeface="+mn-cs"/>
              </a:endParaRPr>
            </a:p>
          </p:txBody>
        </p:sp>
        <p:sp>
          <p:nvSpPr>
            <p:cNvPr id="8" name="Freeform 8">
              <a:extLst>
                <a:ext uri="{FF2B5EF4-FFF2-40B4-BE49-F238E27FC236}">
                  <a16:creationId xmlns:a16="http://schemas.microsoft.com/office/drawing/2014/main" id="{02C9A83C-F348-4CA7-9A40-03DB24CDB19E}"/>
                </a:ext>
              </a:extLst>
            </p:cNvPr>
            <p:cNvSpPr>
              <a:spLocks/>
            </p:cNvSpPr>
            <p:nvPr/>
          </p:nvSpPr>
          <p:spPr bwMode="auto">
            <a:xfrm>
              <a:off x="6299768" y="2499371"/>
              <a:ext cx="1295750" cy="3775267"/>
            </a:xfrm>
            <a:custGeom>
              <a:avLst/>
              <a:gdLst>
                <a:gd name="T0" fmla="*/ 139 w 139"/>
                <a:gd name="T1" fmla="*/ 0 h 405"/>
                <a:gd name="T2" fmla="*/ 139 w 139"/>
                <a:gd name="T3" fmla="*/ 0 h 405"/>
                <a:gd name="T4" fmla="*/ 52 w 139"/>
                <a:gd name="T5" fmla="*/ 27 h 405"/>
                <a:gd name="T6" fmla="*/ 68 w 139"/>
                <a:gd name="T7" fmla="*/ 42 h 405"/>
                <a:gd name="T8" fmla="*/ 35 w 139"/>
                <a:gd name="T9" fmla="*/ 79 h 405"/>
                <a:gd name="T10" fmla="*/ 0 w 139"/>
                <a:gd name="T11" fmla="*/ 169 h 405"/>
                <a:gd name="T12" fmla="*/ 0 w 139"/>
                <a:gd name="T13" fmla="*/ 405 h 405"/>
                <a:gd name="T14" fmla="*/ 23 w 139"/>
                <a:gd name="T15" fmla="*/ 405 h 405"/>
                <a:gd name="T16" fmla="*/ 46 w 139"/>
                <a:gd name="T17" fmla="*/ 405 h 405"/>
                <a:gd name="T18" fmla="*/ 46 w 139"/>
                <a:gd name="T19" fmla="*/ 169 h 405"/>
                <a:gd name="T20" fmla="*/ 68 w 139"/>
                <a:gd name="T21" fmla="*/ 110 h 405"/>
                <a:gd name="T22" fmla="*/ 102 w 139"/>
                <a:gd name="T23" fmla="*/ 73 h 405"/>
                <a:gd name="T24" fmla="*/ 119 w 139"/>
                <a:gd name="T25" fmla="*/ 89 h 405"/>
                <a:gd name="T26" fmla="*/ 139 w 139"/>
                <a:gd name="T27" fmla="*/ 0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9" h="405">
                  <a:moveTo>
                    <a:pt x="139" y="0"/>
                  </a:moveTo>
                  <a:cubicBezTo>
                    <a:pt x="139" y="0"/>
                    <a:pt x="139" y="0"/>
                    <a:pt x="139" y="0"/>
                  </a:cubicBezTo>
                  <a:cubicBezTo>
                    <a:pt x="52" y="27"/>
                    <a:pt x="52" y="27"/>
                    <a:pt x="52" y="27"/>
                  </a:cubicBezTo>
                  <a:cubicBezTo>
                    <a:pt x="68" y="42"/>
                    <a:pt x="68" y="42"/>
                    <a:pt x="68" y="42"/>
                  </a:cubicBezTo>
                  <a:cubicBezTo>
                    <a:pt x="35" y="79"/>
                    <a:pt x="35" y="79"/>
                    <a:pt x="35" y="79"/>
                  </a:cubicBezTo>
                  <a:cubicBezTo>
                    <a:pt x="12" y="103"/>
                    <a:pt x="0" y="135"/>
                    <a:pt x="0" y="169"/>
                  </a:cubicBezTo>
                  <a:cubicBezTo>
                    <a:pt x="0" y="405"/>
                    <a:pt x="0" y="405"/>
                    <a:pt x="0" y="405"/>
                  </a:cubicBezTo>
                  <a:cubicBezTo>
                    <a:pt x="23" y="405"/>
                    <a:pt x="23" y="405"/>
                    <a:pt x="23" y="405"/>
                  </a:cubicBezTo>
                  <a:cubicBezTo>
                    <a:pt x="46" y="405"/>
                    <a:pt x="46" y="405"/>
                    <a:pt x="46" y="405"/>
                  </a:cubicBezTo>
                  <a:cubicBezTo>
                    <a:pt x="46" y="169"/>
                    <a:pt x="46" y="169"/>
                    <a:pt x="46" y="169"/>
                  </a:cubicBezTo>
                  <a:cubicBezTo>
                    <a:pt x="46" y="147"/>
                    <a:pt x="54" y="125"/>
                    <a:pt x="68" y="110"/>
                  </a:cubicBezTo>
                  <a:cubicBezTo>
                    <a:pt x="102" y="73"/>
                    <a:pt x="102" y="73"/>
                    <a:pt x="102" y="73"/>
                  </a:cubicBezTo>
                  <a:cubicBezTo>
                    <a:pt x="119" y="89"/>
                    <a:pt x="119" y="89"/>
                    <a:pt x="119" y="89"/>
                  </a:cubicBezTo>
                  <a:cubicBezTo>
                    <a:pt x="139" y="0"/>
                    <a:pt x="139" y="0"/>
                    <a:pt x="139" y="0"/>
                  </a:cubicBezTo>
                  <a:close/>
                </a:path>
              </a:pathLst>
            </a:custGeom>
            <a:solidFill>
              <a:schemeClr val="accent4"/>
            </a:solidFill>
            <a:ln>
              <a:noFill/>
            </a:ln>
          </p:spPr>
          <p:txBody>
            <a:bodyPr vert="horz" wrap="square" lIns="137160" tIns="68580" rIns="137160" bIns="68580" numCol="1" anchor="t" anchorCtr="0" compatLnSpc="1">
              <a:prstTxWarp prst="textNoShape">
                <a:avLst/>
              </a:prstTxWarp>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2700" b="0" i="0" u="none" strike="noStrike" kern="1200" cap="none" spc="0" normalizeH="0" baseline="0" noProof="0" dirty="0">
                <a:ln>
                  <a:noFill/>
                </a:ln>
                <a:solidFill>
                  <a:prstClr val="black"/>
                </a:solidFill>
                <a:effectLst/>
                <a:uLnTx/>
                <a:uFillTx/>
                <a:latin typeface="Calibri Light"/>
                <a:ea typeface="+mn-ea"/>
                <a:cs typeface="+mn-cs"/>
              </a:endParaRPr>
            </a:p>
          </p:txBody>
        </p:sp>
        <p:sp>
          <p:nvSpPr>
            <p:cNvPr id="9" name="Freeform 9">
              <a:extLst>
                <a:ext uri="{FF2B5EF4-FFF2-40B4-BE49-F238E27FC236}">
                  <a16:creationId xmlns:a16="http://schemas.microsoft.com/office/drawing/2014/main" id="{D2F0D481-F40A-4357-8BD1-2BAB160399B5}"/>
                </a:ext>
              </a:extLst>
            </p:cNvPr>
            <p:cNvSpPr>
              <a:spLocks/>
            </p:cNvSpPr>
            <p:nvPr/>
          </p:nvSpPr>
          <p:spPr bwMode="auto">
            <a:xfrm>
              <a:off x="6731978" y="3747128"/>
              <a:ext cx="1621019" cy="2527509"/>
            </a:xfrm>
            <a:custGeom>
              <a:avLst/>
              <a:gdLst>
                <a:gd name="T0" fmla="*/ 174 w 174"/>
                <a:gd name="T1" fmla="*/ 46 h 271"/>
                <a:gd name="T2" fmla="*/ 95 w 174"/>
                <a:gd name="T3" fmla="*/ 0 h 271"/>
                <a:gd name="T4" fmla="*/ 95 w 174"/>
                <a:gd name="T5" fmla="*/ 23 h 271"/>
                <a:gd name="T6" fmla="*/ 54 w 174"/>
                <a:gd name="T7" fmla="*/ 23 h 271"/>
                <a:gd name="T8" fmla="*/ 49 w 174"/>
                <a:gd name="T9" fmla="*/ 23 h 271"/>
                <a:gd name="T10" fmla="*/ 0 w 174"/>
                <a:gd name="T11" fmla="*/ 78 h 271"/>
                <a:gd name="T12" fmla="*/ 0 w 174"/>
                <a:gd name="T13" fmla="*/ 271 h 271"/>
                <a:gd name="T14" fmla="*/ 0 w 174"/>
                <a:gd name="T15" fmla="*/ 271 h 271"/>
                <a:gd name="T16" fmla="*/ 23 w 174"/>
                <a:gd name="T17" fmla="*/ 271 h 271"/>
                <a:gd name="T18" fmla="*/ 46 w 174"/>
                <a:gd name="T19" fmla="*/ 271 h 271"/>
                <a:gd name="T20" fmla="*/ 46 w 174"/>
                <a:gd name="T21" fmla="*/ 78 h 271"/>
                <a:gd name="T22" fmla="*/ 54 w 174"/>
                <a:gd name="T23" fmla="*/ 69 h 271"/>
                <a:gd name="T24" fmla="*/ 95 w 174"/>
                <a:gd name="T25" fmla="*/ 69 h 271"/>
                <a:gd name="T26" fmla="*/ 95 w 174"/>
                <a:gd name="T27" fmla="*/ 92 h 271"/>
                <a:gd name="T28" fmla="*/ 174 w 174"/>
                <a:gd name="T29" fmla="*/ 46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4" h="271">
                  <a:moveTo>
                    <a:pt x="174" y="46"/>
                  </a:moveTo>
                  <a:cubicBezTo>
                    <a:pt x="95" y="0"/>
                    <a:pt x="95" y="0"/>
                    <a:pt x="95" y="0"/>
                  </a:cubicBezTo>
                  <a:cubicBezTo>
                    <a:pt x="95" y="23"/>
                    <a:pt x="95" y="23"/>
                    <a:pt x="95" y="23"/>
                  </a:cubicBezTo>
                  <a:cubicBezTo>
                    <a:pt x="54" y="23"/>
                    <a:pt x="54" y="23"/>
                    <a:pt x="54" y="23"/>
                  </a:cubicBezTo>
                  <a:cubicBezTo>
                    <a:pt x="52" y="23"/>
                    <a:pt x="51" y="23"/>
                    <a:pt x="49" y="23"/>
                  </a:cubicBezTo>
                  <a:cubicBezTo>
                    <a:pt x="21" y="26"/>
                    <a:pt x="0" y="50"/>
                    <a:pt x="0" y="78"/>
                  </a:cubicBezTo>
                  <a:cubicBezTo>
                    <a:pt x="0" y="271"/>
                    <a:pt x="0" y="271"/>
                    <a:pt x="0" y="271"/>
                  </a:cubicBezTo>
                  <a:cubicBezTo>
                    <a:pt x="0" y="271"/>
                    <a:pt x="0" y="271"/>
                    <a:pt x="0" y="271"/>
                  </a:cubicBezTo>
                  <a:cubicBezTo>
                    <a:pt x="23" y="271"/>
                    <a:pt x="23" y="271"/>
                    <a:pt x="23" y="271"/>
                  </a:cubicBezTo>
                  <a:cubicBezTo>
                    <a:pt x="46" y="271"/>
                    <a:pt x="46" y="271"/>
                    <a:pt x="46" y="271"/>
                  </a:cubicBezTo>
                  <a:cubicBezTo>
                    <a:pt x="46" y="78"/>
                    <a:pt x="46" y="78"/>
                    <a:pt x="46" y="78"/>
                  </a:cubicBezTo>
                  <a:cubicBezTo>
                    <a:pt x="46" y="73"/>
                    <a:pt x="49" y="69"/>
                    <a:pt x="54" y="69"/>
                  </a:cubicBezTo>
                  <a:cubicBezTo>
                    <a:pt x="95" y="69"/>
                    <a:pt x="95" y="69"/>
                    <a:pt x="95" y="69"/>
                  </a:cubicBezTo>
                  <a:cubicBezTo>
                    <a:pt x="95" y="92"/>
                    <a:pt x="95" y="92"/>
                    <a:pt x="95" y="92"/>
                  </a:cubicBezTo>
                  <a:lnTo>
                    <a:pt x="174" y="46"/>
                  </a:lnTo>
                  <a:close/>
                </a:path>
              </a:pathLst>
            </a:custGeom>
            <a:solidFill>
              <a:schemeClr val="accent5"/>
            </a:solidFill>
            <a:ln>
              <a:noFill/>
            </a:ln>
          </p:spPr>
          <p:txBody>
            <a:bodyPr vert="horz" wrap="square" lIns="137160" tIns="68580" rIns="137160" bIns="68580" numCol="1" anchor="t" anchorCtr="0" compatLnSpc="1">
              <a:prstTxWarp prst="textNoShape">
                <a:avLst/>
              </a:prstTxWarp>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2700" b="0" i="0" u="none" strike="noStrike" kern="1200" cap="none" spc="0" normalizeH="0" baseline="0" noProof="0" dirty="0">
                <a:ln>
                  <a:noFill/>
                </a:ln>
                <a:solidFill>
                  <a:prstClr val="black"/>
                </a:solidFill>
                <a:effectLst/>
                <a:uLnTx/>
                <a:uFillTx/>
                <a:latin typeface="Calibri Light"/>
                <a:ea typeface="+mn-ea"/>
                <a:cs typeface="+mn-cs"/>
              </a:endParaRPr>
            </a:p>
          </p:txBody>
        </p:sp>
        <p:sp>
          <p:nvSpPr>
            <p:cNvPr id="10" name="Freeform 8">
              <a:extLst>
                <a:ext uri="{FF2B5EF4-FFF2-40B4-BE49-F238E27FC236}">
                  <a16:creationId xmlns:a16="http://schemas.microsoft.com/office/drawing/2014/main" id="{CF8550D4-AE29-4808-8325-A4C1538BE0AE}"/>
                </a:ext>
              </a:extLst>
            </p:cNvPr>
            <p:cNvSpPr>
              <a:spLocks/>
            </p:cNvSpPr>
            <p:nvPr/>
          </p:nvSpPr>
          <p:spPr bwMode="auto">
            <a:xfrm flipH="1">
              <a:off x="4590610" y="2499371"/>
              <a:ext cx="1298448" cy="3775267"/>
            </a:xfrm>
            <a:custGeom>
              <a:avLst/>
              <a:gdLst>
                <a:gd name="T0" fmla="*/ 139 w 139"/>
                <a:gd name="T1" fmla="*/ 0 h 405"/>
                <a:gd name="T2" fmla="*/ 139 w 139"/>
                <a:gd name="T3" fmla="*/ 0 h 405"/>
                <a:gd name="T4" fmla="*/ 52 w 139"/>
                <a:gd name="T5" fmla="*/ 27 h 405"/>
                <a:gd name="T6" fmla="*/ 68 w 139"/>
                <a:gd name="T7" fmla="*/ 42 h 405"/>
                <a:gd name="T8" fmla="*/ 35 w 139"/>
                <a:gd name="T9" fmla="*/ 79 h 405"/>
                <a:gd name="T10" fmla="*/ 0 w 139"/>
                <a:gd name="T11" fmla="*/ 169 h 405"/>
                <a:gd name="T12" fmla="*/ 0 w 139"/>
                <a:gd name="T13" fmla="*/ 405 h 405"/>
                <a:gd name="T14" fmla="*/ 23 w 139"/>
                <a:gd name="T15" fmla="*/ 405 h 405"/>
                <a:gd name="T16" fmla="*/ 46 w 139"/>
                <a:gd name="T17" fmla="*/ 405 h 405"/>
                <a:gd name="T18" fmla="*/ 46 w 139"/>
                <a:gd name="T19" fmla="*/ 169 h 405"/>
                <a:gd name="T20" fmla="*/ 68 w 139"/>
                <a:gd name="T21" fmla="*/ 110 h 405"/>
                <a:gd name="T22" fmla="*/ 102 w 139"/>
                <a:gd name="T23" fmla="*/ 73 h 405"/>
                <a:gd name="T24" fmla="*/ 119 w 139"/>
                <a:gd name="T25" fmla="*/ 89 h 405"/>
                <a:gd name="T26" fmla="*/ 139 w 139"/>
                <a:gd name="T27" fmla="*/ 0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9" h="405">
                  <a:moveTo>
                    <a:pt x="139" y="0"/>
                  </a:moveTo>
                  <a:cubicBezTo>
                    <a:pt x="139" y="0"/>
                    <a:pt x="139" y="0"/>
                    <a:pt x="139" y="0"/>
                  </a:cubicBezTo>
                  <a:cubicBezTo>
                    <a:pt x="52" y="27"/>
                    <a:pt x="52" y="27"/>
                    <a:pt x="52" y="27"/>
                  </a:cubicBezTo>
                  <a:cubicBezTo>
                    <a:pt x="68" y="42"/>
                    <a:pt x="68" y="42"/>
                    <a:pt x="68" y="42"/>
                  </a:cubicBezTo>
                  <a:cubicBezTo>
                    <a:pt x="35" y="79"/>
                    <a:pt x="35" y="79"/>
                    <a:pt x="35" y="79"/>
                  </a:cubicBezTo>
                  <a:cubicBezTo>
                    <a:pt x="12" y="103"/>
                    <a:pt x="0" y="135"/>
                    <a:pt x="0" y="169"/>
                  </a:cubicBezTo>
                  <a:cubicBezTo>
                    <a:pt x="0" y="405"/>
                    <a:pt x="0" y="405"/>
                    <a:pt x="0" y="405"/>
                  </a:cubicBezTo>
                  <a:cubicBezTo>
                    <a:pt x="23" y="405"/>
                    <a:pt x="23" y="405"/>
                    <a:pt x="23" y="405"/>
                  </a:cubicBezTo>
                  <a:cubicBezTo>
                    <a:pt x="46" y="405"/>
                    <a:pt x="46" y="405"/>
                    <a:pt x="46" y="405"/>
                  </a:cubicBezTo>
                  <a:cubicBezTo>
                    <a:pt x="46" y="169"/>
                    <a:pt x="46" y="169"/>
                    <a:pt x="46" y="169"/>
                  </a:cubicBezTo>
                  <a:cubicBezTo>
                    <a:pt x="46" y="147"/>
                    <a:pt x="54" y="125"/>
                    <a:pt x="68" y="110"/>
                  </a:cubicBezTo>
                  <a:cubicBezTo>
                    <a:pt x="102" y="73"/>
                    <a:pt x="102" y="73"/>
                    <a:pt x="102" y="73"/>
                  </a:cubicBezTo>
                  <a:cubicBezTo>
                    <a:pt x="119" y="89"/>
                    <a:pt x="119" y="89"/>
                    <a:pt x="119" y="89"/>
                  </a:cubicBezTo>
                  <a:cubicBezTo>
                    <a:pt x="139" y="0"/>
                    <a:pt x="139" y="0"/>
                    <a:pt x="139" y="0"/>
                  </a:cubicBezTo>
                  <a:close/>
                </a:path>
              </a:pathLst>
            </a:custGeom>
            <a:solidFill>
              <a:schemeClr val="accent2"/>
            </a:solidFill>
            <a:ln>
              <a:noFill/>
            </a:ln>
          </p:spPr>
          <p:txBody>
            <a:bodyPr vert="horz" wrap="square" lIns="137160" tIns="68580" rIns="137160" bIns="68580" numCol="1" anchor="t" anchorCtr="0" compatLnSpc="1">
              <a:prstTxWarp prst="textNoShape">
                <a:avLst/>
              </a:prstTxWarp>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2700" b="0" i="0" u="none" strike="noStrike" kern="1200" cap="none" spc="0" normalizeH="0" baseline="0" noProof="0" dirty="0">
                <a:ln>
                  <a:noFill/>
                </a:ln>
                <a:solidFill>
                  <a:prstClr val="black"/>
                </a:solidFill>
                <a:effectLst/>
                <a:uLnTx/>
                <a:uFillTx/>
                <a:latin typeface="Calibri Light"/>
                <a:ea typeface="+mn-ea"/>
                <a:cs typeface="+mn-cs"/>
              </a:endParaRPr>
            </a:p>
          </p:txBody>
        </p:sp>
      </p:grpSp>
      <p:grpSp>
        <p:nvGrpSpPr>
          <p:cNvPr id="11" name="Group 10">
            <a:extLst>
              <a:ext uri="{FF2B5EF4-FFF2-40B4-BE49-F238E27FC236}">
                <a16:creationId xmlns:a16="http://schemas.microsoft.com/office/drawing/2014/main" id="{8AC083A4-0786-4F51-99C9-E0F33B72116B}"/>
              </a:ext>
            </a:extLst>
          </p:cNvPr>
          <p:cNvGrpSpPr/>
          <p:nvPr/>
        </p:nvGrpSpPr>
        <p:grpSpPr>
          <a:xfrm>
            <a:off x="6199177" y="1580486"/>
            <a:ext cx="2975630" cy="1447036"/>
            <a:chOff x="8921977" y="1542047"/>
            <a:chExt cx="2937088" cy="1513683"/>
          </a:xfrm>
        </p:grpSpPr>
        <p:sp>
          <p:nvSpPr>
            <p:cNvPr id="12" name="TextBox 11">
              <a:extLst>
                <a:ext uri="{FF2B5EF4-FFF2-40B4-BE49-F238E27FC236}">
                  <a16:creationId xmlns:a16="http://schemas.microsoft.com/office/drawing/2014/main" id="{6303DC88-14D2-4B22-9EA5-91A3BA32764D}"/>
                </a:ext>
              </a:extLst>
            </p:cNvPr>
            <p:cNvSpPr txBox="1"/>
            <p:nvPr/>
          </p:nvSpPr>
          <p:spPr>
            <a:xfrm>
              <a:off x="8921977" y="1542047"/>
              <a:ext cx="2937088" cy="386343"/>
            </a:xfrm>
            <a:prstGeom prst="rect">
              <a:avLst/>
            </a:prstGeom>
            <a:noFill/>
          </p:spPr>
          <p:txBody>
            <a:bodyPr wrap="square" lIns="0" rIns="0" rtlCol="0" anchor="b">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accent4"/>
                  </a:solidFill>
                  <a:effectLst/>
                  <a:uLnTx/>
                  <a:uFillTx/>
                  <a:latin typeface="Calibri Light"/>
                  <a:ea typeface="+mn-ea"/>
                  <a:cs typeface="+mn-cs"/>
                </a:rPr>
                <a:t>Engagement/Retention</a:t>
              </a:r>
            </a:p>
          </p:txBody>
        </p:sp>
        <p:sp>
          <p:nvSpPr>
            <p:cNvPr id="13" name="TextBox 12">
              <a:extLst>
                <a:ext uri="{FF2B5EF4-FFF2-40B4-BE49-F238E27FC236}">
                  <a16:creationId xmlns:a16="http://schemas.microsoft.com/office/drawing/2014/main" id="{53E8B162-EA29-4F9D-8E5F-CEBA64266F08}"/>
                </a:ext>
              </a:extLst>
            </p:cNvPr>
            <p:cNvSpPr txBox="1"/>
            <p:nvPr/>
          </p:nvSpPr>
          <p:spPr>
            <a:xfrm>
              <a:off x="8921977" y="1920850"/>
              <a:ext cx="2406631" cy="1134880"/>
            </a:xfrm>
            <a:prstGeom prst="rect">
              <a:avLst/>
            </a:prstGeom>
            <a:noFill/>
          </p:spPr>
          <p:txBody>
            <a:bodyPr wrap="square" lIns="0" rIns="0" rtlCol="0" anchor="t">
              <a:spAutoFit/>
            </a:bodyPr>
            <a:lstStyle/>
            <a:p>
              <a:pPr marL="171450" marR="0" lvl="0" indent="-171450" algn="l" defTabSz="514350" rtl="0" eaLnBrk="1" fontAlgn="auto" latinLnBrk="0" hangingPunct="1">
                <a:lnSpc>
                  <a:spcPct val="90000"/>
                </a:lnSpc>
                <a:spcBef>
                  <a:spcPts val="563"/>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193560"/>
                  </a:solidFill>
                  <a:effectLst/>
                  <a:uLnTx/>
                  <a:uFillTx/>
                  <a:latin typeface="Calibri Light"/>
                  <a:ea typeface="+mn-ea"/>
                  <a:cs typeface="+mn-cs"/>
                </a:rPr>
                <a:t>Challenges in reaching priority populations</a:t>
              </a:r>
            </a:p>
            <a:p>
              <a:pPr marL="171450" marR="0" lvl="0" indent="-171450" algn="l" defTabSz="514350" rtl="0" eaLnBrk="1" fontAlgn="auto" latinLnBrk="0" hangingPunct="1">
                <a:lnSpc>
                  <a:spcPct val="90000"/>
                </a:lnSpc>
                <a:spcBef>
                  <a:spcPts val="563"/>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193560"/>
                  </a:solidFill>
                  <a:effectLst/>
                  <a:uLnTx/>
                  <a:uFillTx/>
                  <a:latin typeface="Calibri Light"/>
                  <a:ea typeface="+mn-ea"/>
                  <a:cs typeface="+mn-cs"/>
                </a:rPr>
                <a:t>Pandemic-reduced capacity </a:t>
              </a:r>
            </a:p>
            <a:p>
              <a:pPr marL="171450" marR="0" lvl="0" indent="-171450" algn="l" defTabSz="514350" rtl="0" eaLnBrk="1" fontAlgn="auto" latinLnBrk="0" hangingPunct="1">
                <a:lnSpc>
                  <a:spcPct val="90000"/>
                </a:lnSpc>
                <a:spcBef>
                  <a:spcPts val="563"/>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193560"/>
                  </a:solidFill>
                  <a:effectLst/>
                  <a:uLnTx/>
                  <a:uFillTx/>
                  <a:latin typeface="Calibri Light"/>
                  <a:ea typeface="+mn-ea"/>
                  <a:cs typeface="+mn-cs"/>
                </a:rPr>
                <a:t>Limited program availability </a:t>
              </a:r>
            </a:p>
            <a:p>
              <a:pPr marL="171450" marR="0" lvl="0" indent="-171450" algn="l" defTabSz="514350" rtl="0" eaLnBrk="1" fontAlgn="auto" latinLnBrk="0" hangingPunct="1">
                <a:lnSpc>
                  <a:spcPct val="90000"/>
                </a:lnSpc>
                <a:spcBef>
                  <a:spcPts val="563"/>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193560"/>
                  </a:solidFill>
                  <a:effectLst/>
                  <a:uLnTx/>
                  <a:uFillTx/>
                  <a:latin typeface="Calibri Light"/>
                  <a:ea typeface="+mn-ea"/>
                  <a:cs typeface="+mn-cs"/>
                </a:rPr>
                <a:t>Limited virtual options </a:t>
              </a:r>
            </a:p>
          </p:txBody>
        </p:sp>
      </p:grpSp>
      <p:grpSp>
        <p:nvGrpSpPr>
          <p:cNvPr id="14" name="Group 13">
            <a:extLst>
              <a:ext uri="{FF2B5EF4-FFF2-40B4-BE49-F238E27FC236}">
                <a16:creationId xmlns:a16="http://schemas.microsoft.com/office/drawing/2014/main" id="{ACEDD312-41F0-46DE-B5C8-C17F12A496F4}"/>
              </a:ext>
            </a:extLst>
          </p:cNvPr>
          <p:cNvGrpSpPr/>
          <p:nvPr/>
        </p:nvGrpSpPr>
        <p:grpSpPr>
          <a:xfrm>
            <a:off x="6585584" y="3288128"/>
            <a:ext cx="2202816" cy="1146127"/>
            <a:chOff x="8921977" y="4042608"/>
            <a:chExt cx="2937088" cy="1528172"/>
          </a:xfrm>
        </p:grpSpPr>
        <p:sp>
          <p:nvSpPr>
            <p:cNvPr id="15" name="TextBox 14">
              <a:extLst>
                <a:ext uri="{FF2B5EF4-FFF2-40B4-BE49-F238E27FC236}">
                  <a16:creationId xmlns:a16="http://schemas.microsoft.com/office/drawing/2014/main" id="{54F6C80C-6F55-400F-9B5D-ABC8E2F5D904}"/>
                </a:ext>
              </a:extLst>
            </p:cNvPr>
            <p:cNvSpPr txBox="1"/>
            <p:nvPr/>
          </p:nvSpPr>
          <p:spPr>
            <a:xfrm>
              <a:off x="8921977" y="4042608"/>
              <a:ext cx="2937088" cy="492442"/>
            </a:xfrm>
            <a:prstGeom prst="rect">
              <a:avLst/>
            </a:prstGeom>
            <a:noFill/>
          </p:spPr>
          <p:txBody>
            <a:bodyPr wrap="square" lIns="0" rIns="0" rtlCol="0" anchor="b">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accent5">
                      <a:lumMod val="75000"/>
                    </a:schemeClr>
                  </a:solidFill>
                  <a:effectLst/>
                  <a:uLnTx/>
                  <a:uFillTx/>
                  <a:latin typeface="Calibri Light"/>
                  <a:ea typeface="+mn-ea"/>
                  <a:cs typeface="+mn-cs"/>
                </a:rPr>
                <a:t>Health Equity/SDOH</a:t>
              </a:r>
            </a:p>
          </p:txBody>
        </p:sp>
        <p:sp>
          <p:nvSpPr>
            <p:cNvPr id="16" name="TextBox 15">
              <a:extLst>
                <a:ext uri="{FF2B5EF4-FFF2-40B4-BE49-F238E27FC236}">
                  <a16:creationId xmlns:a16="http://schemas.microsoft.com/office/drawing/2014/main" id="{8BF3293E-D3E1-4491-8117-BAD77E4E5A2B}"/>
                </a:ext>
              </a:extLst>
            </p:cNvPr>
            <p:cNvSpPr txBox="1"/>
            <p:nvPr/>
          </p:nvSpPr>
          <p:spPr>
            <a:xfrm>
              <a:off x="8929772" y="4532545"/>
              <a:ext cx="2929293" cy="1038235"/>
            </a:xfrm>
            <a:prstGeom prst="rect">
              <a:avLst/>
            </a:prstGeom>
            <a:noFill/>
          </p:spPr>
          <p:txBody>
            <a:bodyPr wrap="square" lIns="0" rIns="0" rtlCol="0" anchor="t">
              <a:spAutoFit/>
            </a:bodyPr>
            <a:lstStyle/>
            <a:p>
              <a:pPr marL="171450" marR="0" lvl="0" indent="-171450" algn="l" defTabSz="514350" rtl="0" eaLnBrk="1" fontAlgn="auto" latinLnBrk="0" hangingPunct="1">
                <a:lnSpc>
                  <a:spcPct val="90000"/>
                </a:lnSpc>
                <a:spcBef>
                  <a:spcPts val="563"/>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193560"/>
                  </a:solidFill>
                  <a:effectLst/>
                  <a:uLnTx/>
                  <a:uFillTx/>
                  <a:latin typeface="Calibri Light"/>
                  <a:ea typeface="+mn-ea"/>
                  <a:cs typeface="+mn-cs"/>
                </a:rPr>
                <a:t>Priority populations not receiving the services they need</a:t>
              </a:r>
            </a:p>
            <a:p>
              <a:pPr marL="171450" marR="0" lvl="0" indent="-171450" algn="l" defTabSz="514350" rtl="0" eaLnBrk="1" fontAlgn="auto" latinLnBrk="0" hangingPunct="1">
                <a:lnSpc>
                  <a:spcPct val="90000"/>
                </a:lnSpc>
                <a:spcBef>
                  <a:spcPts val="563"/>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193560"/>
                  </a:solidFill>
                  <a:effectLst/>
                  <a:uLnTx/>
                  <a:uFillTx/>
                  <a:latin typeface="Calibri Light"/>
                  <a:ea typeface="+mn-ea"/>
                  <a:cs typeface="+mn-cs"/>
                </a:rPr>
                <a:t>Challenges in addressing barriers to access</a:t>
              </a:r>
            </a:p>
          </p:txBody>
        </p:sp>
      </p:grpSp>
      <p:grpSp>
        <p:nvGrpSpPr>
          <p:cNvPr id="17" name="Group 16">
            <a:extLst>
              <a:ext uri="{FF2B5EF4-FFF2-40B4-BE49-F238E27FC236}">
                <a16:creationId xmlns:a16="http://schemas.microsoft.com/office/drawing/2014/main" id="{1A389A1F-66AB-4E1E-B2D2-7B33B32D53A4}"/>
              </a:ext>
            </a:extLst>
          </p:cNvPr>
          <p:cNvGrpSpPr/>
          <p:nvPr/>
        </p:nvGrpSpPr>
        <p:grpSpPr>
          <a:xfrm>
            <a:off x="1044812" y="1580487"/>
            <a:ext cx="2202816" cy="1298475"/>
            <a:chOff x="332936" y="2596988"/>
            <a:chExt cx="2937088" cy="1731301"/>
          </a:xfrm>
        </p:grpSpPr>
        <p:sp>
          <p:nvSpPr>
            <p:cNvPr id="18" name="TextBox 17">
              <a:extLst>
                <a:ext uri="{FF2B5EF4-FFF2-40B4-BE49-F238E27FC236}">
                  <a16:creationId xmlns:a16="http://schemas.microsoft.com/office/drawing/2014/main" id="{446585FE-1470-4FEB-BCDE-0DD09382E77F}"/>
                </a:ext>
              </a:extLst>
            </p:cNvPr>
            <p:cNvSpPr txBox="1"/>
            <p:nvPr/>
          </p:nvSpPr>
          <p:spPr>
            <a:xfrm>
              <a:off x="332936" y="2596988"/>
              <a:ext cx="2937088" cy="492442"/>
            </a:xfrm>
            <a:prstGeom prst="rect">
              <a:avLst/>
            </a:prstGeom>
            <a:noFill/>
          </p:spPr>
          <p:txBody>
            <a:bodyPr wrap="square" lIns="0" rIns="0" rtlCol="0" anchor="b">
              <a:spAutoFit/>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accent2"/>
                  </a:solidFill>
                  <a:effectLst/>
                  <a:uLnTx/>
                  <a:uFillTx/>
                  <a:latin typeface="Calibri Light"/>
                  <a:ea typeface="+mn-ea"/>
                  <a:cs typeface="+mn-cs"/>
                </a:rPr>
                <a:t>Outcomes/Metrics</a:t>
              </a:r>
            </a:p>
          </p:txBody>
        </p:sp>
        <p:sp>
          <p:nvSpPr>
            <p:cNvPr id="19" name="TextBox 18">
              <a:extLst>
                <a:ext uri="{FF2B5EF4-FFF2-40B4-BE49-F238E27FC236}">
                  <a16:creationId xmlns:a16="http://schemas.microsoft.com/office/drawing/2014/main" id="{BD093B1E-944E-4D93-A409-D6A7C053E65A}"/>
                </a:ext>
              </a:extLst>
            </p:cNvPr>
            <p:cNvSpPr txBox="1"/>
            <p:nvPr/>
          </p:nvSpPr>
          <p:spPr>
            <a:xfrm>
              <a:off x="340731" y="3086923"/>
              <a:ext cx="2929293" cy="1241366"/>
            </a:xfrm>
            <a:prstGeom prst="rect">
              <a:avLst/>
            </a:prstGeom>
            <a:noFill/>
          </p:spPr>
          <p:txBody>
            <a:bodyPr wrap="square" lIns="0" rIns="0" rtlCol="0" anchor="t">
              <a:spAutoFit/>
            </a:bodyPr>
            <a:lstStyle/>
            <a:p>
              <a:pPr marL="171450" marR="0" lvl="0" indent="-171450" algn="r" defTabSz="514350" rtl="0" eaLnBrk="1" fontAlgn="auto" latinLnBrk="0" hangingPunct="1">
                <a:lnSpc>
                  <a:spcPct val="90000"/>
                </a:lnSpc>
                <a:spcBef>
                  <a:spcPts val="563"/>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193560"/>
                  </a:solidFill>
                  <a:effectLst/>
                  <a:uLnTx/>
                  <a:uFillTx/>
                  <a:latin typeface="Calibri Light"/>
                  <a:ea typeface="+mn-ea"/>
                  <a:cs typeface="+mn-cs"/>
                </a:rPr>
                <a:t>Metrics are not being met due to low participation </a:t>
              </a:r>
            </a:p>
            <a:p>
              <a:pPr marL="171450" marR="0" lvl="0" indent="-171450" algn="r" defTabSz="514350" rtl="0" eaLnBrk="1" fontAlgn="auto" latinLnBrk="0" hangingPunct="1">
                <a:lnSpc>
                  <a:spcPct val="90000"/>
                </a:lnSpc>
                <a:spcBef>
                  <a:spcPts val="563"/>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193560"/>
                  </a:solidFill>
                  <a:effectLst/>
                  <a:uLnTx/>
                  <a:uFillTx/>
                  <a:latin typeface="Calibri Light"/>
                  <a:ea typeface="+mn-ea"/>
                  <a:cs typeface="+mn-cs"/>
                </a:rPr>
                <a:t>Missed opportunity for improvements to beneficiary health outcomes</a:t>
              </a:r>
            </a:p>
          </p:txBody>
        </p:sp>
      </p:grpSp>
      <p:grpSp>
        <p:nvGrpSpPr>
          <p:cNvPr id="20" name="Group 19">
            <a:extLst>
              <a:ext uri="{FF2B5EF4-FFF2-40B4-BE49-F238E27FC236}">
                <a16:creationId xmlns:a16="http://schemas.microsoft.com/office/drawing/2014/main" id="{004478DB-54BD-49FB-AD4D-6C9EEAF757EB}"/>
              </a:ext>
            </a:extLst>
          </p:cNvPr>
          <p:cNvGrpSpPr/>
          <p:nvPr/>
        </p:nvGrpSpPr>
        <p:grpSpPr>
          <a:xfrm>
            <a:off x="678779" y="3288128"/>
            <a:ext cx="2202816" cy="1069182"/>
            <a:chOff x="332936" y="4621560"/>
            <a:chExt cx="2937088" cy="1425574"/>
          </a:xfrm>
        </p:grpSpPr>
        <p:sp>
          <p:nvSpPr>
            <p:cNvPr id="21" name="TextBox 20">
              <a:extLst>
                <a:ext uri="{FF2B5EF4-FFF2-40B4-BE49-F238E27FC236}">
                  <a16:creationId xmlns:a16="http://schemas.microsoft.com/office/drawing/2014/main" id="{1C2AD1C9-1E31-40B1-9ADF-0A73E30EEBF8}"/>
                </a:ext>
              </a:extLst>
            </p:cNvPr>
            <p:cNvSpPr txBox="1"/>
            <p:nvPr/>
          </p:nvSpPr>
          <p:spPr>
            <a:xfrm>
              <a:off x="332936" y="4621560"/>
              <a:ext cx="2937088" cy="492442"/>
            </a:xfrm>
            <a:prstGeom prst="rect">
              <a:avLst/>
            </a:prstGeom>
            <a:noFill/>
          </p:spPr>
          <p:txBody>
            <a:bodyPr wrap="square" lIns="0" rIns="0" rtlCol="0" anchor="b">
              <a:spAutoFit/>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accent1"/>
                  </a:solidFill>
                  <a:effectLst/>
                  <a:uLnTx/>
                  <a:uFillTx/>
                  <a:latin typeface="Calibri Light"/>
                  <a:ea typeface="+mn-ea"/>
                  <a:cs typeface="+mn-cs"/>
                </a:rPr>
                <a:t>Cost</a:t>
              </a:r>
            </a:p>
          </p:txBody>
        </p:sp>
        <p:sp>
          <p:nvSpPr>
            <p:cNvPr id="22" name="TextBox 21">
              <a:extLst>
                <a:ext uri="{FF2B5EF4-FFF2-40B4-BE49-F238E27FC236}">
                  <a16:creationId xmlns:a16="http://schemas.microsoft.com/office/drawing/2014/main" id="{178A2636-F457-48BA-ABFB-49980E7C11CE}"/>
                </a:ext>
              </a:extLst>
            </p:cNvPr>
            <p:cNvSpPr txBox="1"/>
            <p:nvPr/>
          </p:nvSpPr>
          <p:spPr>
            <a:xfrm>
              <a:off x="914629" y="5111494"/>
              <a:ext cx="2355395" cy="935640"/>
            </a:xfrm>
            <a:prstGeom prst="rect">
              <a:avLst/>
            </a:prstGeom>
            <a:noFill/>
          </p:spPr>
          <p:txBody>
            <a:bodyPr wrap="square" lIns="0" rIns="0" rtlCol="0" anchor="t">
              <a:spAutoFit/>
            </a:bodyPr>
            <a:lstStyle/>
            <a:p>
              <a:pPr marL="171450" marR="0" lvl="0" indent="-171450" algn="r" defTabSz="514350" rtl="0" eaLnBrk="1" fontAlgn="auto" latinLnBrk="0" hangingPunct="1">
                <a:lnSpc>
                  <a:spcPct val="90000"/>
                </a:lnSpc>
                <a:spcBef>
                  <a:spcPts val="563"/>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193560"/>
                  </a:solidFill>
                  <a:effectLst/>
                  <a:uLnTx/>
                  <a:uFillTx/>
                  <a:latin typeface="Calibri Light"/>
                  <a:ea typeface="+mn-ea"/>
                  <a:cs typeface="+mn-cs"/>
                </a:rPr>
                <a:t>Poor completion rates increase the likelihood of a diabetes diagnoses and higher cost of care</a:t>
              </a:r>
            </a:p>
          </p:txBody>
        </p:sp>
      </p:grpSp>
      <p:sp>
        <p:nvSpPr>
          <p:cNvPr id="23" name="TextBox 22">
            <a:extLst>
              <a:ext uri="{FF2B5EF4-FFF2-40B4-BE49-F238E27FC236}">
                <a16:creationId xmlns:a16="http://schemas.microsoft.com/office/drawing/2014/main" id="{1563D3CE-0291-4FD1-B9EA-357151F372CA}"/>
              </a:ext>
            </a:extLst>
          </p:cNvPr>
          <p:cNvSpPr txBox="1"/>
          <p:nvPr/>
        </p:nvSpPr>
        <p:spPr>
          <a:xfrm>
            <a:off x="3056241" y="870869"/>
            <a:ext cx="3308364" cy="923330"/>
          </a:xfrm>
          <a:prstGeom prst="rect">
            <a:avLst/>
          </a:prstGeom>
          <a:noFill/>
        </p:spPr>
        <p:txBody>
          <a:bodyPr wrap="square" lIns="0" rIns="0" rtlCol="0" anchor="ctr">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accent3"/>
                </a:solidFill>
                <a:effectLst/>
                <a:uLnTx/>
                <a:uFillTx/>
                <a:latin typeface="Calibri Light"/>
                <a:ea typeface="+mn-ea"/>
                <a:cs typeface="+mn-cs"/>
              </a:rPr>
              <a:t>Administrative Burden</a:t>
            </a:r>
          </a:p>
          <a:p>
            <a:pPr marL="171450" marR="0" lvl="0" indent="-171450" algn="ctr"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193560"/>
                </a:solidFill>
                <a:effectLst/>
                <a:uLnTx/>
                <a:uFillTx/>
                <a:latin typeface="Calibri Light"/>
                <a:ea typeface="+mn-ea"/>
                <a:cs typeface="+mn-cs"/>
              </a:rPr>
              <a:t>Engagement with multiple community-based organizations (CBOs) is resource intensive</a:t>
            </a:r>
          </a:p>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193560"/>
              </a:solidFill>
              <a:effectLst/>
              <a:uLnTx/>
              <a:uFillTx/>
              <a:latin typeface="Calibri Light"/>
              <a:ea typeface="+mn-ea"/>
              <a:cs typeface="+mn-cs"/>
            </a:endParaRPr>
          </a:p>
        </p:txBody>
      </p:sp>
      <p:sp>
        <p:nvSpPr>
          <p:cNvPr id="24" name="Title 1">
            <a:extLst>
              <a:ext uri="{FF2B5EF4-FFF2-40B4-BE49-F238E27FC236}">
                <a16:creationId xmlns:a16="http://schemas.microsoft.com/office/drawing/2014/main" id="{67707DCA-8A80-418F-91CF-7FE42474DC15}"/>
              </a:ext>
            </a:extLst>
          </p:cNvPr>
          <p:cNvSpPr txBox="1">
            <a:spLocks/>
          </p:cNvSpPr>
          <p:nvPr/>
        </p:nvSpPr>
        <p:spPr>
          <a:xfrm>
            <a:off x="851573" y="301784"/>
            <a:ext cx="7835226" cy="608486"/>
          </a:xfrm>
          <a:prstGeom prst="rect">
            <a:avLst/>
          </a:prstGeom>
        </p:spPr>
        <p:txBody>
          <a:bodyPr vert="horz" lIns="91440" tIns="45720" rIns="91440" bIns="45720" rtlCol="0" anchor="b">
            <a:noAutofit/>
          </a:bodyPr>
          <a:lstStyle>
            <a:lvl1pPr algn="l" defTabSz="457200" rtl="0" eaLnBrk="1" latinLnBrk="0" hangingPunct="1">
              <a:spcBef>
                <a:spcPct val="0"/>
              </a:spcBef>
              <a:buNone/>
              <a:defRPr sz="3600" kern="1200">
                <a:solidFill>
                  <a:schemeClr val="tx2"/>
                </a:solidFill>
                <a:latin typeface="Helvetica" pitchFamily="2" charset="0"/>
                <a:ea typeface="+mj-ea"/>
                <a:cs typeface="+mj-cs"/>
              </a:defRPr>
            </a:lvl1pPr>
          </a:lstStyle>
          <a:p>
            <a:r>
              <a:rPr lang="en-US" sz="3100" dirty="0"/>
              <a:t>Pain Points for Payers</a:t>
            </a:r>
          </a:p>
        </p:txBody>
      </p:sp>
    </p:spTree>
    <p:extLst>
      <p:ext uri="{BB962C8B-B14F-4D97-AF65-F5344CB8AC3E}">
        <p14:creationId xmlns:p14="http://schemas.microsoft.com/office/powerpoint/2010/main" val="1705358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73D3B-27C2-4FDD-9436-E2804BE6F81C}"/>
              </a:ext>
            </a:extLst>
          </p:cNvPr>
          <p:cNvSpPr>
            <a:spLocks noGrp="1"/>
          </p:cNvSpPr>
          <p:nvPr>
            <p:ph type="title"/>
          </p:nvPr>
        </p:nvSpPr>
        <p:spPr>
          <a:xfrm>
            <a:off x="851573" y="301784"/>
            <a:ext cx="7835226" cy="608486"/>
          </a:xfrm>
        </p:spPr>
        <p:txBody>
          <a:bodyPr>
            <a:noAutofit/>
          </a:bodyPr>
          <a:lstStyle/>
          <a:p>
            <a:r>
              <a:rPr lang="en-US" sz="3100" dirty="0"/>
              <a:t>UHA Value Proposition for Payers</a:t>
            </a:r>
          </a:p>
        </p:txBody>
      </p:sp>
      <p:grpSp>
        <p:nvGrpSpPr>
          <p:cNvPr id="5" name="Group 4">
            <a:extLst>
              <a:ext uri="{FF2B5EF4-FFF2-40B4-BE49-F238E27FC236}">
                <a16:creationId xmlns:a16="http://schemas.microsoft.com/office/drawing/2014/main" id="{42C6664F-3DA5-4273-B580-5AC3009EA8D2}"/>
              </a:ext>
            </a:extLst>
          </p:cNvPr>
          <p:cNvGrpSpPr/>
          <p:nvPr/>
        </p:nvGrpSpPr>
        <p:grpSpPr>
          <a:xfrm>
            <a:off x="3062257" y="1816146"/>
            <a:ext cx="3380734" cy="3327354"/>
            <a:chOff x="3845352" y="1838166"/>
            <a:chExt cx="4507645" cy="4436472"/>
          </a:xfrm>
        </p:grpSpPr>
        <p:sp>
          <p:nvSpPr>
            <p:cNvPr id="6" name="Freeform 5">
              <a:extLst>
                <a:ext uri="{FF2B5EF4-FFF2-40B4-BE49-F238E27FC236}">
                  <a16:creationId xmlns:a16="http://schemas.microsoft.com/office/drawing/2014/main" id="{AADE61EA-4144-4A3C-875B-EA3BE963B615}"/>
                </a:ext>
              </a:extLst>
            </p:cNvPr>
            <p:cNvSpPr>
              <a:spLocks/>
            </p:cNvSpPr>
            <p:nvPr/>
          </p:nvSpPr>
          <p:spPr bwMode="auto">
            <a:xfrm>
              <a:off x="5669417" y="1838166"/>
              <a:ext cx="853168" cy="4436472"/>
            </a:xfrm>
            <a:custGeom>
              <a:avLst/>
              <a:gdLst>
                <a:gd name="T0" fmla="*/ 80 w 160"/>
                <a:gd name="T1" fmla="*/ 0 h 832"/>
                <a:gd name="T2" fmla="*/ 0 w 160"/>
                <a:gd name="T3" fmla="*/ 138 h 832"/>
                <a:gd name="T4" fmla="*/ 40 w 160"/>
                <a:gd name="T5" fmla="*/ 138 h 832"/>
                <a:gd name="T6" fmla="*/ 40 w 160"/>
                <a:gd name="T7" fmla="*/ 832 h 832"/>
                <a:gd name="T8" fmla="*/ 80 w 160"/>
                <a:gd name="T9" fmla="*/ 832 h 832"/>
                <a:gd name="T10" fmla="*/ 120 w 160"/>
                <a:gd name="T11" fmla="*/ 832 h 832"/>
                <a:gd name="T12" fmla="*/ 120 w 160"/>
                <a:gd name="T13" fmla="*/ 138 h 832"/>
                <a:gd name="T14" fmla="*/ 160 w 160"/>
                <a:gd name="T15" fmla="*/ 138 h 832"/>
                <a:gd name="T16" fmla="*/ 80 w 160"/>
                <a:gd name="T17" fmla="*/ 0 h 8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832">
                  <a:moveTo>
                    <a:pt x="80" y="0"/>
                  </a:moveTo>
                  <a:lnTo>
                    <a:pt x="0" y="138"/>
                  </a:lnTo>
                  <a:lnTo>
                    <a:pt x="40" y="138"/>
                  </a:lnTo>
                  <a:lnTo>
                    <a:pt x="40" y="832"/>
                  </a:lnTo>
                  <a:lnTo>
                    <a:pt x="80" y="832"/>
                  </a:lnTo>
                  <a:lnTo>
                    <a:pt x="120" y="832"/>
                  </a:lnTo>
                  <a:lnTo>
                    <a:pt x="120" y="138"/>
                  </a:lnTo>
                  <a:lnTo>
                    <a:pt x="160" y="138"/>
                  </a:lnTo>
                  <a:lnTo>
                    <a:pt x="80" y="0"/>
                  </a:lnTo>
                  <a:close/>
                </a:path>
              </a:pathLst>
            </a:custGeom>
            <a:solidFill>
              <a:schemeClr val="accent3"/>
            </a:solidFill>
            <a:ln>
              <a:noFill/>
            </a:ln>
          </p:spPr>
          <p:txBody>
            <a:bodyPr vert="horz" wrap="square" lIns="137160" tIns="68580" rIns="137160" bIns="68580" numCol="1" anchor="t" anchorCtr="0" compatLnSpc="1">
              <a:prstTxWarp prst="textNoShape">
                <a:avLst/>
              </a:prstTxWarp>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2700" b="0" i="0" u="none" strike="noStrike" kern="1200" cap="none" spc="0" normalizeH="0" baseline="0" noProof="0" dirty="0">
                <a:ln>
                  <a:noFill/>
                </a:ln>
                <a:solidFill>
                  <a:prstClr val="black"/>
                </a:solidFill>
                <a:effectLst/>
                <a:uLnTx/>
                <a:uFillTx/>
                <a:latin typeface="Calibri Light"/>
                <a:ea typeface="+mn-ea"/>
                <a:cs typeface="+mn-cs"/>
              </a:endParaRPr>
            </a:p>
          </p:txBody>
        </p:sp>
        <p:sp>
          <p:nvSpPr>
            <p:cNvPr id="7" name="Freeform 7">
              <a:extLst>
                <a:ext uri="{FF2B5EF4-FFF2-40B4-BE49-F238E27FC236}">
                  <a16:creationId xmlns:a16="http://schemas.microsoft.com/office/drawing/2014/main" id="{2B0D8626-475C-4E8E-8F3A-D39455C9F62D}"/>
                </a:ext>
              </a:extLst>
            </p:cNvPr>
            <p:cNvSpPr>
              <a:spLocks/>
            </p:cNvSpPr>
            <p:nvPr/>
          </p:nvSpPr>
          <p:spPr bwMode="auto">
            <a:xfrm>
              <a:off x="3845352" y="3747128"/>
              <a:ext cx="1621019" cy="2527509"/>
            </a:xfrm>
            <a:custGeom>
              <a:avLst/>
              <a:gdLst>
                <a:gd name="T0" fmla="*/ 120 w 174"/>
                <a:gd name="T1" fmla="*/ 23 h 271"/>
                <a:gd name="T2" fmla="*/ 79 w 174"/>
                <a:gd name="T3" fmla="*/ 23 h 271"/>
                <a:gd name="T4" fmla="*/ 79 w 174"/>
                <a:gd name="T5" fmla="*/ 0 h 271"/>
                <a:gd name="T6" fmla="*/ 0 w 174"/>
                <a:gd name="T7" fmla="*/ 46 h 271"/>
                <a:gd name="T8" fmla="*/ 79 w 174"/>
                <a:gd name="T9" fmla="*/ 92 h 271"/>
                <a:gd name="T10" fmla="*/ 79 w 174"/>
                <a:gd name="T11" fmla="*/ 69 h 271"/>
                <a:gd name="T12" fmla="*/ 120 w 174"/>
                <a:gd name="T13" fmla="*/ 69 h 271"/>
                <a:gd name="T14" fmla="*/ 129 w 174"/>
                <a:gd name="T15" fmla="*/ 78 h 271"/>
                <a:gd name="T16" fmla="*/ 129 w 174"/>
                <a:gd name="T17" fmla="*/ 271 h 271"/>
                <a:gd name="T18" fmla="*/ 151 w 174"/>
                <a:gd name="T19" fmla="*/ 271 h 271"/>
                <a:gd name="T20" fmla="*/ 174 w 174"/>
                <a:gd name="T21" fmla="*/ 271 h 271"/>
                <a:gd name="T22" fmla="*/ 174 w 174"/>
                <a:gd name="T23" fmla="*/ 78 h 271"/>
                <a:gd name="T24" fmla="*/ 120 w 174"/>
                <a:gd name="T25" fmla="*/ 23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4" h="271">
                  <a:moveTo>
                    <a:pt x="120" y="23"/>
                  </a:moveTo>
                  <a:cubicBezTo>
                    <a:pt x="79" y="23"/>
                    <a:pt x="79" y="23"/>
                    <a:pt x="79" y="23"/>
                  </a:cubicBezTo>
                  <a:cubicBezTo>
                    <a:pt x="79" y="0"/>
                    <a:pt x="79" y="0"/>
                    <a:pt x="79" y="0"/>
                  </a:cubicBezTo>
                  <a:cubicBezTo>
                    <a:pt x="0" y="46"/>
                    <a:pt x="0" y="46"/>
                    <a:pt x="0" y="46"/>
                  </a:cubicBezTo>
                  <a:cubicBezTo>
                    <a:pt x="79" y="92"/>
                    <a:pt x="79" y="92"/>
                    <a:pt x="79" y="92"/>
                  </a:cubicBezTo>
                  <a:cubicBezTo>
                    <a:pt x="79" y="69"/>
                    <a:pt x="79" y="69"/>
                    <a:pt x="79" y="69"/>
                  </a:cubicBezTo>
                  <a:cubicBezTo>
                    <a:pt x="120" y="69"/>
                    <a:pt x="120" y="69"/>
                    <a:pt x="120" y="69"/>
                  </a:cubicBezTo>
                  <a:cubicBezTo>
                    <a:pt x="125" y="69"/>
                    <a:pt x="129" y="73"/>
                    <a:pt x="129" y="78"/>
                  </a:cubicBezTo>
                  <a:cubicBezTo>
                    <a:pt x="129" y="271"/>
                    <a:pt x="129" y="271"/>
                    <a:pt x="129" y="271"/>
                  </a:cubicBezTo>
                  <a:cubicBezTo>
                    <a:pt x="151" y="271"/>
                    <a:pt x="151" y="271"/>
                    <a:pt x="151" y="271"/>
                  </a:cubicBezTo>
                  <a:cubicBezTo>
                    <a:pt x="174" y="271"/>
                    <a:pt x="174" y="271"/>
                    <a:pt x="174" y="271"/>
                  </a:cubicBezTo>
                  <a:cubicBezTo>
                    <a:pt x="174" y="78"/>
                    <a:pt x="174" y="78"/>
                    <a:pt x="174" y="78"/>
                  </a:cubicBezTo>
                  <a:cubicBezTo>
                    <a:pt x="174" y="48"/>
                    <a:pt x="150" y="23"/>
                    <a:pt x="120" y="23"/>
                  </a:cubicBezTo>
                  <a:close/>
                </a:path>
              </a:pathLst>
            </a:custGeom>
            <a:solidFill>
              <a:schemeClr val="accent1"/>
            </a:solidFill>
            <a:ln>
              <a:noFill/>
            </a:ln>
          </p:spPr>
          <p:txBody>
            <a:bodyPr vert="horz" wrap="square" lIns="137160" tIns="68580" rIns="137160" bIns="68580" numCol="1" anchor="t" anchorCtr="0" compatLnSpc="1">
              <a:prstTxWarp prst="textNoShape">
                <a:avLst/>
              </a:prstTxWarp>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2700" b="0" i="0" u="none" strike="noStrike" kern="1200" cap="none" spc="0" normalizeH="0" baseline="0" noProof="0" dirty="0">
                <a:ln>
                  <a:noFill/>
                </a:ln>
                <a:solidFill>
                  <a:prstClr val="black"/>
                </a:solidFill>
                <a:effectLst/>
                <a:uLnTx/>
                <a:uFillTx/>
                <a:latin typeface="Calibri Light"/>
                <a:ea typeface="+mn-ea"/>
                <a:cs typeface="+mn-cs"/>
              </a:endParaRPr>
            </a:p>
          </p:txBody>
        </p:sp>
        <p:sp>
          <p:nvSpPr>
            <p:cNvPr id="8" name="Freeform 8">
              <a:extLst>
                <a:ext uri="{FF2B5EF4-FFF2-40B4-BE49-F238E27FC236}">
                  <a16:creationId xmlns:a16="http://schemas.microsoft.com/office/drawing/2014/main" id="{02C9A83C-F348-4CA7-9A40-03DB24CDB19E}"/>
                </a:ext>
              </a:extLst>
            </p:cNvPr>
            <p:cNvSpPr>
              <a:spLocks/>
            </p:cNvSpPr>
            <p:nvPr/>
          </p:nvSpPr>
          <p:spPr bwMode="auto">
            <a:xfrm>
              <a:off x="6299768" y="2499371"/>
              <a:ext cx="1295750" cy="3775267"/>
            </a:xfrm>
            <a:custGeom>
              <a:avLst/>
              <a:gdLst>
                <a:gd name="T0" fmla="*/ 139 w 139"/>
                <a:gd name="T1" fmla="*/ 0 h 405"/>
                <a:gd name="T2" fmla="*/ 139 w 139"/>
                <a:gd name="T3" fmla="*/ 0 h 405"/>
                <a:gd name="T4" fmla="*/ 52 w 139"/>
                <a:gd name="T5" fmla="*/ 27 h 405"/>
                <a:gd name="T6" fmla="*/ 68 w 139"/>
                <a:gd name="T7" fmla="*/ 42 h 405"/>
                <a:gd name="T8" fmla="*/ 35 w 139"/>
                <a:gd name="T9" fmla="*/ 79 h 405"/>
                <a:gd name="T10" fmla="*/ 0 w 139"/>
                <a:gd name="T11" fmla="*/ 169 h 405"/>
                <a:gd name="T12" fmla="*/ 0 w 139"/>
                <a:gd name="T13" fmla="*/ 405 h 405"/>
                <a:gd name="T14" fmla="*/ 23 w 139"/>
                <a:gd name="T15" fmla="*/ 405 h 405"/>
                <a:gd name="T16" fmla="*/ 46 w 139"/>
                <a:gd name="T17" fmla="*/ 405 h 405"/>
                <a:gd name="T18" fmla="*/ 46 w 139"/>
                <a:gd name="T19" fmla="*/ 169 h 405"/>
                <a:gd name="T20" fmla="*/ 68 w 139"/>
                <a:gd name="T21" fmla="*/ 110 h 405"/>
                <a:gd name="T22" fmla="*/ 102 w 139"/>
                <a:gd name="T23" fmla="*/ 73 h 405"/>
                <a:gd name="T24" fmla="*/ 119 w 139"/>
                <a:gd name="T25" fmla="*/ 89 h 405"/>
                <a:gd name="T26" fmla="*/ 139 w 139"/>
                <a:gd name="T27" fmla="*/ 0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9" h="405">
                  <a:moveTo>
                    <a:pt x="139" y="0"/>
                  </a:moveTo>
                  <a:cubicBezTo>
                    <a:pt x="139" y="0"/>
                    <a:pt x="139" y="0"/>
                    <a:pt x="139" y="0"/>
                  </a:cubicBezTo>
                  <a:cubicBezTo>
                    <a:pt x="52" y="27"/>
                    <a:pt x="52" y="27"/>
                    <a:pt x="52" y="27"/>
                  </a:cubicBezTo>
                  <a:cubicBezTo>
                    <a:pt x="68" y="42"/>
                    <a:pt x="68" y="42"/>
                    <a:pt x="68" y="42"/>
                  </a:cubicBezTo>
                  <a:cubicBezTo>
                    <a:pt x="35" y="79"/>
                    <a:pt x="35" y="79"/>
                    <a:pt x="35" y="79"/>
                  </a:cubicBezTo>
                  <a:cubicBezTo>
                    <a:pt x="12" y="103"/>
                    <a:pt x="0" y="135"/>
                    <a:pt x="0" y="169"/>
                  </a:cubicBezTo>
                  <a:cubicBezTo>
                    <a:pt x="0" y="405"/>
                    <a:pt x="0" y="405"/>
                    <a:pt x="0" y="405"/>
                  </a:cubicBezTo>
                  <a:cubicBezTo>
                    <a:pt x="23" y="405"/>
                    <a:pt x="23" y="405"/>
                    <a:pt x="23" y="405"/>
                  </a:cubicBezTo>
                  <a:cubicBezTo>
                    <a:pt x="46" y="405"/>
                    <a:pt x="46" y="405"/>
                    <a:pt x="46" y="405"/>
                  </a:cubicBezTo>
                  <a:cubicBezTo>
                    <a:pt x="46" y="169"/>
                    <a:pt x="46" y="169"/>
                    <a:pt x="46" y="169"/>
                  </a:cubicBezTo>
                  <a:cubicBezTo>
                    <a:pt x="46" y="147"/>
                    <a:pt x="54" y="125"/>
                    <a:pt x="68" y="110"/>
                  </a:cubicBezTo>
                  <a:cubicBezTo>
                    <a:pt x="102" y="73"/>
                    <a:pt x="102" y="73"/>
                    <a:pt x="102" y="73"/>
                  </a:cubicBezTo>
                  <a:cubicBezTo>
                    <a:pt x="119" y="89"/>
                    <a:pt x="119" y="89"/>
                    <a:pt x="119" y="89"/>
                  </a:cubicBezTo>
                  <a:cubicBezTo>
                    <a:pt x="139" y="0"/>
                    <a:pt x="139" y="0"/>
                    <a:pt x="139" y="0"/>
                  </a:cubicBezTo>
                  <a:close/>
                </a:path>
              </a:pathLst>
            </a:custGeom>
            <a:solidFill>
              <a:schemeClr val="accent4"/>
            </a:solidFill>
            <a:ln>
              <a:noFill/>
            </a:ln>
          </p:spPr>
          <p:txBody>
            <a:bodyPr vert="horz" wrap="square" lIns="137160" tIns="68580" rIns="137160" bIns="68580" numCol="1" anchor="t" anchorCtr="0" compatLnSpc="1">
              <a:prstTxWarp prst="textNoShape">
                <a:avLst/>
              </a:prstTxWarp>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2700" b="0" i="0" u="none" strike="noStrike" kern="1200" cap="none" spc="0" normalizeH="0" baseline="0" noProof="0" dirty="0">
                <a:ln>
                  <a:noFill/>
                </a:ln>
                <a:solidFill>
                  <a:prstClr val="black"/>
                </a:solidFill>
                <a:effectLst/>
                <a:uLnTx/>
                <a:uFillTx/>
                <a:latin typeface="Calibri Light"/>
                <a:ea typeface="+mn-ea"/>
                <a:cs typeface="+mn-cs"/>
              </a:endParaRPr>
            </a:p>
          </p:txBody>
        </p:sp>
        <p:sp>
          <p:nvSpPr>
            <p:cNvPr id="9" name="Freeform 9">
              <a:extLst>
                <a:ext uri="{FF2B5EF4-FFF2-40B4-BE49-F238E27FC236}">
                  <a16:creationId xmlns:a16="http://schemas.microsoft.com/office/drawing/2014/main" id="{D2F0D481-F40A-4357-8BD1-2BAB160399B5}"/>
                </a:ext>
              </a:extLst>
            </p:cNvPr>
            <p:cNvSpPr>
              <a:spLocks/>
            </p:cNvSpPr>
            <p:nvPr/>
          </p:nvSpPr>
          <p:spPr bwMode="auto">
            <a:xfrm>
              <a:off x="6731978" y="3747128"/>
              <a:ext cx="1621019" cy="2527509"/>
            </a:xfrm>
            <a:custGeom>
              <a:avLst/>
              <a:gdLst>
                <a:gd name="T0" fmla="*/ 174 w 174"/>
                <a:gd name="T1" fmla="*/ 46 h 271"/>
                <a:gd name="T2" fmla="*/ 95 w 174"/>
                <a:gd name="T3" fmla="*/ 0 h 271"/>
                <a:gd name="T4" fmla="*/ 95 w 174"/>
                <a:gd name="T5" fmla="*/ 23 h 271"/>
                <a:gd name="T6" fmla="*/ 54 w 174"/>
                <a:gd name="T7" fmla="*/ 23 h 271"/>
                <a:gd name="T8" fmla="*/ 49 w 174"/>
                <a:gd name="T9" fmla="*/ 23 h 271"/>
                <a:gd name="T10" fmla="*/ 0 w 174"/>
                <a:gd name="T11" fmla="*/ 78 h 271"/>
                <a:gd name="T12" fmla="*/ 0 w 174"/>
                <a:gd name="T13" fmla="*/ 271 h 271"/>
                <a:gd name="T14" fmla="*/ 0 w 174"/>
                <a:gd name="T15" fmla="*/ 271 h 271"/>
                <a:gd name="T16" fmla="*/ 23 w 174"/>
                <a:gd name="T17" fmla="*/ 271 h 271"/>
                <a:gd name="T18" fmla="*/ 46 w 174"/>
                <a:gd name="T19" fmla="*/ 271 h 271"/>
                <a:gd name="T20" fmla="*/ 46 w 174"/>
                <a:gd name="T21" fmla="*/ 78 h 271"/>
                <a:gd name="T22" fmla="*/ 54 w 174"/>
                <a:gd name="T23" fmla="*/ 69 h 271"/>
                <a:gd name="T24" fmla="*/ 95 w 174"/>
                <a:gd name="T25" fmla="*/ 69 h 271"/>
                <a:gd name="T26" fmla="*/ 95 w 174"/>
                <a:gd name="T27" fmla="*/ 92 h 271"/>
                <a:gd name="T28" fmla="*/ 174 w 174"/>
                <a:gd name="T29" fmla="*/ 46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4" h="271">
                  <a:moveTo>
                    <a:pt x="174" y="46"/>
                  </a:moveTo>
                  <a:cubicBezTo>
                    <a:pt x="95" y="0"/>
                    <a:pt x="95" y="0"/>
                    <a:pt x="95" y="0"/>
                  </a:cubicBezTo>
                  <a:cubicBezTo>
                    <a:pt x="95" y="23"/>
                    <a:pt x="95" y="23"/>
                    <a:pt x="95" y="23"/>
                  </a:cubicBezTo>
                  <a:cubicBezTo>
                    <a:pt x="54" y="23"/>
                    <a:pt x="54" y="23"/>
                    <a:pt x="54" y="23"/>
                  </a:cubicBezTo>
                  <a:cubicBezTo>
                    <a:pt x="52" y="23"/>
                    <a:pt x="51" y="23"/>
                    <a:pt x="49" y="23"/>
                  </a:cubicBezTo>
                  <a:cubicBezTo>
                    <a:pt x="21" y="26"/>
                    <a:pt x="0" y="50"/>
                    <a:pt x="0" y="78"/>
                  </a:cubicBezTo>
                  <a:cubicBezTo>
                    <a:pt x="0" y="271"/>
                    <a:pt x="0" y="271"/>
                    <a:pt x="0" y="271"/>
                  </a:cubicBezTo>
                  <a:cubicBezTo>
                    <a:pt x="0" y="271"/>
                    <a:pt x="0" y="271"/>
                    <a:pt x="0" y="271"/>
                  </a:cubicBezTo>
                  <a:cubicBezTo>
                    <a:pt x="23" y="271"/>
                    <a:pt x="23" y="271"/>
                    <a:pt x="23" y="271"/>
                  </a:cubicBezTo>
                  <a:cubicBezTo>
                    <a:pt x="46" y="271"/>
                    <a:pt x="46" y="271"/>
                    <a:pt x="46" y="271"/>
                  </a:cubicBezTo>
                  <a:cubicBezTo>
                    <a:pt x="46" y="78"/>
                    <a:pt x="46" y="78"/>
                    <a:pt x="46" y="78"/>
                  </a:cubicBezTo>
                  <a:cubicBezTo>
                    <a:pt x="46" y="73"/>
                    <a:pt x="49" y="69"/>
                    <a:pt x="54" y="69"/>
                  </a:cubicBezTo>
                  <a:cubicBezTo>
                    <a:pt x="95" y="69"/>
                    <a:pt x="95" y="69"/>
                    <a:pt x="95" y="69"/>
                  </a:cubicBezTo>
                  <a:cubicBezTo>
                    <a:pt x="95" y="92"/>
                    <a:pt x="95" y="92"/>
                    <a:pt x="95" y="92"/>
                  </a:cubicBezTo>
                  <a:lnTo>
                    <a:pt x="174" y="46"/>
                  </a:lnTo>
                  <a:close/>
                </a:path>
              </a:pathLst>
            </a:custGeom>
            <a:solidFill>
              <a:schemeClr val="accent5"/>
            </a:solidFill>
            <a:ln>
              <a:noFill/>
            </a:ln>
          </p:spPr>
          <p:txBody>
            <a:bodyPr vert="horz" wrap="square" lIns="137160" tIns="68580" rIns="137160" bIns="68580" numCol="1" anchor="t" anchorCtr="0" compatLnSpc="1">
              <a:prstTxWarp prst="textNoShape">
                <a:avLst/>
              </a:prstTxWarp>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2700" b="0" i="0" u="none" strike="noStrike" kern="1200" cap="none" spc="0" normalizeH="0" baseline="0" noProof="0" dirty="0">
                <a:ln>
                  <a:noFill/>
                </a:ln>
                <a:solidFill>
                  <a:prstClr val="black"/>
                </a:solidFill>
                <a:effectLst/>
                <a:uLnTx/>
                <a:uFillTx/>
                <a:latin typeface="Calibri Light"/>
                <a:ea typeface="+mn-ea"/>
                <a:cs typeface="+mn-cs"/>
              </a:endParaRPr>
            </a:p>
          </p:txBody>
        </p:sp>
        <p:sp>
          <p:nvSpPr>
            <p:cNvPr id="10" name="Freeform 8">
              <a:extLst>
                <a:ext uri="{FF2B5EF4-FFF2-40B4-BE49-F238E27FC236}">
                  <a16:creationId xmlns:a16="http://schemas.microsoft.com/office/drawing/2014/main" id="{CF8550D4-AE29-4808-8325-A4C1538BE0AE}"/>
                </a:ext>
              </a:extLst>
            </p:cNvPr>
            <p:cNvSpPr>
              <a:spLocks/>
            </p:cNvSpPr>
            <p:nvPr/>
          </p:nvSpPr>
          <p:spPr bwMode="auto">
            <a:xfrm flipH="1">
              <a:off x="4590610" y="2499371"/>
              <a:ext cx="1298448" cy="3775267"/>
            </a:xfrm>
            <a:custGeom>
              <a:avLst/>
              <a:gdLst>
                <a:gd name="T0" fmla="*/ 139 w 139"/>
                <a:gd name="T1" fmla="*/ 0 h 405"/>
                <a:gd name="T2" fmla="*/ 139 w 139"/>
                <a:gd name="T3" fmla="*/ 0 h 405"/>
                <a:gd name="T4" fmla="*/ 52 w 139"/>
                <a:gd name="T5" fmla="*/ 27 h 405"/>
                <a:gd name="T6" fmla="*/ 68 w 139"/>
                <a:gd name="T7" fmla="*/ 42 h 405"/>
                <a:gd name="T8" fmla="*/ 35 w 139"/>
                <a:gd name="T9" fmla="*/ 79 h 405"/>
                <a:gd name="T10" fmla="*/ 0 w 139"/>
                <a:gd name="T11" fmla="*/ 169 h 405"/>
                <a:gd name="T12" fmla="*/ 0 w 139"/>
                <a:gd name="T13" fmla="*/ 405 h 405"/>
                <a:gd name="T14" fmla="*/ 23 w 139"/>
                <a:gd name="T15" fmla="*/ 405 h 405"/>
                <a:gd name="T16" fmla="*/ 46 w 139"/>
                <a:gd name="T17" fmla="*/ 405 h 405"/>
                <a:gd name="T18" fmla="*/ 46 w 139"/>
                <a:gd name="T19" fmla="*/ 169 h 405"/>
                <a:gd name="T20" fmla="*/ 68 w 139"/>
                <a:gd name="T21" fmla="*/ 110 h 405"/>
                <a:gd name="T22" fmla="*/ 102 w 139"/>
                <a:gd name="T23" fmla="*/ 73 h 405"/>
                <a:gd name="T24" fmla="*/ 119 w 139"/>
                <a:gd name="T25" fmla="*/ 89 h 405"/>
                <a:gd name="T26" fmla="*/ 139 w 139"/>
                <a:gd name="T27" fmla="*/ 0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9" h="405">
                  <a:moveTo>
                    <a:pt x="139" y="0"/>
                  </a:moveTo>
                  <a:cubicBezTo>
                    <a:pt x="139" y="0"/>
                    <a:pt x="139" y="0"/>
                    <a:pt x="139" y="0"/>
                  </a:cubicBezTo>
                  <a:cubicBezTo>
                    <a:pt x="52" y="27"/>
                    <a:pt x="52" y="27"/>
                    <a:pt x="52" y="27"/>
                  </a:cubicBezTo>
                  <a:cubicBezTo>
                    <a:pt x="68" y="42"/>
                    <a:pt x="68" y="42"/>
                    <a:pt x="68" y="42"/>
                  </a:cubicBezTo>
                  <a:cubicBezTo>
                    <a:pt x="35" y="79"/>
                    <a:pt x="35" y="79"/>
                    <a:pt x="35" y="79"/>
                  </a:cubicBezTo>
                  <a:cubicBezTo>
                    <a:pt x="12" y="103"/>
                    <a:pt x="0" y="135"/>
                    <a:pt x="0" y="169"/>
                  </a:cubicBezTo>
                  <a:cubicBezTo>
                    <a:pt x="0" y="405"/>
                    <a:pt x="0" y="405"/>
                    <a:pt x="0" y="405"/>
                  </a:cubicBezTo>
                  <a:cubicBezTo>
                    <a:pt x="23" y="405"/>
                    <a:pt x="23" y="405"/>
                    <a:pt x="23" y="405"/>
                  </a:cubicBezTo>
                  <a:cubicBezTo>
                    <a:pt x="46" y="405"/>
                    <a:pt x="46" y="405"/>
                    <a:pt x="46" y="405"/>
                  </a:cubicBezTo>
                  <a:cubicBezTo>
                    <a:pt x="46" y="169"/>
                    <a:pt x="46" y="169"/>
                    <a:pt x="46" y="169"/>
                  </a:cubicBezTo>
                  <a:cubicBezTo>
                    <a:pt x="46" y="147"/>
                    <a:pt x="54" y="125"/>
                    <a:pt x="68" y="110"/>
                  </a:cubicBezTo>
                  <a:cubicBezTo>
                    <a:pt x="102" y="73"/>
                    <a:pt x="102" y="73"/>
                    <a:pt x="102" y="73"/>
                  </a:cubicBezTo>
                  <a:cubicBezTo>
                    <a:pt x="119" y="89"/>
                    <a:pt x="119" y="89"/>
                    <a:pt x="119" y="89"/>
                  </a:cubicBezTo>
                  <a:cubicBezTo>
                    <a:pt x="139" y="0"/>
                    <a:pt x="139" y="0"/>
                    <a:pt x="139" y="0"/>
                  </a:cubicBezTo>
                  <a:close/>
                </a:path>
              </a:pathLst>
            </a:custGeom>
            <a:solidFill>
              <a:schemeClr val="accent2"/>
            </a:solidFill>
            <a:ln>
              <a:noFill/>
            </a:ln>
          </p:spPr>
          <p:txBody>
            <a:bodyPr vert="horz" wrap="square" lIns="137160" tIns="68580" rIns="137160" bIns="68580" numCol="1" anchor="t" anchorCtr="0" compatLnSpc="1">
              <a:prstTxWarp prst="textNoShape">
                <a:avLst/>
              </a:prstTxWarp>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2700" b="0" i="0" u="none" strike="noStrike" kern="1200" cap="none" spc="0" normalizeH="0" baseline="0" noProof="0" dirty="0">
                <a:ln>
                  <a:noFill/>
                </a:ln>
                <a:solidFill>
                  <a:prstClr val="black"/>
                </a:solidFill>
                <a:effectLst/>
                <a:uLnTx/>
                <a:uFillTx/>
                <a:latin typeface="Calibri Light"/>
                <a:ea typeface="+mn-ea"/>
                <a:cs typeface="+mn-cs"/>
              </a:endParaRPr>
            </a:p>
          </p:txBody>
        </p:sp>
      </p:grpSp>
      <p:grpSp>
        <p:nvGrpSpPr>
          <p:cNvPr id="11" name="Group 10">
            <a:extLst>
              <a:ext uri="{FF2B5EF4-FFF2-40B4-BE49-F238E27FC236}">
                <a16:creationId xmlns:a16="http://schemas.microsoft.com/office/drawing/2014/main" id="{8AC083A4-0786-4F51-99C9-E0F33B72116B}"/>
              </a:ext>
            </a:extLst>
          </p:cNvPr>
          <p:cNvGrpSpPr/>
          <p:nvPr/>
        </p:nvGrpSpPr>
        <p:grpSpPr>
          <a:xfrm>
            <a:off x="6178980" y="1542668"/>
            <a:ext cx="3024995" cy="1477494"/>
            <a:chOff x="8917347" y="1435947"/>
            <a:chExt cx="2941718" cy="1969996"/>
          </a:xfrm>
        </p:grpSpPr>
        <p:sp>
          <p:nvSpPr>
            <p:cNvPr id="12" name="TextBox 11">
              <a:extLst>
                <a:ext uri="{FF2B5EF4-FFF2-40B4-BE49-F238E27FC236}">
                  <a16:creationId xmlns:a16="http://schemas.microsoft.com/office/drawing/2014/main" id="{6303DC88-14D2-4B22-9EA5-91A3BA32764D}"/>
                </a:ext>
              </a:extLst>
            </p:cNvPr>
            <p:cNvSpPr txBox="1"/>
            <p:nvPr/>
          </p:nvSpPr>
          <p:spPr>
            <a:xfrm>
              <a:off x="8921977" y="1435947"/>
              <a:ext cx="2937088" cy="492442"/>
            </a:xfrm>
            <a:prstGeom prst="rect">
              <a:avLst/>
            </a:prstGeom>
            <a:noFill/>
          </p:spPr>
          <p:txBody>
            <a:bodyPr wrap="square" lIns="0" rIns="0" rtlCol="0" anchor="b">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accent4"/>
                  </a:solidFill>
                  <a:effectLst/>
                  <a:uLnTx/>
                  <a:uFillTx/>
                  <a:latin typeface="Calibri Light"/>
                  <a:ea typeface="+mn-ea"/>
                  <a:cs typeface="+mn-cs"/>
                </a:rPr>
                <a:t>Engagement/Retention</a:t>
              </a:r>
            </a:p>
          </p:txBody>
        </p:sp>
        <p:sp>
          <p:nvSpPr>
            <p:cNvPr id="13" name="TextBox 12">
              <a:extLst>
                <a:ext uri="{FF2B5EF4-FFF2-40B4-BE49-F238E27FC236}">
                  <a16:creationId xmlns:a16="http://schemas.microsoft.com/office/drawing/2014/main" id="{53E8B162-EA29-4F9D-8E5F-CEBA64266F08}"/>
                </a:ext>
              </a:extLst>
            </p:cNvPr>
            <p:cNvSpPr txBox="1"/>
            <p:nvPr/>
          </p:nvSpPr>
          <p:spPr>
            <a:xfrm>
              <a:off x="8917347" y="1928612"/>
              <a:ext cx="2414465" cy="1477331"/>
            </a:xfrm>
            <a:prstGeom prst="rect">
              <a:avLst/>
            </a:prstGeom>
            <a:noFill/>
          </p:spPr>
          <p:txBody>
            <a:bodyPr wrap="square" lIns="0" rIns="0" rtlCol="0" anchor="t">
              <a:spAutoFit/>
            </a:bodyPr>
            <a:lstStyle/>
            <a:p>
              <a:pPr marL="214313" marR="0" lvl="0" indent="-214313"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Calibri Light" panose="020F0302020204030204" pitchFamily="34" charset="0"/>
                </a:rPr>
                <a:t>Access to a “one-stop-shop” for multiple services</a:t>
              </a:r>
            </a:p>
            <a:p>
              <a:pPr marL="214313" marR="0" lvl="0" indent="-214313"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Calibri Light" panose="020F0302020204030204" pitchFamily="34" charset="0"/>
                </a:rPr>
                <a:t>UHA expands network, availability, and access</a:t>
              </a:r>
            </a:p>
            <a:p>
              <a:pPr marL="214313" marR="0" lvl="0" indent="-214313"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dirty="0">
                  <a:solidFill>
                    <a:srgbClr val="193560"/>
                  </a:solidFill>
                  <a:latin typeface="Calibri Light" panose="020F0302020204030204" pitchFamily="34" charset="0"/>
                  <a:cs typeface="Calibri Light" panose="020F0302020204030204" pitchFamily="34" charset="0"/>
                </a:rPr>
                <a:t>UHA can tailor the lifestyle change experience for populations of focus</a:t>
              </a:r>
              <a:endParaRPr kumimoji="0" lang="en-US" sz="11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Calibri Light" panose="020F0302020204030204" pitchFamily="34" charset="0"/>
              </a:endParaRPr>
            </a:p>
          </p:txBody>
        </p:sp>
      </p:grpSp>
      <p:grpSp>
        <p:nvGrpSpPr>
          <p:cNvPr id="14" name="Group 13">
            <a:extLst>
              <a:ext uri="{FF2B5EF4-FFF2-40B4-BE49-F238E27FC236}">
                <a16:creationId xmlns:a16="http://schemas.microsoft.com/office/drawing/2014/main" id="{ACEDD312-41F0-46DE-B5C8-C17F12A496F4}"/>
              </a:ext>
            </a:extLst>
          </p:cNvPr>
          <p:cNvGrpSpPr/>
          <p:nvPr/>
        </p:nvGrpSpPr>
        <p:grpSpPr>
          <a:xfrm>
            <a:off x="6611349" y="3220733"/>
            <a:ext cx="2202816" cy="1298475"/>
            <a:chOff x="8921977" y="4042608"/>
            <a:chExt cx="2937088" cy="1731302"/>
          </a:xfrm>
        </p:grpSpPr>
        <p:sp>
          <p:nvSpPr>
            <p:cNvPr id="15" name="TextBox 14">
              <a:extLst>
                <a:ext uri="{FF2B5EF4-FFF2-40B4-BE49-F238E27FC236}">
                  <a16:creationId xmlns:a16="http://schemas.microsoft.com/office/drawing/2014/main" id="{54F6C80C-6F55-400F-9B5D-ABC8E2F5D904}"/>
                </a:ext>
              </a:extLst>
            </p:cNvPr>
            <p:cNvSpPr txBox="1"/>
            <p:nvPr/>
          </p:nvSpPr>
          <p:spPr>
            <a:xfrm>
              <a:off x="8921977" y="4042608"/>
              <a:ext cx="2937088" cy="492442"/>
            </a:xfrm>
            <a:prstGeom prst="rect">
              <a:avLst/>
            </a:prstGeom>
            <a:noFill/>
          </p:spPr>
          <p:txBody>
            <a:bodyPr wrap="square" lIns="0" rIns="0" rtlCol="0" anchor="b">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accent5">
                      <a:lumMod val="75000"/>
                    </a:schemeClr>
                  </a:solidFill>
                  <a:effectLst/>
                  <a:uLnTx/>
                  <a:uFillTx/>
                  <a:latin typeface="Calibri Light"/>
                  <a:ea typeface="+mn-ea"/>
                  <a:cs typeface="+mn-cs"/>
                </a:rPr>
                <a:t>Health Equity/SDOH</a:t>
              </a:r>
            </a:p>
          </p:txBody>
        </p:sp>
        <p:sp>
          <p:nvSpPr>
            <p:cNvPr id="16" name="TextBox 15">
              <a:extLst>
                <a:ext uri="{FF2B5EF4-FFF2-40B4-BE49-F238E27FC236}">
                  <a16:creationId xmlns:a16="http://schemas.microsoft.com/office/drawing/2014/main" id="{8BF3293E-D3E1-4491-8117-BAD77E4E5A2B}"/>
                </a:ext>
              </a:extLst>
            </p:cNvPr>
            <p:cNvSpPr txBox="1"/>
            <p:nvPr/>
          </p:nvSpPr>
          <p:spPr>
            <a:xfrm>
              <a:off x="8929772" y="4532543"/>
              <a:ext cx="2929293" cy="1241367"/>
            </a:xfrm>
            <a:prstGeom prst="rect">
              <a:avLst/>
            </a:prstGeom>
            <a:noFill/>
          </p:spPr>
          <p:txBody>
            <a:bodyPr wrap="square" lIns="0" rIns="0" rtlCol="0" anchor="t">
              <a:spAutoFit/>
            </a:bodyPr>
            <a:lstStyle/>
            <a:p>
              <a:pPr marL="171450" marR="0" lvl="0" indent="-171450" algn="l" defTabSz="514350" rtl="0" eaLnBrk="1" fontAlgn="auto" latinLnBrk="0" hangingPunct="1">
                <a:lnSpc>
                  <a:spcPct val="90000"/>
                </a:lnSpc>
                <a:spcBef>
                  <a:spcPts val="563"/>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193560"/>
                  </a:solidFill>
                  <a:effectLst/>
                  <a:uLnTx/>
                  <a:uFillTx/>
                  <a:latin typeface="Calibri Light"/>
                  <a:ea typeface="+mn-ea"/>
                  <a:cs typeface="+mn-cs"/>
                </a:rPr>
                <a:t>Increased resources to address barriers to accessing the National DPP lifestyle change program</a:t>
              </a:r>
            </a:p>
            <a:p>
              <a:pPr marL="171450" marR="0" lvl="0" indent="-171450" algn="l" defTabSz="514350" rtl="0" eaLnBrk="1" fontAlgn="auto" latinLnBrk="0" hangingPunct="1">
                <a:lnSpc>
                  <a:spcPct val="90000"/>
                </a:lnSpc>
                <a:spcBef>
                  <a:spcPts val="563"/>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193560"/>
                  </a:solidFill>
                  <a:effectLst/>
                  <a:uLnTx/>
                  <a:uFillTx/>
                  <a:latin typeface="Calibri Light"/>
                  <a:ea typeface="+mn-ea"/>
                  <a:cs typeface="+mn-cs"/>
                </a:rPr>
                <a:t>Partnership with organizations that are in priority communities </a:t>
              </a:r>
            </a:p>
          </p:txBody>
        </p:sp>
      </p:grpSp>
      <p:grpSp>
        <p:nvGrpSpPr>
          <p:cNvPr id="17" name="Group 16">
            <a:extLst>
              <a:ext uri="{FF2B5EF4-FFF2-40B4-BE49-F238E27FC236}">
                <a16:creationId xmlns:a16="http://schemas.microsoft.com/office/drawing/2014/main" id="{1A389A1F-66AB-4E1E-B2D2-7B33B32D53A4}"/>
              </a:ext>
            </a:extLst>
          </p:cNvPr>
          <p:cNvGrpSpPr/>
          <p:nvPr/>
        </p:nvGrpSpPr>
        <p:grpSpPr>
          <a:xfrm>
            <a:off x="805426" y="1542666"/>
            <a:ext cx="2522148" cy="1146126"/>
            <a:chOff x="332936" y="2596988"/>
            <a:chExt cx="2937088" cy="1528172"/>
          </a:xfrm>
        </p:grpSpPr>
        <p:sp>
          <p:nvSpPr>
            <p:cNvPr id="18" name="TextBox 17">
              <a:extLst>
                <a:ext uri="{FF2B5EF4-FFF2-40B4-BE49-F238E27FC236}">
                  <a16:creationId xmlns:a16="http://schemas.microsoft.com/office/drawing/2014/main" id="{446585FE-1470-4FEB-BCDE-0DD09382E77F}"/>
                </a:ext>
              </a:extLst>
            </p:cNvPr>
            <p:cNvSpPr txBox="1"/>
            <p:nvPr/>
          </p:nvSpPr>
          <p:spPr>
            <a:xfrm>
              <a:off x="332936" y="2596988"/>
              <a:ext cx="2937088" cy="492442"/>
            </a:xfrm>
            <a:prstGeom prst="rect">
              <a:avLst/>
            </a:prstGeom>
            <a:noFill/>
          </p:spPr>
          <p:txBody>
            <a:bodyPr wrap="square" lIns="0" rIns="0" rtlCol="0" anchor="b">
              <a:spAutoFit/>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accent2"/>
                  </a:solidFill>
                  <a:effectLst/>
                  <a:uLnTx/>
                  <a:uFillTx/>
                  <a:latin typeface="Calibri Light"/>
                  <a:ea typeface="+mn-ea"/>
                  <a:cs typeface="+mn-cs"/>
                </a:rPr>
                <a:t>Outcomes/Metrics</a:t>
              </a:r>
            </a:p>
          </p:txBody>
        </p:sp>
        <p:sp>
          <p:nvSpPr>
            <p:cNvPr id="19" name="TextBox 18">
              <a:extLst>
                <a:ext uri="{FF2B5EF4-FFF2-40B4-BE49-F238E27FC236}">
                  <a16:creationId xmlns:a16="http://schemas.microsoft.com/office/drawing/2014/main" id="{BD093B1E-944E-4D93-A409-D6A7C053E65A}"/>
                </a:ext>
              </a:extLst>
            </p:cNvPr>
            <p:cNvSpPr txBox="1"/>
            <p:nvPr/>
          </p:nvSpPr>
          <p:spPr>
            <a:xfrm>
              <a:off x="386676" y="3086924"/>
              <a:ext cx="2883348" cy="1038236"/>
            </a:xfrm>
            <a:prstGeom prst="rect">
              <a:avLst/>
            </a:prstGeom>
            <a:noFill/>
          </p:spPr>
          <p:txBody>
            <a:bodyPr wrap="square" lIns="0" rIns="0" rtlCol="0" anchor="t">
              <a:spAutoFit/>
            </a:bodyPr>
            <a:lstStyle/>
            <a:p>
              <a:pPr marL="171450" marR="0" lvl="0" indent="-171450" algn="r" defTabSz="514350" rtl="0" eaLnBrk="1" fontAlgn="auto" latinLnBrk="0" hangingPunct="1">
                <a:lnSpc>
                  <a:spcPct val="90000"/>
                </a:lnSpc>
                <a:spcBef>
                  <a:spcPts val="563"/>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193560"/>
                  </a:solidFill>
                  <a:effectLst/>
                  <a:uLnTx/>
                  <a:uFillTx/>
                  <a:latin typeface="Calibri Light"/>
                  <a:ea typeface="+mn-ea"/>
                  <a:cs typeface="+mn-cs"/>
                </a:rPr>
                <a:t>Improved outcomes with UHA in charge of metrics</a:t>
              </a:r>
            </a:p>
            <a:p>
              <a:pPr marL="171450" marR="0" lvl="0" indent="-171450" algn="r" defTabSz="514350" rtl="0" eaLnBrk="1" fontAlgn="auto" latinLnBrk="0" hangingPunct="1">
                <a:lnSpc>
                  <a:spcPct val="90000"/>
                </a:lnSpc>
                <a:spcBef>
                  <a:spcPts val="563"/>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193560"/>
                  </a:solidFill>
                  <a:effectLst/>
                  <a:uLnTx/>
                  <a:uFillTx/>
                  <a:latin typeface="Calibri Light"/>
                  <a:ea typeface="+mn-ea"/>
                  <a:cs typeface="+mn-cs"/>
                </a:rPr>
                <a:t>Increased participation supports better health outcomes</a:t>
              </a:r>
            </a:p>
          </p:txBody>
        </p:sp>
      </p:grpSp>
      <p:grpSp>
        <p:nvGrpSpPr>
          <p:cNvPr id="20" name="Group 19">
            <a:extLst>
              <a:ext uri="{FF2B5EF4-FFF2-40B4-BE49-F238E27FC236}">
                <a16:creationId xmlns:a16="http://schemas.microsoft.com/office/drawing/2014/main" id="{004478DB-54BD-49FB-AD4D-6C9EEAF757EB}"/>
              </a:ext>
            </a:extLst>
          </p:cNvPr>
          <p:cNvGrpSpPr/>
          <p:nvPr/>
        </p:nvGrpSpPr>
        <p:grpSpPr>
          <a:xfrm>
            <a:off x="626589" y="3220733"/>
            <a:ext cx="2202816" cy="1450825"/>
            <a:chOff x="332936" y="4621560"/>
            <a:chExt cx="2937088" cy="1934435"/>
          </a:xfrm>
        </p:grpSpPr>
        <p:sp>
          <p:nvSpPr>
            <p:cNvPr id="21" name="TextBox 20">
              <a:extLst>
                <a:ext uri="{FF2B5EF4-FFF2-40B4-BE49-F238E27FC236}">
                  <a16:creationId xmlns:a16="http://schemas.microsoft.com/office/drawing/2014/main" id="{1C2AD1C9-1E31-40B1-9ADF-0A73E30EEBF8}"/>
                </a:ext>
              </a:extLst>
            </p:cNvPr>
            <p:cNvSpPr txBox="1"/>
            <p:nvPr/>
          </p:nvSpPr>
          <p:spPr>
            <a:xfrm>
              <a:off x="332936" y="4621560"/>
              <a:ext cx="2937088" cy="492442"/>
            </a:xfrm>
            <a:prstGeom prst="rect">
              <a:avLst/>
            </a:prstGeom>
            <a:noFill/>
          </p:spPr>
          <p:txBody>
            <a:bodyPr wrap="square" lIns="0" rIns="0" rtlCol="0" anchor="b">
              <a:spAutoFit/>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accent1"/>
                  </a:solidFill>
                  <a:effectLst/>
                  <a:uLnTx/>
                  <a:uFillTx/>
                  <a:latin typeface="Calibri Light"/>
                  <a:ea typeface="+mn-ea"/>
                  <a:cs typeface="+mn-cs"/>
                </a:rPr>
                <a:t>Cost</a:t>
              </a:r>
            </a:p>
          </p:txBody>
        </p:sp>
        <p:sp>
          <p:nvSpPr>
            <p:cNvPr id="22" name="TextBox 21">
              <a:extLst>
                <a:ext uri="{FF2B5EF4-FFF2-40B4-BE49-F238E27FC236}">
                  <a16:creationId xmlns:a16="http://schemas.microsoft.com/office/drawing/2014/main" id="{178A2636-F457-48BA-ABFB-49980E7C11CE}"/>
                </a:ext>
              </a:extLst>
            </p:cNvPr>
            <p:cNvSpPr txBox="1"/>
            <p:nvPr/>
          </p:nvSpPr>
          <p:spPr>
            <a:xfrm>
              <a:off x="652891" y="5111495"/>
              <a:ext cx="2617133" cy="1444500"/>
            </a:xfrm>
            <a:prstGeom prst="rect">
              <a:avLst/>
            </a:prstGeom>
            <a:noFill/>
          </p:spPr>
          <p:txBody>
            <a:bodyPr wrap="square" lIns="0" rIns="0" rtlCol="0" anchor="t">
              <a:spAutoFit/>
            </a:bodyPr>
            <a:lstStyle/>
            <a:p>
              <a:pPr marL="171450" marR="0" lvl="0" indent="-171450" algn="r" defTabSz="514350" rtl="0" eaLnBrk="1" fontAlgn="auto" latinLnBrk="0" hangingPunct="1">
                <a:lnSpc>
                  <a:spcPct val="90000"/>
                </a:lnSpc>
                <a:spcBef>
                  <a:spcPts val="563"/>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193560"/>
                  </a:solidFill>
                  <a:effectLst/>
                  <a:uLnTx/>
                  <a:uFillTx/>
                  <a:latin typeface="Calibri Light"/>
                  <a:ea typeface="+mn-ea"/>
                  <a:cs typeface="+mn-cs"/>
                </a:rPr>
                <a:t>Improved enrollment and completion improve return on investment</a:t>
              </a:r>
            </a:p>
            <a:p>
              <a:pPr marL="171450" marR="0" lvl="0" indent="-171450" algn="r" defTabSz="514350" rtl="0" eaLnBrk="1" fontAlgn="auto" latinLnBrk="0" hangingPunct="1">
                <a:lnSpc>
                  <a:spcPct val="90000"/>
                </a:lnSpc>
                <a:spcBef>
                  <a:spcPts val="563"/>
                </a:spcBef>
                <a:spcAft>
                  <a:spcPts val="0"/>
                </a:spcAft>
                <a:buClrTx/>
                <a:buSzTx/>
                <a:buFont typeface="Arial" panose="020B0604020202020204" pitchFamily="34" charset="0"/>
                <a:buChar char="•"/>
                <a:tabLst/>
                <a:defRPr/>
              </a:pPr>
              <a:r>
                <a:rPr kumimoji="0" lang="en-US" sz="1100" b="0" i="0" u="none" strike="noStrike" kern="1200" cap="none" spc="0" normalizeH="0" baseline="0" noProof="1">
                  <a:ln>
                    <a:noFill/>
                  </a:ln>
                  <a:solidFill>
                    <a:srgbClr val="193560"/>
                  </a:solidFill>
                  <a:effectLst/>
                  <a:uLnTx/>
                  <a:uFillTx/>
                  <a:latin typeface="Calibri Light" panose="020F0302020204030204" pitchFamily="34" charset="0"/>
                  <a:ea typeface="+mn-ea"/>
                  <a:cs typeface="Calibri Light" panose="020F0302020204030204" pitchFamily="34" charset="0"/>
                </a:rPr>
                <a:t>Achieve cost savings related to providing an intervention at the prediabetes stage</a:t>
              </a:r>
              <a:endParaRPr kumimoji="0" lang="en-US" sz="11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Calibri Light" panose="020F0302020204030204" pitchFamily="34" charset="0"/>
              </a:endParaRPr>
            </a:p>
          </p:txBody>
        </p:sp>
      </p:grpSp>
      <p:sp>
        <p:nvSpPr>
          <p:cNvPr id="23" name="TextBox 22">
            <a:extLst>
              <a:ext uri="{FF2B5EF4-FFF2-40B4-BE49-F238E27FC236}">
                <a16:creationId xmlns:a16="http://schemas.microsoft.com/office/drawing/2014/main" id="{1563D3CE-0291-4FD1-B9EA-357151F372CA}"/>
              </a:ext>
            </a:extLst>
          </p:cNvPr>
          <p:cNvSpPr txBox="1"/>
          <p:nvPr/>
        </p:nvSpPr>
        <p:spPr>
          <a:xfrm>
            <a:off x="2287822" y="925826"/>
            <a:ext cx="4914252" cy="707886"/>
          </a:xfrm>
          <a:prstGeom prst="rect">
            <a:avLst/>
          </a:prstGeom>
          <a:noFill/>
        </p:spPr>
        <p:txBody>
          <a:bodyPr wrap="square" lIns="0" rIns="0" rtlCol="0" anchor="ctr">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accent3"/>
                </a:solidFill>
                <a:effectLst/>
                <a:uLnTx/>
                <a:uFillTx/>
                <a:latin typeface="Calibri Light"/>
                <a:ea typeface="+mn-ea"/>
                <a:cs typeface="+mn-cs"/>
              </a:rPr>
              <a:t>Administrative Burden</a:t>
            </a:r>
          </a:p>
          <a:p>
            <a:pPr marL="171450" marR="0" lvl="0" indent="-171450" algn="ctr"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193560"/>
                </a:solidFill>
                <a:effectLst/>
                <a:uLnTx/>
                <a:uFillTx/>
                <a:latin typeface="Calibri Light"/>
                <a:ea typeface="+mn-ea"/>
                <a:cs typeface="+mn-cs"/>
              </a:rPr>
              <a:t>UHO provides administrative support to CBOs</a:t>
            </a:r>
          </a:p>
          <a:p>
            <a:pPr marL="171450" marR="0" lvl="0" indent="-171450" algn="ctr"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193560"/>
                </a:solidFill>
                <a:effectLst/>
                <a:uLnTx/>
                <a:uFillTx/>
                <a:latin typeface="Calibri Light"/>
                <a:ea typeface="+mn-ea"/>
                <a:cs typeface="+mn-cs"/>
              </a:rPr>
              <a:t>UHO may hold a single contract</a:t>
            </a:r>
          </a:p>
        </p:txBody>
      </p:sp>
    </p:spTree>
    <p:extLst>
      <p:ext uri="{BB962C8B-B14F-4D97-AF65-F5344CB8AC3E}">
        <p14:creationId xmlns:p14="http://schemas.microsoft.com/office/powerpoint/2010/main" val="3729539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CEFE876-933A-4FDE-A03A-B60B5030C545}"/>
              </a:ext>
            </a:extLst>
          </p:cNvPr>
          <p:cNvSpPr>
            <a:spLocks noGrp="1"/>
          </p:cNvSpPr>
          <p:nvPr>
            <p:ph type="title"/>
          </p:nvPr>
        </p:nvSpPr>
        <p:spPr>
          <a:xfrm>
            <a:off x="528458" y="-57712"/>
            <a:ext cx="8362154" cy="514351"/>
          </a:xfrm>
        </p:spPr>
        <p:txBody>
          <a:bodyPr>
            <a:normAutofit/>
          </a:bodyPr>
          <a:lstStyle/>
          <a:p>
            <a:r>
              <a:rPr lang="en-US" sz="2000" dirty="0"/>
              <a:t>UHA Value Proposition: Payers – </a:t>
            </a:r>
            <a:r>
              <a:rPr lang="en-US" sz="2000" dirty="0">
                <a:solidFill>
                  <a:srgbClr val="C00000"/>
                </a:solidFill>
              </a:rPr>
              <a:t>Potential Options</a:t>
            </a:r>
          </a:p>
        </p:txBody>
      </p:sp>
      <p:graphicFrame>
        <p:nvGraphicFramePr>
          <p:cNvPr id="11" name="Table 6">
            <a:extLst>
              <a:ext uri="{FF2B5EF4-FFF2-40B4-BE49-F238E27FC236}">
                <a16:creationId xmlns:a16="http://schemas.microsoft.com/office/drawing/2014/main" id="{9DE0DC2E-A795-47EA-802B-B09191E3B5AD}"/>
              </a:ext>
            </a:extLst>
          </p:cNvPr>
          <p:cNvGraphicFramePr>
            <a:graphicFrameLocks noGrp="1"/>
          </p:cNvGraphicFramePr>
          <p:nvPr>
            <p:extLst>
              <p:ext uri="{D42A27DB-BD31-4B8C-83A1-F6EECF244321}">
                <p14:modId xmlns:p14="http://schemas.microsoft.com/office/powerpoint/2010/main" val="2252410806"/>
              </p:ext>
            </p:extLst>
          </p:nvPr>
        </p:nvGraphicFramePr>
        <p:xfrm>
          <a:off x="592313" y="475198"/>
          <a:ext cx="8471263" cy="4607112"/>
        </p:xfrm>
        <a:graphic>
          <a:graphicData uri="http://schemas.openxmlformats.org/drawingml/2006/table">
            <a:tbl>
              <a:tblPr firstRow="1" bandRow="1">
                <a:tableStyleId>{073A0DAA-6AF3-43AB-8588-CEC1D06C72B9}</a:tableStyleId>
              </a:tblPr>
              <a:tblGrid>
                <a:gridCol w="961065">
                  <a:extLst>
                    <a:ext uri="{9D8B030D-6E8A-4147-A177-3AD203B41FA5}">
                      <a16:colId xmlns:a16="http://schemas.microsoft.com/office/drawing/2014/main" val="3059008442"/>
                    </a:ext>
                  </a:extLst>
                </a:gridCol>
                <a:gridCol w="3822853">
                  <a:extLst>
                    <a:ext uri="{9D8B030D-6E8A-4147-A177-3AD203B41FA5}">
                      <a16:colId xmlns:a16="http://schemas.microsoft.com/office/drawing/2014/main" val="4189307250"/>
                    </a:ext>
                  </a:extLst>
                </a:gridCol>
                <a:gridCol w="3687345">
                  <a:extLst>
                    <a:ext uri="{9D8B030D-6E8A-4147-A177-3AD203B41FA5}">
                      <a16:colId xmlns:a16="http://schemas.microsoft.com/office/drawing/2014/main" val="4281933696"/>
                    </a:ext>
                  </a:extLst>
                </a:gridCol>
              </a:tblGrid>
              <a:tr h="236257">
                <a:tc>
                  <a:txBody>
                    <a:bodyPr/>
                    <a:lstStyle/>
                    <a:p>
                      <a:pPr algn="ctr"/>
                      <a:r>
                        <a:rPr lang="en-US" sz="1000" dirty="0"/>
                        <a:t>Pain Point</a:t>
                      </a:r>
                    </a:p>
                  </a:txBody>
                  <a:tcPr/>
                </a:tc>
                <a:tc>
                  <a:txBody>
                    <a:bodyPr/>
                    <a:lstStyle/>
                    <a:p>
                      <a:pPr algn="ctr"/>
                      <a:r>
                        <a:rPr lang="en-US" sz="1000" dirty="0"/>
                        <a:t> Value Proposition</a:t>
                      </a:r>
                    </a:p>
                  </a:txBody>
                  <a:tcPr/>
                </a:tc>
                <a:tc>
                  <a:txBody>
                    <a:bodyPr/>
                    <a:lstStyle/>
                    <a:p>
                      <a:pPr algn="ctr"/>
                      <a:r>
                        <a:rPr lang="en-US" sz="1000" dirty="0"/>
                        <a:t>Specific Actions </a:t>
                      </a:r>
                    </a:p>
                  </a:txBody>
                  <a:tcPr/>
                </a:tc>
                <a:extLst>
                  <a:ext uri="{0D108BD9-81ED-4DB2-BD59-A6C34878D82A}">
                    <a16:rowId xmlns:a16="http://schemas.microsoft.com/office/drawing/2014/main" val="4172277248"/>
                  </a:ext>
                </a:extLst>
              </a:tr>
              <a:tr h="947196">
                <a:tc>
                  <a:txBody>
                    <a:bodyPr/>
                    <a:lstStyle/>
                    <a:p>
                      <a:r>
                        <a:rPr lang="en-US" sz="900" dirty="0"/>
                        <a:t>Administrative Burden</a:t>
                      </a:r>
                    </a:p>
                  </a:txBody>
                  <a:tcPr/>
                </a:tc>
                <a:tc>
                  <a:txBody>
                    <a:bodyPr/>
                    <a:lstStyle/>
                    <a:p>
                      <a:pPr marL="171450" indent="-171450">
                        <a:buFont typeface="Arial" panose="020B0604020202020204" pitchFamily="34" charset="0"/>
                        <a:buChar char="•"/>
                      </a:pPr>
                      <a:r>
                        <a:rPr lang="en-US" sz="900" dirty="0"/>
                        <a:t>UHO holds a single contract with each payer (on behalf of UHA and subsidiary orgs) </a:t>
                      </a:r>
                    </a:p>
                    <a:p>
                      <a:pPr marL="171450" indent="-171450">
                        <a:buFont typeface="Arial" panose="020B0604020202020204" pitchFamily="34" charset="0"/>
                        <a:buChar char="•"/>
                      </a:pPr>
                      <a:r>
                        <a:rPr lang="en-US" sz="900" dirty="0"/>
                        <a:t>UHO provides technical assistance and streamlines administrative support – removes need for subsidiaries to </a:t>
                      </a:r>
                      <a:r>
                        <a:rPr lang="en-US" sz="900" strike="noStrike" dirty="0"/>
                        <a:t>undertake high-resource </a:t>
                      </a:r>
                      <a:r>
                        <a:rPr lang="en-US" sz="900" dirty="0">
                          <a:solidFill>
                            <a:srgbClr val="002855"/>
                          </a:solidFill>
                        </a:rPr>
                        <a:t>processes (such as MDPP application and Medicaid provider enrollment)</a:t>
                      </a:r>
                    </a:p>
                  </a:txBody>
                  <a:tcPr/>
                </a:tc>
                <a:tc>
                  <a:txBody>
                    <a:bodyPr/>
                    <a:lstStyle/>
                    <a:p>
                      <a:pPr marL="171450" indent="-171450">
                        <a:buFont typeface="Arial" panose="020B0604020202020204" pitchFamily="34" charset="0"/>
                        <a:buChar char="•"/>
                      </a:pPr>
                      <a:r>
                        <a:rPr lang="en-US" sz="900" dirty="0"/>
                        <a:t>Understand payer contracting </a:t>
                      </a:r>
                    </a:p>
                    <a:p>
                      <a:pPr marL="171450" indent="-171450">
                        <a:buFont typeface="Arial" panose="020B0604020202020204" pitchFamily="34" charset="0"/>
                        <a:buChar char="•"/>
                      </a:pPr>
                      <a:r>
                        <a:rPr lang="en-US" sz="900" dirty="0"/>
                        <a:t>Include specific language in contracts that accounts for the dynamics/relationships within the UHA</a:t>
                      </a:r>
                    </a:p>
                    <a:p>
                      <a:pPr marL="171450" indent="-171450">
                        <a:buFont typeface="Arial" panose="020B0604020202020204" pitchFamily="34" charset="0"/>
                        <a:buChar char="•"/>
                      </a:pPr>
                      <a:r>
                        <a:rPr lang="en-US" sz="900" dirty="0"/>
                        <a:t>Perform regular data/enrollment evaluation</a:t>
                      </a:r>
                    </a:p>
                    <a:p>
                      <a:pPr marL="171450" indent="-171450">
                        <a:buFont typeface="Arial" panose="020B0604020202020204" pitchFamily="34" charset="0"/>
                        <a:buChar char="•"/>
                      </a:pPr>
                      <a:r>
                        <a:rPr lang="en-US" sz="900" dirty="0"/>
                        <a:t>Set standards and parameters around coach training and outreach processes</a:t>
                      </a:r>
                    </a:p>
                  </a:txBody>
                  <a:tcPr/>
                </a:tc>
                <a:extLst>
                  <a:ext uri="{0D108BD9-81ED-4DB2-BD59-A6C34878D82A}">
                    <a16:rowId xmlns:a16="http://schemas.microsoft.com/office/drawing/2014/main" val="327333086"/>
                  </a:ext>
                </a:extLst>
              </a:tr>
              <a:tr h="720993">
                <a:tc>
                  <a:txBody>
                    <a:bodyPr/>
                    <a:lstStyle/>
                    <a:p>
                      <a:r>
                        <a:rPr lang="en-US" sz="900" dirty="0"/>
                        <a:t>Outcomes/</a:t>
                      </a:r>
                    </a:p>
                    <a:p>
                      <a:r>
                        <a:rPr lang="en-US" sz="900" dirty="0"/>
                        <a:t>Metrics</a:t>
                      </a:r>
                    </a:p>
                  </a:txBody>
                  <a:tcPr/>
                </a:tc>
                <a:tc>
                  <a:txBody>
                    <a:bodyPr/>
                    <a:lstStyle/>
                    <a:p>
                      <a:pPr marL="171450" indent="-171450">
                        <a:buFont typeface="Arial" panose="020B0604020202020204" pitchFamily="34" charset="0"/>
                        <a:buChar char="•"/>
                      </a:pPr>
                      <a:r>
                        <a:rPr lang="en-US" sz="900" dirty="0"/>
                        <a:t>UHA helps to meet internal payer requirement for inclusion of prevention programs in covered costs</a:t>
                      </a:r>
                    </a:p>
                    <a:p>
                      <a:pPr marL="171450" indent="-171450">
                        <a:buFont typeface="Arial" panose="020B0604020202020204" pitchFamily="34" charset="0"/>
                        <a:buChar char="•"/>
                      </a:pPr>
                      <a:r>
                        <a:rPr lang="en-US" sz="900" dirty="0"/>
                        <a:t>UHA provides aggregated/normalized datasets via aggregated data from all subsidiary organizations </a:t>
                      </a:r>
                    </a:p>
                    <a:p>
                      <a:pPr marL="171450" indent="-171450">
                        <a:buFont typeface="Arial" panose="020B0604020202020204" pitchFamily="34" charset="0"/>
                        <a:buChar char="•"/>
                      </a:pPr>
                      <a:r>
                        <a:rPr lang="en-US" sz="900" dirty="0"/>
                        <a:t>UHA documents metrics which payers may be responsible for</a:t>
                      </a:r>
                    </a:p>
                  </a:txBody>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dirty="0"/>
                        <a:t>Tie together data from multiple interventions</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dirty="0"/>
                        <a:t>Perform data analytics and evaluate performance metrics on both beneficiaries and interventions</a:t>
                      </a:r>
                    </a:p>
                  </a:txBody>
                  <a:tcPr/>
                </a:tc>
                <a:extLst>
                  <a:ext uri="{0D108BD9-81ED-4DB2-BD59-A6C34878D82A}">
                    <a16:rowId xmlns:a16="http://schemas.microsoft.com/office/drawing/2014/main" val="624320180"/>
                  </a:ext>
                </a:extLst>
              </a:tr>
              <a:tr h="94719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900" dirty="0"/>
                        <a:t>Engagement/</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900" dirty="0"/>
                        <a:t>Retention</a:t>
                      </a:r>
                    </a:p>
                  </a:txBody>
                  <a:tcPr/>
                </a:tc>
                <a:tc>
                  <a:txBody>
                    <a:bodyPr/>
                    <a:lstStyle/>
                    <a:p>
                      <a:pPr marL="171450" indent="-171450">
                        <a:buFont typeface="Arial" panose="020B0604020202020204" pitchFamily="34" charset="0"/>
                        <a:buChar char="•"/>
                      </a:pPr>
                      <a:r>
                        <a:rPr lang="en-US" sz="900" dirty="0"/>
                        <a:t>UHA assists with retention of lifestyle coaches (in turn addresses the retention of members in the program)</a:t>
                      </a:r>
                    </a:p>
                    <a:p>
                      <a:pPr marL="171450" indent="-171450">
                        <a:buFont typeface="Arial" panose="020B0604020202020204" pitchFamily="34" charset="0"/>
                        <a:buChar char="•"/>
                      </a:pPr>
                      <a:r>
                        <a:rPr lang="en-US" sz="900" dirty="0"/>
                        <a:t>UHA provides broad access to Medicaid beneficiaries via widespread subsidiary organization involvement</a:t>
                      </a:r>
                    </a:p>
                  </a:txBody>
                  <a:tcPr/>
                </a:tc>
                <a:tc>
                  <a:txBody>
                    <a:bodyPr/>
                    <a:lstStyle/>
                    <a:p>
                      <a:pPr marL="171450" indent="-171450">
                        <a:buFont typeface="Arial" panose="020B0604020202020204" pitchFamily="34" charset="0"/>
                        <a:buChar char="•"/>
                      </a:pPr>
                      <a:r>
                        <a:rPr lang="en-US" sz="900" dirty="0"/>
                        <a:t>Lifestyle coaches from within the </a:t>
                      </a:r>
                      <a:r>
                        <a:rPr lang="en-US" sz="900" dirty="0">
                          <a:solidFill>
                            <a:srgbClr val="002855"/>
                          </a:solidFill>
                        </a:rPr>
                        <a:t>UHA may be used to fill gaps for other organizations (i.e., large cohorts)</a:t>
                      </a:r>
                    </a:p>
                    <a:p>
                      <a:pPr marL="171450" indent="-171450">
                        <a:buFont typeface="Arial" panose="020B0604020202020204" pitchFamily="34" charset="0"/>
                        <a:buChar char="•"/>
                      </a:pPr>
                      <a:r>
                        <a:rPr lang="en-US" sz="900" dirty="0"/>
                        <a:t>Provide National DPP lifestyle change program master training in-house for lifestyle coaches (local and unique to populations)</a:t>
                      </a:r>
                    </a:p>
                    <a:p>
                      <a:pPr marL="171450" indent="-171450">
                        <a:buFont typeface="Arial" panose="020B0604020202020204" pitchFamily="34" charset="0"/>
                        <a:buChar char="•"/>
                      </a:pPr>
                      <a:r>
                        <a:rPr lang="en-US" sz="900" dirty="0"/>
                        <a:t>Provide additional trainings/career building classes to coaches</a:t>
                      </a:r>
                    </a:p>
                  </a:txBody>
                  <a:tcPr/>
                </a:tc>
                <a:extLst>
                  <a:ext uri="{0D108BD9-81ED-4DB2-BD59-A6C34878D82A}">
                    <a16:rowId xmlns:a16="http://schemas.microsoft.com/office/drawing/2014/main" val="888814895"/>
                  </a:ext>
                </a:extLst>
              </a:tr>
              <a:tr h="985907">
                <a:tc>
                  <a:txBody>
                    <a:bodyPr/>
                    <a:lstStyle/>
                    <a:p>
                      <a:endParaRPr lang="en-US" sz="900" dirty="0"/>
                    </a:p>
                    <a:p>
                      <a:r>
                        <a:rPr lang="en-US" sz="900" dirty="0"/>
                        <a:t>Health Equity/SDOH</a:t>
                      </a:r>
                    </a:p>
                  </a:txBody>
                  <a:tcPr/>
                </a:tc>
                <a:tc>
                  <a:txBody>
                    <a:bodyPr/>
                    <a:lstStyle/>
                    <a:p>
                      <a:pPr marL="171450" indent="-171450">
                        <a:buFont typeface="Arial" panose="020B0604020202020204" pitchFamily="34" charset="0"/>
                        <a:buChar char="•"/>
                      </a:pPr>
                      <a:r>
                        <a:rPr lang="en-US" sz="900" dirty="0"/>
                        <a:t>UHA provides services that are tailored to the community and address social determinants of health</a:t>
                      </a:r>
                    </a:p>
                    <a:p>
                      <a:pPr marL="171450" indent="-171450">
                        <a:buFont typeface="Arial" panose="020B0604020202020204" pitchFamily="34" charset="0"/>
                        <a:buChar char="•"/>
                      </a:pPr>
                      <a:r>
                        <a:rPr lang="en-US" sz="900" dirty="0"/>
                        <a:t>UHA reduces costs by connecting high utilization beneficiaries into the system via year-long National DPP</a:t>
                      </a:r>
                    </a:p>
                    <a:p>
                      <a:pPr marL="171450" indent="-171450">
                        <a:buFont typeface="Arial" panose="020B0604020202020204" pitchFamily="34" charset="0"/>
                        <a:buChar char="•"/>
                      </a:pPr>
                      <a:r>
                        <a:rPr lang="en-US" sz="900" dirty="0"/>
                        <a:t>UHA implements bi-directional referrals for multiple prevention programs via subsidiary screening/referral systems</a:t>
                      </a:r>
                      <a:endParaRPr lang="en-US" sz="900" strike="sngStrike" dirty="0"/>
                    </a:p>
                  </a:txBody>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dirty="0"/>
                        <a:t>Support subsidiary organizations in completing screening and referrals for </a:t>
                      </a:r>
                      <a:r>
                        <a:rPr lang="en-US" sz="900" dirty="0">
                          <a:solidFill>
                            <a:srgbClr val="002855"/>
                          </a:solidFill>
                        </a:rPr>
                        <a:t>health-related social </a:t>
                      </a:r>
                      <a:r>
                        <a:rPr lang="en-US" sz="900" dirty="0"/>
                        <a:t>needs (HRSNs)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dirty="0"/>
                        <a:t>Build referral pathways and bidirectional communication </a:t>
                      </a:r>
                      <a:r>
                        <a:rPr lang="en-US" sz="900" strike="sngStrike" dirty="0"/>
                        <a:t>for</a:t>
                      </a:r>
                      <a:r>
                        <a:rPr lang="en-US" sz="900" dirty="0"/>
                        <a:t> to social services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dirty="0"/>
                        <a:t>Gather and analyze data on addressing social determinants of health</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dirty="0"/>
                        <a:t>Provide technical assistance in using program supports </a:t>
                      </a:r>
                    </a:p>
                  </a:txBody>
                  <a:tcPr/>
                </a:tc>
                <a:extLst>
                  <a:ext uri="{0D108BD9-81ED-4DB2-BD59-A6C34878D82A}">
                    <a16:rowId xmlns:a16="http://schemas.microsoft.com/office/drawing/2014/main" val="1675343261"/>
                  </a:ext>
                </a:extLst>
              </a:tr>
              <a:tr h="428297">
                <a:tc>
                  <a:txBody>
                    <a:bodyPr/>
                    <a:lstStyle/>
                    <a:p>
                      <a:endParaRPr lang="en-US" sz="900" dirty="0"/>
                    </a:p>
                    <a:p>
                      <a:r>
                        <a:rPr lang="en-US" sz="900" dirty="0"/>
                        <a:t>Other</a:t>
                      </a:r>
                    </a:p>
                  </a:txBody>
                  <a:tcPr/>
                </a:tc>
                <a:tc>
                  <a:txBody>
                    <a:bodyPr/>
                    <a:lstStyle/>
                    <a:p>
                      <a:pPr marL="171450" indent="-171450">
                        <a:buFont typeface="Arial" panose="020B0604020202020204" pitchFamily="34" charset="0"/>
                        <a:buChar char="•"/>
                      </a:pPr>
                      <a:r>
                        <a:rPr lang="en-US" sz="900" dirty="0"/>
                        <a:t>UHO and/or subsidiary organizations have fostered long-term relationships throughout the community</a:t>
                      </a:r>
                    </a:p>
                    <a:p>
                      <a:pPr marL="171450" indent="-171450">
                        <a:buFont typeface="Arial" panose="020B0604020202020204" pitchFamily="34" charset="0"/>
                        <a:buChar char="•"/>
                      </a:pPr>
                      <a:r>
                        <a:rPr lang="en-US" sz="900" dirty="0">
                          <a:solidFill>
                            <a:srgbClr val="002855"/>
                          </a:solidFill>
                        </a:rPr>
                        <a:t>UHA is recognized by the CDC through a quality assurance program (i.e., Diabetes Prevention Recognition Program)</a:t>
                      </a:r>
                    </a:p>
                  </a:txBody>
                  <a:tcPr/>
                </a:tc>
                <a:tc>
                  <a:txBody>
                    <a:bodyPr/>
                    <a:lstStyle/>
                    <a:p>
                      <a:pPr marL="171450" indent="-171450">
                        <a:buFont typeface="Arial" panose="020B0604020202020204" pitchFamily="34" charset="0"/>
                        <a:buChar char="•"/>
                      </a:pPr>
                      <a:r>
                        <a:rPr lang="en-US" sz="900" dirty="0"/>
                        <a:t>Maintain consistent engagement with local payers and identify opportunities to define collaborative work</a:t>
                      </a:r>
                    </a:p>
                  </a:txBody>
                  <a:tcPr/>
                </a:tc>
                <a:extLst>
                  <a:ext uri="{0D108BD9-81ED-4DB2-BD59-A6C34878D82A}">
                    <a16:rowId xmlns:a16="http://schemas.microsoft.com/office/drawing/2014/main" val="3314529591"/>
                  </a:ext>
                </a:extLst>
              </a:tr>
            </a:tbl>
          </a:graphicData>
        </a:graphic>
      </p:graphicFrame>
    </p:spTree>
    <p:extLst>
      <p:ext uri="{BB962C8B-B14F-4D97-AF65-F5344CB8AC3E}">
        <p14:creationId xmlns:p14="http://schemas.microsoft.com/office/powerpoint/2010/main" val="20209690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UDIO_ID" val="482"/>
  <p:tag name="ARTICULATE_USED_LAYOUT" val="12"/>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UDIO_ID" val="482"/>
  <p:tag name="ARTICULATE_USED_LAYOUT" val="12"/>
  <p:tag name="ARTICULATE_SLIDE_THUMBNAIL_REFRESH" val="1"/>
</p:tagLst>
</file>

<file path=ppt/theme/theme1.xml><?xml version="1.0" encoding="utf-8"?>
<a:theme xmlns:a="http://schemas.openxmlformats.org/drawingml/2006/main" name="Office Theme">
  <a:themeElements>
    <a:clrScheme name="New NACDD Color Set">
      <a:dk1>
        <a:srgbClr val="002855"/>
      </a:dk1>
      <a:lt1>
        <a:srgbClr val="FFFFFF"/>
      </a:lt1>
      <a:dk2>
        <a:srgbClr val="0057B8"/>
      </a:dk2>
      <a:lt2>
        <a:srgbClr val="FFB500"/>
      </a:lt2>
      <a:accent1>
        <a:srgbClr val="00B140"/>
      </a:accent1>
      <a:accent2>
        <a:srgbClr val="76232F"/>
      </a:accent2>
      <a:accent3>
        <a:srgbClr val="6FA287"/>
      </a:accent3>
      <a:accent4>
        <a:srgbClr val="7C878E"/>
      </a:accent4>
      <a:accent5>
        <a:srgbClr val="B9D9EB"/>
      </a:accent5>
      <a:accent6>
        <a:srgbClr val="7C878E"/>
      </a:accent6>
      <a:hlink>
        <a:srgbClr val="00B140"/>
      </a:hlink>
      <a:folHlink>
        <a:srgbClr val="7C878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B44008F77BDE442A9A9DF093AD19BBB" ma:contentTypeVersion="17" ma:contentTypeDescription="Create a new document." ma:contentTypeScope="" ma:versionID="dfd198a1e93837422d1a4bed40c6c1ae">
  <xsd:schema xmlns:xsd="http://www.w3.org/2001/XMLSchema" xmlns:xs="http://www.w3.org/2001/XMLSchema" xmlns:p="http://schemas.microsoft.com/office/2006/metadata/properties" xmlns:ns1="http://schemas.microsoft.com/sharepoint/v3" xmlns:ns2="8ebc2567-3038-4594-8657-c395241039ab" xmlns:ns3="e99df405-d0cb-4bf2-acf9-51df214a22bc" targetNamespace="http://schemas.microsoft.com/office/2006/metadata/properties" ma:root="true" ma:fieldsID="5580726bea20e1196bf8fde117c92fa6" ns1:_="" ns2:_="" ns3:_="">
    <xsd:import namespace="http://schemas.microsoft.com/sharepoint/v3"/>
    <xsd:import namespace="8ebc2567-3038-4594-8657-c395241039ab"/>
    <xsd:import namespace="e99df405-d0cb-4bf2-acf9-51df214a22b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1:_ip_UnifiedCompliancePolicyProperties" minOccurs="0"/>
                <xsd:element ref="ns1:_ip_UnifiedCompliancePolicyUIAction" minOccurs="0"/>
                <xsd:element ref="ns3:MediaServiceOCR"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ebc2567-3038-4594-8657-c395241039a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0f6e435a-bad2-4578-9ee1-40557d5b7e30}" ma:internalName="TaxCatchAll" ma:showField="CatchAllData" ma:web="8ebc2567-3038-4594-8657-c395241039a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99df405-d0cb-4bf2-acf9-51df214a22b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72f85a-06b3-47e5-b273-e3ee90a5446e"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e99df405-d0cb-4bf2-acf9-51df214a22bc">
      <Terms xmlns="http://schemas.microsoft.com/office/infopath/2007/PartnerControls"/>
    </lcf76f155ced4ddcb4097134ff3c332f>
    <TaxCatchAll xmlns="8ebc2567-3038-4594-8657-c395241039ab" xsi:nil="true"/>
  </documentManagement>
</p:properties>
</file>

<file path=customXml/itemProps1.xml><?xml version="1.0" encoding="utf-8"?>
<ds:datastoreItem xmlns:ds="http://schemas.openxmlformats.org/officeDocument/2006/customXml" ds:itemID="{3B80A91C-8561-4913-B90B-D504BFA264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ebc2567-3038-4594-8657-c395241039ab"/>
    <ds:schemaRef ds:uri="e99df405-d0cb-4bf2-acf9-51df214a22b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FFD9E22-247C-4FFC-BED7-6E9616959701}">
  <ds:schemaRefs>
    <ds:schemaRef ds:uri="http://schemas.microsoft.com/sharepoint/v3/contenttype/forms"/>
  </ds:schemaRefs>
</ds:datastoreItem>
</file>

<file path=customXml/itemProps3.xml><?xml version="1.0" encoding="utf-8"?>
<ds:datastoreItem xmlns:ds="http://schemas.openxmlformats.org/officeDocument/2006/customXml" ds:itemID="{692DC15A-5653-485C-ABAB-E40A32842124}">
  <ds:schemaRefs>
    <ds:schemaRef ds:uri="http://purl.org/dc/elements/1.1/"/>
    <ds:schemaRef ds:uri="http://schemas.microsoft.com/office/infopath/2007/PartnerControls"/>
    <ds:schemaRef ds:uri="http://schemas.openxmlformats.org/package/2006/metadata/core-properties"/>
    <ds:schemaRef ds:uri="http://purl.org/dc/terms/"/>
    <ds:schemaRef ds:uri="http://schemas.microsoft.com/office/2006/documentManagement/types"/>
    <ds:schemaRef ds:uri="http://purl.org/dc/dcmitype/"/>
    <ds:schemaRef ds:uri="http://schemas.microsoft.com/sharepoint/v3"/>
    <ds:schemaRef ds:uri="e99df405-d0cb-4bf2-acf9-51df214a22bc"/>
    <ds:schemaRef ds:uri="http://www.w3.org/XML/1998/namespace"/>
    <ds:schemaRef ds:uri="8ebc2567-3038-4594-8657-c395241039ab"/>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2347</TotalTime>
  <Words>3904</Words>
  <Application>Microsoft Office PowerPoint</Application>
  <PresentationFormat>On-screen Show (16:9)</PresentationFormat>
  <Paragraphs>373</Paragraphs>
  <Slides>30</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Calibri</vt:lpstr>
      <vt:lpstr>Calibri Light</vt:lpstr>
      <vt:lpstr>Helvetica</vt:lpstr>
      <vt:lpstr>Segoe UI</vt:lpstr>
      <vt:lpstr>Verdana</vt:lpstr>
      <vt:lpstr>Office Theme</vt:lpstr>
      <vt:lpstr>Umbrella Hub Arrangement Value Proposition Workshop</vt:lpstr>
      <vt:lpstr>Value Proposition Workshop Description</vt:lpstr>
      <vt:lpstr>Understanding the UHA Value Proposition</vt:lpstr>
      <vt:lpstr>Umbrella Hub Arrangement Business Model</vt:lpstr>
      <vt:lpstr>How to Use the UHA Value Proposition Workshop Slide Deck</vt:lpstr>
      <vt:lpstr>UHA Value Proposition</vt:lpstr>
      <vt:lpstr>PowerPoint Presentation</vt:lpstr>
      <vt:lpstr>UHA Value Proposition for Payers</vt:lpstr>
      <vt:lpstr>UHA Value Proposition: Payers – Potential Options</vt:lpstr>
      <vt:lpstr>UHA Value Proposition: Payers</vt:lpstr>
      <vt:lpstr>UHA Value Proposition</vt:lpstr>
      <vt:lpstr>Pain Points for Subsidiaries</vt:lpstr>
      <vt:lpstr>UHA Value Proposition for Subsidiaries</vt:lpstr>
      <vt:lpstr>PowerPoint Presentation</vt:lpstr>
      <vt:lpstr>PowerPoint Presentation</vt:lpstr>
      <vt:lpstr>PowerPoint Presentation</vt:lpstr>
      <vt:lpstr>UHA Value Proposition</vt:lpstr>
      <vt:lpstr>Pain Points for Referral Partners</vt:lpstr>
      <vt:lpstr>UHA Value Proposition for Referral Partners</vt:lpstr>
      <vt:lpstr>PowerPoint Presentation</vt:lpstr>
      <vt:lpstr>PowerPoint Presentation</vt:lpstr>
      <vt:lpstr>UHA Value Proposition</vt:lpstr>
      <vt:lpstr>PowerPoint Presentation</vt:lpstr>
      <vt:lpstr>PowerPoint Presentation</vt:lpstr>
      <vt:lpstr>PowerPoint Presentation</vt:lpstr>
      <vt:lpstr>PowerPoint Presentation</vt:lpstr>
      <vt:lpstr>Creating a Unique Value Proposition: Next Steps</vt:lpstr>
      <vt:lpstr>Next Steps</vt:lpstr>
      <vt:lpstr>UHA Resources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Samantha Foster</cp:lastModifiedBy>
  <cp:revision>66</cp:revision>
  <dcterms:created xsi:type="dcterms:W3CDTF">2020-02-18T19:49:59Z</dcterms:created>
  <dcterms:modified xsi:type="dcterms:W3CDTF">2022-07-21T17:02:08Z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0x0101001B44008F77BDE442A9A9DF093AD19BBB</vt:lpwstr>
  </property>
  <property fmtid="{D5CDD505-2E9C-101B-9397-08002B2CF9AE}" pid="3" name="Order">
    <vt:r8>9700</vt:r8>
  </property>
  <property fmtid="{D5CDD505-2E9C-101B-9397-08002B2CF9AE}" pid="4" name="MediaServiceImageTags">
    <vt:lpwstr/>
  </property>
</Properties>
</file>