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1" r:id="rId4"/>
    <p:sldMasterId id="2147483771" r:id="rId5"/>
  </p:sldMasterIdLst>
  <p:notesMasterIdLst>
    <p:notesMasterId r:id="rId13"/>
  </p:notesMasterIdLst>
  <p:sldIdLst>
    <p:sldId id="265" r:id="rId6"/>
    <p:sldId id="2830" r:id="rId7"/>
    <p:sldId id="2838" r:id="rId8"/>
    <p:sldId id="2840" r:id="rId9"/>
    <p:sldId id="2833" r:id="rId10"/>
    <p:sldId id="2835" r:id="rId11"/>
    <p:sldId id="2836" r:id="rId12"/>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B06B0D-82F9-5397-F3C5-F9208C7E1C47}" name="Jennifer Barnhart" initials="JB" userId="4ec1d5e2929a3c43" providerId="Windows Live"/>
  <p188:author id="{C01F9A83-9D22-A754-4987-B660F895BD45}" name="Kelly McCracken" initials="KM" userId="aaa961a4b8bec62f" providerId="Windows Live"/>
  <p188:author id="{FA6FD486-9338-4AFA-4C61-F6CCAED26AA6}" name="Wendy Childers" initials="WC" userId="S::wendychilders@childersconsulting.onmicrosoft.com::7bc5f38e-cb4b-48f3-9541-90b5b8e356d0" providerId="AD"/>
  <p188:author id="{EB9D39CB-F40A-AD15-398B-7A6182EFBD8E}" name="Gloria Aquino" initials="GA" userId="ZND7uec/91qMPRzCUFOqrYnHGktFSp8fDc9EdXuQxLc=" providerId="None"/>
  <p188:author id="{FBB4CFEE-F1FA-C5E7-1566-A0F54D884703}" name="Kelbe Goupil" initials="KG" userId="S::kgoupil@healthmanagement.com::14a8eb74-c568-44c6-9dbb-09c93906bcd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Kelbe Goupil" initials="KG [2]" lastIdx="2" clrIdx="6">
    <p:extLst>
      <p:ext uri="{19B8F6BF-5375-455C-9EA6-DF929625EA0E}">
        <p15:presenceInfo xmlns:p15="http://schemas.microsoft.com/office/powerpoint/2012/main" userId="S::kgoupil@healthmanagement.com::14a8eb74-c568-44c6-9dbb-09c93906bcdc" providerId="AD"/>
      </p:ext>
    </p:extLst>
  </p:cmAuthor>
  <p:cmAuthor id="1" name="Jennifer Barnhart" initials="JB" lastIdx="8" clrIdx="0">
    <p:extLst>
      <p:ext uri="{19B8F6BF-5375-455C-9EA6-DF929625EA0E}">
        <p15:presenceInfo xmlns:p15="http://schemas.microsoft.com/office/powerpoint/2012/main" userId="4ec1d5e2929a3c43" providerId="Windows Live"/>
      </p:ext>
    </p:extLst>
  </p:cmAuthor>
  <p:cmAuthor id="2" name="Gloria Aquino" initials="GA" lastIdx="2" clrIdx="1">
    <p:extLst>
      <p:ext uri="{19B8F6BF-5375-455C-9EA6-DF929625EA0E}">
        <p15:presenceInfo xmlns:p15="http://schemas.microsoft.com/office/powerpoint/2012/main" userId="ZND7uec/91qMPRzCUFOqrYnHGktFSp8fDc9EdXuQxLc=" providerId="None"/>
      </p:ext>
    </p:extLst>
  </p:cmAuthor>
  <p:cmAuthor id="3" name="Carlie Balicki" initials="CB" lastIdx="2" clrIdx="2">
    <p:extLst>
      <p:ext uri="{19B8F6BF-5375-455C-9EA6-DF929625EA0E}">
        <p15:presenceInfo xmlns:p15="http://schemas.microsoft.com/office/powerpoint/2012/main" userId="S::carlie.balicki@leavittpartners.com::a6150f03-9dff-4dbd-8b82-e24793a7757e" providerId="AD"/>
      </p:ext>
    </p:extLst>
  </p:cmAuthor>
  <p:cmAuthor id="4" name="Kelbe Goupil" initials="KG" lastIdx="14" clrIdx="3">
    <p:extLst>
      <p:ext uri="{19B8F6BF-5375-455C-9EA6-DF929625EA0E}">
        <p15:presenceInfo xmlns:p15="http://schemas.microsoft.com/office/powerpoint/2012/main" userId="S::kelbe.goupil@leavittpartners.com::d976b780-a5d2-4191-97ac-89afdb5231e8" providerId="AD"/>
      </p:ext>
    </p:extLst>
  </p:cmAuthor>
  <p:cmAuthor id="5" name="Kylie Peterson" initials="KP" lastIdx="8" clrIdx="4">
    <p:extLst>
      <p:ext uri="{19B8F6BF-5375-455C-9EA6-DF929625EA0E}">
        <p15:presenceInfo xmlns:p15="http://schemas.microsoft.com/office/powerpoint/2012/main" userId="S::kylie.peterson@leavittpartners.com::90ba6aee-830b-4614-a4f2-c166b5fd35d4" providerId="AD"/>
      </p:ext>
    </p:extLst>
  </p:cmAuthor>
  <p:cmAuthor id="6" name="Wendy Childers" initials="WC" lastIdx="1" clrIdx="5">
    <p:extLst>
      <p:ext uri="{19B8F6BF-5375-455C-9EA6-DF929625EA0E}">
        <p15:presenceInfo xmlns:p15="http://schemas.microsoft.com/office/powerpoint/2012/main" userId="S::wendychilders@childersconsulting.onmicrosoft.com::7bc5f38e-cb4b-48f3-9541-90b5b8e356d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0000"/>
    <a:srgbClr val="003A7A"/>
    <a:srgbClr val="000000"/>
    <a:srgbClr val="7C4182"/>
    <a:srgbClr val="002855"/>
    <a:srgbClr val="165C7D"/>
    <a:srgbClr val="949494"/>
    <a:srgbClr val="A5B9C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48" autoAdjust="0"/>
    <p:restoredTop sz="89252" autoAdjust="0"/>
  </p:normalViewPr>
  <p:slideViewPr>
    <p:cSldViewPr snapToGrid="0" snapToObjects="1">
      <p:cViewPr varScale="1">
        <p:scale>
          <a:sx n="146" d="100"/>
          <a:sy n="146" d="100"/>
        </p:scale>
        <p:origin x="280" y="168"/>
      </p:cViewPr>
      <p:guideLst>
        <p:guide orient="horz" pos="162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58EBE6-EA6E-4445-B30D-797398866C80}" type="datetimeFigureOut">
              <a:rPr lang="en-US" smtClean="0"/>
              <a:t>4/10/23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AE2A3B-3CC1-FA46-915F-4794E036C676}" type="slidenum">
              <a:rPr lang="en-US" smtClean="0"/>
              <a:t>‹#›</a:t>
            </a:fld>
            <a:endParaRPr lang="en-US" dirty="0"/>
          </a:p>
        </p:txBody>
      </p:sp>
    </p:spTree>
    <p:extLst>
      <p:ext uri="{BB962C8B-B14F-4D97-AF65-F5344CB8AC3E}">
        <p14:creationId xmlns:p14="http://schemas.microsoft.com/office/powerpoint/2010/main" val="1382436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3AE2A3B-3CC1-FA46-915F-4794E036C6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65438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AE2A3B-3CC1-FA46-915F-4794E036C676}" type="slidenum">
              <a:rPr lang="en-US" smtClean="0"/>
              <a:t>2</a:t>
            </a:fld>
            <a:endParaRPr lang="en-US" dirty="0"/>
          </a:p>
        </p:txBody>
      </p:sp>
    </p:spTree>
    <p:extLst>
      <p:ext uri="{BB962C8B-B14F-4D97-AF65-F5344CB8AC3E}">
        <p14:creationId xmlns:p14="http://schemas.microsoft.com/office/powerpoint/2010/main" val="14434884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i="0" u="none" strike="noStrike" kern="0" cap="none" spc="0" normalizeH="0" baseline="0" noProof="0" dirty="0">
                <a:ln>
                  <a:noFill/>
                </a:ln>
                <a:solidFill>
                  <a:srgbClr val="193560"/>
                </a:solidFill>
                <a:effectLst/>
                <a:uLnTx/>
                <a:uFillTx/>
                <a:latin typeface="Calibri Light" panose="020F0302020204030204" pitchFamily="34" charset="0"/>
                <a:ea typeface="+mn-ea"/>
                <a:cs typeface="+mn-cs"/>
              </a:rPr>
              <a:t>In addition to above tasks, participation in technical assistance and capacity building/training opportunities can help teams advance project goals. </a:t>
            </a:r>
          </a:p>
        </p:txBody>
      </p:sp>
      <p:sp>
        <p:nvSpPr>
          <p:cNvPr id="4" name="Slide Number Placeholder 3"/>
          <p:cNvSpPr>
            <a:spLocks noGrp="1"/>
          </p:cNvSpPr>
          <p:nvPr>
            <p:ph type="sldNum" sz="quarter" idx="5"/>
          </p:nvPr>
        </p:nvSpPr>
        <p:spPr/>
        <p:txBody>
          <a:bodyPr/>
          <a:lstStyle/>
          <a:p>
            <a:fld id="{73AE2A3B-3CC1-FA46-915F-4794E036C676}" type="slidenum">
              <a:rPr lang="en-US" smtClean="0"/>
              <a:t>3</a:t>
            </a:fld>
            <a:endParaRPr lang="en-US" dirty="0"/>
          </a:p>
        </p:txBody>
      </p:sp>
    </p:spTree>
    <p:extLst>
      <p:ext uri="{BB962C8B-B14F-4D97-AF65-F5344CB8AC3E}">
        <p14:creationId xmlns:p14="http://schemas.microsoft.com/office/powerpoint/2010/main" val="28044649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Option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9B75E4BF-A0EE-4AAF-8CBF-44B452D0E42E}"/>
              </a:ext>
            </a:extLst>
          </p:cNvPr>
          <p:cNvSpPr/>
          <p:nvPr userDrawn="1"/>
        </p:nvSpPr>
        <p:spPr>
          <a:xfrm>
            <a:off x="3132478" y="4970376"/>
            <a:ext cx="6011522" cy="1731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46" dirty="0"/>
          </a:p>
        </p:txBody>
      </p:sp>
      <p:sp>
        <p:nvSpPr>
          <p:cNvPr id="22" name="Rectangle 21">
            <a:extLst>
              <a:ext uri="{FF2B5EF4-FFF2-40B4-BE49-F238E27FC236}">
                <a16:creationId xmlns:a16="http://schemas.microsoft.com/office/drawing/2014/main" id="{38BF9877-75A8-4CDB-B7ED-F5318CDAE9C5}"/>
              </a:ext>
            </a:extLst>
          </p:cNvPr>
          <p:cNvSpPr/>
          <p:nvPr userDrawn="1"/>
        </p:nvSpPr>
        <p:spPr>
          <a:xfrm>
            <a:off x="1" y="4970377"/>
            <a:ext cx="1929352" cy="1731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46" dirty="0"/>
          </a:p>
        </p:txBody>
      </p:sp>
      <p:sp>
        <p:nvSpPr>
          <p:cNvPr id="23" name="Rectangle 22">
            <a:extLst>
              <a:ext uri="{FF2B5EF4-FFF2-40B4-BE49-F238E27FC236}">
                <a16:creationId xmlns:a16="http://schemas.microsoft.com/office/drawing/2014/main" id="{A137A273-419D-4C4A-B279-66BE39B2A399}"/>
              </a:ext>
            </a:extLst>
          </p:cNvPr>
          <p:cNvSpPr/>
          <p:nvPr userDrawn="1"/>
        </p:nvSpPr>
        <p:spPr>
          <a:xfrm>
            <a:off x="1929353" y="4970376"/>
            <a:ext cx="1203126" cy="1731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46" dirty="0"/>
          </a:p>
        </p:txBody>
      </p:sp>
      <p:sp>
        <p:nvSpPr>
          <p:cNvPr id="12" name="Freeform 9">
            <a:extLst>
              <a:ext uri="{FF2B5EF4-FFF2-40B4-BE49-F238E27FC236}">
                <a16:creationId xmlns:a16="http://schemas.microsoft.com/office/drawing/2014/main" id="{6F80B7CE-AEE5-4691-AD2E-3CB3150A269D}"/>
              </a:ext>
            </a:extLst>
          </p:cNvPr>
          <p:cNvSpPr>
            <a:spLocks/>
          </p:cNvSpPr>
          <p:nvPr userDrawn="1"/>
        </p:nvSpPr>
        <p:spPr bwMode="auto">
          <a:xfrm rot="16627444">
            <a:off x="240871" y="190444"/>
            <a:ext cx="383681" cy="308036"/>
          </a:xfrm>
          <a:prstGeom prst="hexagon">
            <a:avLst/>
          </a:prstGeom>
          <a:solidFill>
            <a:schemeClr val="accent3"/>
          </a:solidFill>
          <a:ln w="57150">
            <a:solidFill>
              <a:schemeClr val="accent3"/>
            </a:solidFill>
          </a:ln>
          <a:effectLst>
            <a:outerShdw dist="63500" dir="7800000" sx="101000" sy="101000" algn="ctr" rotWithShape="0">
              <a:schemeClr val="tx2">
                <a:lumMod val="40000"/>
                <a:lumOff val="60000"/>
                <a:alpha val="40000"/>
              </a:schemeClr>
            </a:outerShdw>
          </a:effectLst>
        </p:spPr>
        <p:txBody>
          <a:bodyPr vert="horz" wrap="square" lIns="34116" tIns="17058" rIns="34116" bIns="17058" numCol="1" anchor="t" anchorCtr="0" compatLnSpc="1">
            <a:prstTxWarp prst="textNoShape">
              <a:avLst/>
            </a:prstTxWarp>
          </a:bodyPr>
          <a:lstStyle/>
          <a:p>
            <a:endParaRPr lang="en-US" sz="672" dirty="0"/>
          </a:p>
        </p:txBody>
      </p:sp>
      <p:sp>
        <p:nvSpPr>
          <p:cNvPr id="18" name="TextBox 17">
            <a:extLst>
              <a:ext uri="{FF2B5EF4-FFF2-40B4-BE49-F238E27FC236}">
                <a16:creationId xmlns:a16="http://schemas.microsoft.com/office/drawing/2014/main" id="{CD846013-640A-4371-B9E1-476DB224BAC6}"/>
              </a:ext>
            </a:extLst>
          </p:cNvPr>
          <p:cNvSpPr txBox="1"/>
          <p:nvPr userDrawn="1"/>
        </p:nvSpPr>
        <p:spPr>
          <a:xfrm>
            <a:off x="8692584" y="4970377"/>
            <a:ext cx="283964" cy="172609"/>
          </a:xfrm>
          <a:prstGeom prst="rect">
            <a:avLst/>
          </a:prstGeom>
          <a:noFill/>
        </p:spPr>
        <p:txBody>
          <a:bodyPr wrap="square" lIns="51305" tIns="25653" rIns="51305" bIns="25653" rtlCol="0">
            <a:spAutoFit/>
          </a:bodyPr>
          <a:lstStyle/>
          <a:p>
            <a:pPr algn="r" defTabSz="513065"/>
            <a:fld id="{879E2ECD-52C4-4036-9BD3-F4AEC1C18931}" type="slidenum">
              <a:rPr lang="en-US" sz="785">
                <a:solidFill>
                  <a:schemeClr val="bg1"/>
                </a:solidFill>
                <a:latin typeface="+mn-lt"/>
              </a:rPr>
              <a:pPr algn="r" defTabSz="513065"/>
              <a:t>‹#›</a:t>
            </a:fld>
            <a:endParaRPr lang="en-US" sz="785" dirty="0">
              <a:solidFill>
                <a:schemeClr val="bg1"/>
              </a:solidFill>
              <a:latin typeface="+mn-lt"/>
            </a:endParaRPr>
          </a:p>
        </p:txBody>
      </p:sp>
      <p:sp>
        <p:nvSpPr>
          <p:cNvPr id="19" name="Title 1">
            <a:extLst>
              <a:ext uri="{FF2B5EF4-FFF2-40B4-BE49-F238E27FC236}">
                <a16:creationId xmlns:a16="http://schemas.microsoft.com/office/drawing/2014/main" id="{0E811C91-0F74-45AB-A97C-256160B134B5}"/>
              </a:ext>
            </a:extLst>
          </p:cNvPr>
          <p:cNvSpPr>
            <a:spLocks noGrp="1"/>
          </p:cNvSpPr>
          <p:nvPr>
            <p:ph type="title" hasCustomPrompt="1"/>
          </p:nvPr>
        </p:nvSpPr>
        <p:spPr>
          <a:xfrm>
            <a:off x="733454" y="114300"/>
            <a:ext cx="8154515" cy="468626"/>
          </a:xfrm>
          <a:prstGeom prst="rect">
            <a:avLst/>
          </a:prstGeom>
        </p:spPr>
        <p:txBody>
          <a:bodyPr lIns="91438" tIns="0" rIns="91438" bIns="0" anchor="ctr" anchorCtr="0">
            <a:noAutofit/>
          </a:bodyPr>
          <a:lstStyle>
            <a:lvl1pPr algn="l">
              <a:defRPr sz="2394" b="0">
                <a:solidFill>
                  <a:schemeClr val="tx2"/>
                </a:solidFill>
                <a:latin typeface="+mj-lt"/>
              </a:defRPr>
            </a:lvl1pPr>
          </a:lstStyle>
          <a:p>
            <a:r>
              <a:rPr lang="en-US" dirty="0"/>
              <a:t>Title of Slide</a:t>
            </a:r>
          </a:p>
        </p:txBody>
      </p:sp>
      <p:sp>
        <p:nvSpPr>
          <p:cNvPr id="20" name="Content Placeholder 2">
            <a:extLst>
              <a:ext uri="{FF2B5EF4-FFF2-40B4-BE49-F238E27FC236}">
                <a16:creationId xmlns:a16="http://schemas.microsoft.com/office/drawing/2014/main" id="{348D0951-5A5F-4DF6-BA0B-2FC0D48E42E8}"/>
              </a:ext>
            </a:extLst>
          </p:cNvPr>
          <p:cNvSpPr>
            <a:spLocks noGrp="1"/>
          </p:cNvSpPr>
          <p:nvPr>
            <p:ph idx="1"/>
          </p:nvPr>
        </p:nvSpPr>
        <p:spPr>
          <a:xfrm>
            <a:off x="242317" y="697227"/>
            <a:ext cx="8659368" cy="3970927"/>
          </a:xfrm>
          <a:prstGeom prst="rect">
            <a:avLst/>
          </a:prstGeom>
        </p:spPr>
        <p:txBody>
          <a:bodyPr/>
          <a:lstStyle>
            <a:lvl1pPr marL="0" indent="0">
              <a:buNone/>
              <a:defRPr sz="1795">
                <a:solidFill>
                  <a:schemeClr val="accent5"/>
                </a:solidFill>
                <a:latin typeface="+mn-lt"/>
              </a:defRPr>
            </a:lvl1pPr>
            <a:lvl2pPr>
              <a:defRPr sz="1496">
                <a:solidFill>
                  <a:schemeClr val="accent5"/>
                </a:solidFill>
                <a:latin typeface="+mn-lt"/>
              </a:defRPr>
            </a:lvl2pPr>
            <a:lvl3pPr>
              <a:defRPr sz="1048">
                <a:solidFill>
                  <a:schemeClr val="accent5"/>
                </a:solidFill>
                <a:latin typeface="+mn-lt"/>
              </a:defRPr>
            </a:lvl3pPr>
            <a:lvl4pPr>
              <a:defRPr sz="898">
                <a:solidFill>
                  <a:schemeClr val="accent5"/>
                </a:solidFill>
                <a:latin typeface="+mn-lt"/>
              </a:defRPr>
            </a:lvl4pPr>
            <a:lvl5pPr>
              <a:defRPr sz="898">
                <a:solidFill>
                  <a:schemeClr val="accent5"/>
                </a:solidFill>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2">
            <a:extLst>
              <a:ext uri="{FF2B5EF4-FFF2-40B4-BE49-F238E27FC236}">
                <a16:creationId xmlns:a16="http://schemas.microsoft.com/office/drawing/2014/main" id="{0D03B805-3308-4390-8DF1-5C2E5B79B2C4}"/>
              </a:ext>
            </a:extLst>
          </p:cNvPr>
          <p:cNvSpPr>
            <a:spLocks noGrp="1"/>
          </p:cNvSpPr>
          <p:nvPr>
            <p:ph idx="10" hasCustomPrompt="1"/>
          </p:nvPr>
        </p:nvSpPr>
        <p:spPr>
          <a:xfrm>
            <a:off x="242196" y="4697041"/>
            <a:ext cx="8450388" cy="196079"/>
          </a:xfrm>
          <a:prstGeom prst="rect">
            <a:avLst/>
          </a:prstGeom>
        </p:spPr>
        <p:txBody>
          <a:bodyPr wrap="square" anchor="b" anchorCtr="0">
            <a:spAutoFit/>
          </a:bodyPr>
          <a:lstStyle>
            <a:lvl1pPr marL="0" indent="0" algn="l">
              <a:lnSpc>
                <a:spcPct val="100000"/>
              </a:lnSpc>
              <a:spcBef>
                <a:spcPts val="0"/>
              </a:spcBef>
              <a:buNone/>
              <a:defRPr sz="674">
                <a:solidFill>
                  <a:schemeClr val="accent5"/>
                </a:solidFill>
                <a:latin typeface="+mn-lt"/>
              </a:defRPr>
            </a:lvl1pPr>
            <a:lvl2pPr>
              <a:defRPr sz="1496">
                <a:solidFill>
                  <a:schemeClr val="accent5"/>
                </a:solidFill>
                <a:latin typeface="+mj-lt"/>
              </a:defRPr>
            </a:lvl2pPr>
            <a:lvl3pPr>
              <a:defRPr sz="1048">
                <a:solidFill>
                  <a:schemeClr val="accent5"/>
                </a:solidFill>
                <a:latin typeface="+mj-lt"/>
              </a:defRPr>
            </a:lvl3pPr>
            <a:lvl4pPr>
              <a:defRPr sz="898">
                <a:solidFill>
                  <a:schemeClr val="accent5"/>
                </a:solidFill>
                <a:latin typeface="+mj-lt"/>
              </a:defRPr>
            </a:lvl4pPr>
            <a:lvl5pPr>
              <a:defRPr sz="898">
                <a:solidFill>
                  <a:schemeClr val="accent5"/>
                </a:solidFill>
                <a:latin typeface="+mj-lt"/>
              </a:defRPr>
            </a:lvl5pPr>
          </a:lstStyle>
          <a:p>
            <a:pPr lvl="0"/>
            <a:r>
              <a:rPr lang="en-US" dirty="0"/>
              <a:t>NOTES: </a:t>
            </a:r>
          </a:p>
        </p:txBody>
      </p:sp>
      <p:pic>
        <p:nvPicPr>
          <p:cNvPr id="14" name="Picture 13">
            <a:extLst>
              <a:ext uri="{FF2B5EF4-FFF2-40B4-BE49-F238E27FC236}">
                <a16:creationId xmlns:a16="http://schemas.microsoft.com/office/drawing/2014/main" id="{A2EE31C6-6653-439E-801B-EBC8423C3086}"/>
              </a:ext>
            </a:extLst>
          </p:cNvPr>
          <p:cNvPicPr>
            <a:picLocks noChangeAspect="1"/>
          </p:cNvPicPr>
          <p:nvPr userDrawn="1"/>
        </p:nvPicPr>
        <p:blipFill>
          <a:blip r:embed="rId2"/>
          <a:stretch>
            <a:fillRect/>
          </a:stretch>
        </p:blipFill>
        <p:spPr>
          <a:xfrm>
            <a:off x="8729688" y="4725777"/>
            <a:ext cx="171875" cy="171450"/>
          </a:xfrm>
          <a:prstGeom prst="rect">
            <a:avLst/>
          </a:prstGeom>
        </p:spPr>
      </p:pic>
    </p:spTree>
    <p:extLst>
      <p:ext uri="{BB962C8B-B14F-4D97-AF65-F5344CB8AC3E}">
        <p14:creationId xmlns:p14="http://schemas.microsoft.com/office/powerpoint/2010/main" val="3426083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C72A66AD-872F-F516-1695-03C56555B44C}"/>
              </a:ext>
            </a:extLst>
          </p:cNvPr>
          <p:cNvGraphicFramePr>
            <a:graphicFrameLocks noGrp="1"/>
          </p:cNvGraphicFramePr>
          <p:nvPr userDrawn="1">
            <p:extLst>
              <p:ext uri="{D42A27DB-BD31-4B8C-83A1-F6EECF244321}">
                <p14:modId xmlns:p14="http://schemas.microsoft.com/office/powerpoint/2010/main" val="1938803650"/>
              </p:ext>
            </p:extLst>
          </p:nvPr>
        </p:nvGraphicFramePr>
        <p:xfrm>
          <a:off x="-19848" y="1063868"/>
          <a:ext cx="9196484" cy="4049231"/>
        </p:xfrm>
        <a:graphic>
          <a:graphicData uri="http://schemas.openxmlformats.org/drawingml/2006/table">
            <a:tbl>
              <a:tblPr/>
              <a:tblGrid>
                <a:gridCol w="759456">
                  <a:extLst>
                    <a:ext uri="{9D8B030D-6E8A-4147-A177-3AD203B41FA5}">
                      <a16:colId xmlns:a16="http://schemas.microsoft.com/office/drawing/2014/main" val="301645025"/>
                    </a:ext>
                  </a:extLst>
                </a:gridCol>
                <a:gridCol w="759456">
                  <a:extLst>
                    <a:ext uri="{9D8B030D-6E8A-4147-A177-3AD203B41FA5}">
                      <a16:colId xmlns:a16="http://schemas.microsoft.com/office/drawing/2014/main" val="2662263670"/>
                    </a:ext>
                  </a:extLst>
                </a:gridCol>
                <a:gridCol w="759458">
                  <a:extLst>
                    <a:ext uri="{9D8B030D-6E8A-4147-A177-3AD203B41FA5}">
                      <a16:colId xmlns:a16="http://schemas.microsoft.com/office/drawing/2014/main" val="1916247933"/>
                    </a:ext>
                  </a:extLst>
                </a:gridCol>
                <a:gridCol w="759458">
                  <a:extLst>
                    <a:ext uri="{9D8B030D-6E8A-4147-A177-3AD203B41FA5}">
                      <a16:colId xmlns:a16="http://schemas.microsoft.com/office/drawing/2014/main" val="3320909631"/>
                    </a:ext>
                  </a:extLst>
                </a:gridCol>
                <a:gridCol w="759456">
                  <a:extLst>
                    <a:ext uri="{9D8B030D-6E8A-4147-A177-3AD203B41FA5}">
                      <a16:colId xmlns:a16="http://schemas.microsoft.com/office/drawing/2014/main" val="985742416"/>
                    </a:ext>
                  </a:extLst>
                </a:gridCol>
                <a:gridCol w="759456">
                  <a:extLst>
                    <a:ext uri="{9D8B030D-6E8A-4147-A177-3AD203B41FA5}">
                      <a16:colId xmlns:a16="http://schemas.microsoft.com/office/drawing/2014/main" val="2774905620"/>
                    </a:ext>
                  </a:extLst>
                </a:gridCol>
                <a:gridCol w="759456">
                  <a:extLst>
                    <a:ext uri="{9D8B030D-6E8A-4147-A177-3AD203B41FA5}">
                      <a16:colId xmlns:a16="http://schemas.microsoft.com/office/drawing/2014/main" val="658459404"/>
                    </a:ext>
                  </a:extLst>
                </a:gridCol>
                <a:gridCol w="759456">
                  <a:extLst>
                    <a:ext uri="{9D8B030D-6E8A-4147-A177-3AD203B41FA5}">
                      <a16:colId xmlns:a16="http://schemas.microsoft.com/office/drawing/2014/main" val="2489791621"/>
                    </a:ext>
                  </a:extLst>
                </a:gridCol>
                <a:gridCol w="759456">
                  <a:extLst>
                    <a:ext uri="{9D8B030D-6E8A-4147-A177-3AD203B41FA5}">
                      <a16:colId xmlns:a16="http://schemas.microsoft.com/office/drawing/2014/main" val="1370569078"/>
                    </a:ext>
                  </a:extLst>
                </a:gridCol>
                <a:gridCol w="759458">
                  <a:extLst>
                    <a:ext uri="{9D8B030D-6E8A-4147-A177-3AD203B41FA5}">
                      <a16:colId xmlns:a16="http://schemas.microsoft.com/office/drawing/2014/main" val="2613592223"/>
                    </a:ext>
                  </a:extLst>
                </a:gridCol>
                <a:gridCol w="759456">
                  <a:extLst>
                    <a:ext uri="{9D8B030D-6E8A-4147-A177-3AD203B41FA5}">
                      <a16:colId xmlns:a16="http://schemas.microsoft.com/office/drawing/2014/main" val="2153467850"/>
                    </a:ext>
                  </a:extLst>
                </a:gridCol>
                <a:gridCol w="842462">
                  <a:extLst>
                    <a:ext uri="{9D8B030D-6E8A-4147-A177-3AD203B41FA5}">
                      <a16:colId xmlns:a16="http://schemas.microsoft.com/office/drawing/2014/main" val="3764410845"/>
                    </a:ext>
                  </a:extLst>
                </a:gridCol>
              </a:tblGrid>
              <a:tr h="227997">
                <a:tc gridSpan="12">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chemeClr val="bg1"/>
                          </a:solidFill>
                          <a:effectLst/>
                          <a:uLnTx/>
                          <a:uFillTx/>
                          <a:latin typeface="Calibri Light" panose="020F0302020204030204" pitchFamily="34" charset="0"/>
                          <a:ea typeface="+mn-ea"/>
                          <a:cs typeface="Calibri Light" panose="020F0302020204030204" pitchFamily="34" charset="0"/>
                        </a:rPr>
                        <a:t>Planning</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chemeClr val="bg2">
                        <a:lumMod val="20000"/>
                        <a:lumOff val="80000"/>
                      </a:schemeClr>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chemeClr val="bg2">
                        <a:lumMod val="20000"/>
                        <a:lumOff val="80000"/>
                      </a:schemeClr>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chemeClr val="accent2">
                        <a:lumMod val="20000"/>
                        <a:lumOff val="80000"/>
                      </a:schemeClr>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F0F0F0"/>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F0F0F0"/>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F0F0F0"/>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F0F0F0"/>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F0F0F0"/>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F0F0F0"/>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F0F0F0"/>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F0F0F0"/>
                    </a:solidFill>
                  </a:tcPr>
                </a:tc>
                <a:extLst>
                  <a:ext uri="{0D108BD9-81ED-4DB2-BD59-A6C34878D82A}">
                    <a16:rowId xmlns:a16="http://schemas.microsoft.com/office/drawing/2014/main" val="2979583584"/>
                  </a:ext>
                </a:extLst>
              </a:tr>
              <a:tr h="227997">
                <a:tc gridSpan="12">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r>
                        <a:rPr lang="en-US" sz="1100" b="1" i="0" dirty="0">
                          <a:solidFill>
                            <a:schemeClr val="bg1"/>
                          </a:solidFill>
                          <a:effectLst/>
                          <a:latin typeface="Calibri Light" panose="020F0302020204030204" pitchFamily="34" charset="0"/>
                          <a:cs typeface="Calibri Light" panose="020F0302020204030204" pitchFamily="34" charset="0"/>
                        </a:rPr>
                        <a:t>Establish or Leverage Partnerships</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extLst>
                  <a:ext uri="{0D108BD9-81ED-4DB2-BD59-A6C34878D82A}">
                    <a16:rowId xmlns:a16="http://schemas.microsoft.com/office/drawing/2014/main" val="1998699872"/>
                  </a:ext>
                </a:extLst>
              </a:tr>
              <a:tr h="227997">
                <a:tc gridSpan="12">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r>
                        <a:rPr lang="en-US" sz="1100" b="1" i="0" dirty="0">
                          <a:solidFill>
                            <a:schemeClr val="bg1"/>
                          </a:solidFill>
                          <a:effectLst/>
                          <a:latin typeface="Calibri Light" panose="020F0302020204030204" pitchFamily="34" charset="0"/>
                          <a:cs typeface="Calibri Light" panose="020F0302020204030204" pitchFamily="34" charset="0"/>
                        </a:rPr>
                        <a:t>Screen, Test, Refer, Enroll, Retain</a:t>
                      </a:r>
                    </a:p>
                  </a:txBody>
                  <a:tcPr marL="57365" marR="57365" marT="28682" marB="28682" anchor="ctr">
                    <a:lnL w="11102" cap="flat" cmpd="sng" algn="ctr">
                      <a:noFill/>
                      <a:prstDash val="solid"/>
                      <a:round/>
                      <a:headEnd type="none" w="med" len="med"/>
                      <a:tailEnd type="none" w="med" len="med"/>
                    </a:lnL>
                    <a:lnR w="11102"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extLst>
                  <a:ext uri="{0D108BD9-81ED-4DB2-BD59-A6C34878D82A}">
                    <a16:rowId xmlns:a16="http://schemas.microsoft.com/office/drawing/2014/main" val="1449518755"/>
                  </a:ext>
                </a:extLst>
              </a:tr>
              <a:tr h="853912">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5800" rtl="0" eaLnBrk="1" fontAlgn="base" latinLnBrk="0" hangingPunct="1">
                        <a:lnSpc>
                          <a:spcPct val="100000"/>
                        </a:lnSpc>
                        <a:spcBef>
                          <a:spcPts val="0"/>
                        </a:spcBef>
                        <a:spcAft>
                          <a:spcPts val="0"/>
                        </a:spcAft>
                        <a:buClrTx/>
                        <a:buSzTx/>
                        <a:buFontTx/>
                        <a:buNone/>
                        <a:tabLst/>
                        <a:defRPr/>
                      </a:pPr>
                      <a:endParaRPr lang="en-US" sz="700" b="0" i="0" kern="1200" noProof="0" dirty="0">
                        <a:solidFill>
                          <a:schemeClr val="tx2"/>
                        </a:solidFill>
                        <a:effectLst/>
                        <a:latin typeface="+mn-lt"/>
                        <a:ea typeface="+mn-ea"/>
                        <a:cs typeface="+mn-cs"/>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5800" rtl="0" eaLnBrk="1" fontAlgn="base" latinLnBrk="0" hangingPunct="1">
                        <a:lnSpc>
                          <a:spcPct val="100000"/>
                        </a:lnSpc>
                        <a:spcBef>
                          <a:spcPts val="0"/>
                        </a:spcBef>
                        <a:spcAft>
                          <a:spcPts val="0"/>
                        </a:spcAft>
                        <a:buClrTx/>
                        <a:buSzTx/>
                        <a:buFontTx/>
                        <a:buNone/>
                        <a:tabLst/>
                        <a:defRPr/>
                      </a:pPr>
                      <a:endParaRPr lang="en-US" sz="700" b="0" i="0" kern="1200" noProof="0" dirty="0">
                        <a:solidFill>
                          <a:schemeClr val="tx2"/>
                        </a:solidFill>
                        <a:effectLst/>
                        <a:latin typeface="+mn-lt"/>
                        <a:ea typeface="+mn-ea"/>
                        <a:cs typeface="+mn-cs"/>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auto" latinLnBrk="0" hangingPunct="1">
                        <a:lnSpc>
                          <a:spcPct val="100000"/>
                        </a:lnSpc>
                        <a:spcBef>
                          <a:spcPts val="0"/>
                        </a:spcBef>
                        <a:spcAft>
                          <a:spcPts val="0"/>
                        </a:spcAft>
                        <a:buClrTx/>
                        <a:buSzTx/>
                        <a:buFontTx/>
                        <a:buNone/>
                        <a:tabLst/>
                        <a:defRPr/>
                      </a:pPr>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p>
                      <a:endParaRPr lang="en-US" dirty="0"/>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p>
                      <a:pPr algn="ctr" fontAlgn="auto"/>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extLst>
                  <a:ext uri="{0D108BD9-81ED-4DB2-BD59-A6C34878D82A}">
                    <a16:rowId xmlns:a16="http://schemas.microsoft.com/office/drawing/2014/main" val="1639802775"/>
                  </a:ext>
                </a:extLst>
              </a:tr>
              <a:tr h="999076">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5800" rtl="0" eaLnBrk="1" fontAlgn="base" latinLnBrk="0" hangingPunct="1">
                        <a:lnSpc>
                          <a:spcPct val="100000"/>
                        </a:lnSpc>
                        <a:spcBef>
                          <a:spcPts val="0"/>
                        </a:spcBef>
                        <a:spcAft>
                          <a:spcPts val="0"/>
                        </a:spcAft>
                        <a:buClrTx/>
                        <a:buSzTx/>
                        <a:buFontTx/>
                        <a:buNone/>
                        <a:tabLst/>
                        <a:defRPr/>
                      </a:pPr>
                      <a:endParaRPr lang="en-US" sz="700" b="0" i="0" kern="1200" noProof="0" dirty="0">
                        <a:solidFill>
                          <a:schemeClr val="tx2"/>
                        </a:solidFill>
                        <a:effectLst/>
                        <a:latin typeface="+mn-lt"/>
                        <a:ea typeface="+mn-ea"/>
                        <a:cs typeface="+mn-cs"/>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513065" rtl="0" eaLnBrk="1" fontAlgn="base" latinLnBrk="0" hangingPunct="1">
                        <a:lnSpc>
                          <a:spcPct val="100000"/>
                        </a:lnSpc>
                        <a:spcBef>
                          <a:spcPts val="0"/>
                        </a:spcBef>
                        <a:spcAft>
                          <a:spcPts val="0"/>
                        </a:spcAft>
                        <a:buClrTx/>
                        <a:buSzTx/>
                        <a:buFontTx/>
                        <a:buNone/>
                        <a:tabLst/>
                        <a:defRPr/>
                      </a:pPr>
                      <a:endParaRPr lang="en-US" sz="700" b="0" i="0" kern="1200" noProof="0" dirty="0">
                        <a:solidFill>
                          <a:schemeClr val="tx2"/>
                        </a:solidFill>
                        <a:effectLst/>
                        <a:latin typeface="+mn-lt"/>
                        <a:ea typeface="+mn-ea"/>
                        <a:cs typeface="+mn-cs"/>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auto" latinLnBrk="0" hangingPunct="1">
                        <a:lnSpc>
                          <a:spcPct val="100000"/>
                        </a:lnSpc>
                        <a:spcBef>
                          <a:spcPts val="0"/>
                        </a:spcBef>
                        <a:spcAft>
                          <a:spcPts val="0"/>
                        </a:spcAft>
                        <a:buClrTx/>
                        <a:buSzTx/>
                        <a:buFontTx/>
                        <a:buNone/>
                        <a:tabLst/>
                        <a:defRPr/>
                      </a:pPr>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extLst>
                  <a:ext uri="{0D108BD9-81ED-4DB2-BD59-A6C34878D82A}">
                    <a16:rowId xmlns:a16="http://schemas.microsoft.com/office/drawing/2014/main" val="2357453434"/>
                  </a:ext>
                </a:extLst>
              </a:tr>
              <a:tr h="829878">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5800" rtl="0" eaLnBrk="1" fontAlgn="base" latinLnBrk="0" hangingPunct="1">
                        <a:lnSpc>
                          <a:spcPct val="100000"/>
                        </a:lnSpc>
                        <a:spcBef>
                          <a:spcPts val="0"/>
                        </a:spcBef>
                        <a:spcAft>
                          <a:spcPts val="0"/>
                        </a:spcAft>
                        <a:buClrTx/>
                        <a:buSzTx/>
                        <a:buFontTx/>
                        <a:buNone/>
                        <a:tabLst/>
                        <a:defRPr/>
                      </a:pPr>
                      <a:endParaRPr lang="en-US" sz="700" b="0" i="0" kern="1200" noProof="0" dirty="0">
                        <a:solidFill>
                          <a:schemeClr val="tx2"/>
                        </a:solidFill>
                        <a:effectLst/>
                        <a:latin typeface="+mn-lt"/>
                        <a:ea typeface="+mn-ea"/>
                        <a:cs typeface="+mn-cs"/>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513065" rtl="0" eaLnBrk="1" fontAlgn="base" latinLnBrk="0" hangingPunct="1">
                        <a:lnSpc>
                          <a:spcPct val="100000"/>
                        </a:lnSpc>
                        <a:spcBef>
                          <a:spcPts val="0"/>
                        </a:spcBef>
                        <a:spcAft>
                          <a:spcPts val="0"/>
                        </a:spcAft>
                        <a:buClrTx/>
                        <a:buSzTx/>
                        <a:buFontTx/>
                        <a:buNone/>
                        <a:tabLst/>
                        <a:defRPr/>
                      </a:pPr>
                      <a:endParaRPr lang="en-US" sz="700" b="0" i="0" kern="1200" noProof="0" dirty="0">
                        <a:solidFill>
                          <a:schemeClr val="tx2"/>
                        </a:solidFill>
                        <a:effectLst/>
                        <a:latin typeface="+mn-lt"/>
                        <a:ea typeface="+mn-ea"/>
                        <a:cs typeface="+mn-cs"/>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auto" latinLnBrk="0" hangingPunct="1">
                        <a:lnSpc>
                          <a:spcPct val="100000"/>
                        </a:lnSpc>
                        <a:spcBef>
                          <a:spcPts val="0"/>
                        </a:spcBef>
                        <a:spcAft>
                          <a:spcPts val="0"/>
                        </a:spcAft>
                        <a:buClrTx/>
                        <a:buSzTx/>
                        <a:buFontTx/>
                        <a:buNone/>
                        <a:tabLst/>
                        <a:defRPr/>
                      </a:pPr>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extLst>
                  <a:ext uri="{0D108BD9-81ED-4DB2-BD59-A6C34878D82A}">
                    <a16:rowId xmlns:a16="http://schemas.microsoft.com/office/drawing/2014/main" val="1155111811"/>
                  </a:ext>
                </a:extLst>
              </a:tr>
              <a:tr h="682374">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5800" rtl="0" eaLnBrk="1" fontAlgn="base" latinLnBrk="0" hangingPunct="1">
                        <a:lnSpc>
                          <a:spcPct val="100000"/>
                        </a:lnSpc>
                        <a:spcBef>
                          <a:spcPts val="0"/>
                        </a:spcBef>
                        <a:spcAft>
                          <a:spcPts val="0"/>
                        </a:spcAft>
                        <a:buClrTx/>
                        <a:buSzTx/>
                        <a:buFontTx/>
                        <a:buNone/>
                        <a:tabLst/>
                        <a:defRPr/>
                      </a:pPr>
                      <a:endParaRPr lang="en-US" sz="700" b="0" i="0" kern="1200" noProof="0" dirty="0">
                        <a:solidFill>
                          <a:schemeClr val="tx2"/>
                        </a:solidFill>
                        <a:effectLst/>
                        <a:latin typeface="+mn-lt"/>
                        <a:ea typeface="+mn-ea"/>
                        <a:cs typeface="+mn-cs"/>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513065" rtl="0" eaLnBrk="1" fontAlgn="base" latinLnBrk="0" hangingPunct="1">
                        <a:lnSpc>
                          <a:spcPct val="100000"/>
                        </a:lnSpc>
                        <a:spcBef>
                          <a:spcPts val="0"/>
                        </a:spcBef>
                        <a:spcAft>
                          <a:spcPts val="0"/>
                        </a:spcAft>
                        <a:buClrTx/>
                        <a:buSzTx/>
                        <a:buFontTx/>
                        <a:buNone/>
                        <a:tabLst/>
                        <a:defRPr/>
                      </a:pPr>
                      <a:endParaRPr lang="en-US" sz="700" b="0" i="0" kern="1200" noProof="0" dirty="0">
                        <a:solidFill>
                          <a:schemeClr val="tx2"/>
                        </a:solidFill>
                        <a:effectLst/>
                        <a:latin typeface="+mn-lt"/>
                        <a:ea typeface="+mn-ea"/>
                        <a:cs typeface="+mn-cs"/>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auto" latinLnBrk="0" hangingPunct="1">
                        <a:lnSpc>
                          <a:spcPct val="100000"/>
                        </a:lnSpc>
                        <a:spcBef>
                          <a:spcPts val="0"/>
                        </a:spcBef>
                        <a:spcAft>
                          <a:spcPts val="0"/>
                        </a:spcAft>
                        <a:buClrTx/>
                        <a:buSzTx/>
                        <a:buFontTx/>
                        <a:buNone/>
                        <a:tabLst/>
                        <a:defRPr/>
                      </a:pPr>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extLst>
                  <a:ext uri="{0D108BD9-81ED-4DB2-BD59-A6C34878D82A}">
                    <a16:rowId xmlns:a16="http://schemas.microsoft.com/office/drawing/2014/main" val="2326233313"/>
                  </a:ext>
                </a:extLst>
              </a:tr>
            </a:tbl>
          </a:graphicData>
        </a:graphic>
      </p:graphicFrame>
    </p:spTree>
    <p:extLst>
      <p:ext uri="{BB962C8B-B14F-4D97-AF65-F5344CB8AC3E}">
        <p14:creationId xmlns:p14="http://schemas.microsoft.com/office/powerpoint/2010/main" val="342268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Option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9B75E4BF-A0EE-4AAF-8CBF-44B452D0E42E}"/>
              </a:ext>
            </a:extLst>
          </p:cNvPr>
          <p:cNvSpPr/>
          <p:nvPr userDrawn="1"/>
        </p:nvSpPr>
        <p:spPr>
          <a:xfrm>
            <a:off x="3132478" y="4970376"/>
            <a:ext cx="6011522" cy="1731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46" dirty="0"/>
          </a:p>
        </p:txBody>
      </p:sp>
      <p:sp>
        <p:nvSpPr>
          <p:cNvPr id="22" name="Rectangle 21">
            <a:extLst>
              <a:ext uri="{FF2B5EF4-FFF2-40B4-BE49-F238E27FC236}">
                <a16:creationId xmlns:a16="http://schemas.microsoft.com/office/drawing/2014/main" id="{38BF9877-75A8-4CDB-B7ED-F5318CDAE9C5}"/>
              </a:ext>
            </a:extLst>
          </p:cNvPr>
          <p:cNvSpPr/>
          <p:nvPr userDrawn="1"/>
        </p:nvSpPr>
        <p:spPr>
          <a:xfrm>
            <a:off x="1" y="4970377"/>
            <a:ext cx="1929352" cy="1731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46" dirty="0"/>
          </a:p>
        </p:txBody>
      </p:sp>
      <p:sp>
        <p:nvSpPr>
          <p:cNvPr id="23" name="Rectangle 22">
            <a:extLst>
              <a:ext uri="{FF2B5EF4-FFF2-40B4-BE49-F238E27FC236}">
                <a16:creationId xmlns:a16="http://schemas.microsoft.com/office/drawing/2014/main" id="{A137A273-419D-4C4A-B279-66BE39B2A399}"/>
              </a:ext>
            </a:extLst>
          </p:cNvPr>
          <p:cNvSpPr/>
          <p:nvPr userDrawn="1"/>
        </p:nvSpPr>
        <p:spPr>
          <a:xfrm>
            <a:off x="1929353" y="4970376"/>
            <a:ext cx="1203126" cy="1731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46" dirty="0"/>
          </a:p>
        </p:txBody>
      </p:sp>
      <p:sp>
        <p:nvSpPr>
          <p:cNvPr id="12" name="Freeform 9">
            <a:extLst>
              <a:ext uri="{FF2B5EF4-FFF2-40B4-BE49-F238E27FC236}">
                <a16:creationId xmlns:a16="http://schemas.microsoft.com/office/drawing/2014/main" id="{6F80B7CE-AEE5-4691-AD2E-3CB3150A269D}"/>
              </a:ext>
            </a:extLst>
          </p:cNvPr>
          <p:cNvSpPr>
            <a:spLocks/>
          </p:cNvSpPr>
          <p:nvPr userDrawn="1"/>
        </p:nvSpPr>
        <p:spPr bwMode="auto">
          <a:xfrm rot="16627444">
            <a:off x="240871" y="190444"/>
            <a:ext cx="383681" cy="308036"/>
          </a:xfrm>
          <a:prstGeom prst="hexagon">
            <a:avLst/>
          </a:prstGeom>
          <a:solidFill>
            <a:schemeClr val="accent3"/>
          </a:solidFill>
          <a:ln w="57150">
            <a:solidFill>
              <a:schemeClr val="accent3"/>
            </a:solidFill>
          </a:ln>
          <a:effectLst>
            <a:outerShdw dist="63500" dir="7800000" sx="101000" sy="101000" algn="ctr" rotWithShape="0">
              <a:schemeClr val="tx2">
                <a:lumMod val="40000"/>
                <a:lumOff val="60000"/>
                <a:alpha val="40000"/>
              </a:schemeClr>
            </a:outerShdw>
          </a:effectLst>
        </p:spPr>
        <p:txBody>
          <a:bodyPr vert="horz" wrap="square" lIns="34116" tIns="17058" rIns="34116" bIns="17058" numCol="1" anchor="t" anchorCtr="0" compatLnSpc="1">
            <a:prstTxWarp prst="textNoShape">
              <a:avLst/>
            </a:prstTxWarp>
          </a:bodyPr>
          <a:lstStyle/>
          <a:p>
            <a:endParaRPr lang="en-US" sz="672" dirty="0"/>
          </a:p>
        </p:txBody>
      </p:sp>
      <p:sp>
        <p:nvSpPr>
          <p:cNvPr id="18" name="TextBox 17">
            <a:extLst>
              <a:ext uri="{FF2B5EF4-FFF2-40B4-BE49-F238E27FC236}">
                <a16:creationId xmlns:a16="http://schemas.microsoft.com/office/drawing/2014/main" id="{CD846013-640A-4371-B9E1-476DB224BAC6}"/>
              </a:ext>
            </a:extLst>
          </p:cNvPr>
          <p:cNvSpPr txBox="1"/>
          <p:nvPr userDrawn="1"/>
        </p:nvSpPr>
        <p:spPr>
          <a:xfrm>
            <a:off x="8692584" y="4970377"/>
            <a:ext cx="283964" cy="172609"/>
          </a:xfrm>
          <a:prstGeom prst="rect">
            <a:avLst/>
          </a:prstGeom>
          <a:noFill/>
        </p:spPr>
        <p:txBody>
          <a:bodyPr wrap="square" lIns="51305" tIns="25653" rIns="51305" bIns="25653" rtlCol="0">
            <a:spAutoFit/>
          </a:bodyPr>
          <a:lstStyle/>
          <a:p>
            <a:pPr algn="r" defTabSz="513065"/>
            <a:fld id="{879E2ECD-52C4-4036-9BD3-F4AEC1C18931}" type="slidenum">
              <a:rPr lang="en-US" sz="785">
                <a:solidFill>
                  <a:schemeClr val="bg1"/>
                </a:solidFill>
                <a:latin typeface="+mn-lt"/>
              </a:rPr>
              <a:pPr algn="r" defTabSz="513065"/>
              <a:t>‹#›</a:t>
            </a:fld>
            <a:endParaRPr lang="en-US" sz="785" dirty="0">
              <a:solidFill>
                <a:schemeClr val="bg1"/>
              </a:solidFill>
              <a:latin typeface="+mn-lt"/>
            </a:endParaRPr>
          </a:p>
        </p:txBody>
      </p:sp>
      <p:sp>
        <p:nvSpPr>
          <p:cNvPr id="19" name="Title 1">
            <a:extLst>
              <a:ext uri="{FF2B5EF4-FFF2-40B4-BE49-F238E27FC236}">
                <a16:creationId xmlns:a16="http://schemas.microsoft.com/office/drawing/2014/main" id="{0E811C91-0F74-45AB-A97C-256160B134B5}"/>
              </a:ext>
            </a:extLst>
          </p:cNvPr>
          <p:cNvSpPr>
            <a:spLocks noGrp="1"/>
          </p:cNvSpPr>
          <p:nvPr>
            <p:ph type="title" hasCustomPrompt="1"/>
          </p:nvPr>
        </p:nvSpPr>
        <p:spPr>
          <a:xfrm>
            <a:off x="733454" y="114300"/>
            <a:ext cx="8154515" cy="468626"/>
          </a:xfrm>
          <a:prstGeom prst="rect">
            <a:avLst/>
          </a:prstGeom>
        </p:spPr>
        <p:txBody>
          <a:bodyPr lIns="91438" tIns="0" rIns="91438" bIns="0" anchor="ctr" anchorCtr="0">
            <a:noAutofit/>
          </a:bodyPr>
          <a:lstStyle>
            <a:lvl1pPr algn="l">
              <a:defRPr sz="2394" b="0">
                <a:solidFill>
                  <a:schemeClr val="tx2"/>
                </a:solidFill>
                <a:latin typeface="+mj-lt"/>
              </a:defRPr>
            </a:lvl1pPr>
          </a:lstStyle>
          <a:p>
            <a:r>
              <a:rPr lang="en-US" dirty="0"/>
              <a:t>Title of Slide</a:t>
            </a:r>
          </a:p>
        </p:txBody>
      </p:sp>
      <p:sp>
        <p:nvSpPr>
          <p:cNvPr id="20" name="Content Placeholder 2">
            <a:extLst>
              <a:ext uri="{FF2B5EF4-FFF2-40B4-BE49-F238E27FC236}">
                <a16:creationId xmlns:a16="http://schemas.microsoft.com/office/drawing/2014/main" id="{348D0951-5A5F-4DF6-BA0B-2FC0D48E42E8}"/>
              </a:ext>
            </a:extLst>
          </p:cNvPr>
          <p:cNvSpPr>
            <a:spLocks noGrp="1"/>
          </p:cNvSpPr>
          <p:nvPr>
            <p:ph idx="1"/>
          </p:nvPr>
        </p:nvSpPr>
        <p:spPr>
          <a:xfrm>
            <a:off x="242317" y="697227"/>
            <a:ext cx="8659368" cy="3970927"/>
          </a:xfrm>
          <a:prstGeom prst="rect">
            <a:avLst/>
          </a:prstGeom>
        </p:spPr>
        <p:txBody>
          <a:bodyPr/>
          <a:lstStyle>
            <a:lvl1pPr marL="0" indent="0">
              <a:buNone/>
              <a:defRPr sz="1795">
                <a:solidFill>
                  <a:schemeClr val="accent5"/>
                </a:solidFill>
                <a:latin typeface="+mn-lt"/>
              </a:defRPr>
            </a:lvl1pPr>
            <a:lvl2pPr>
              <a:defRPr sz="1496">
                <a:solidFill>
                  <a:schemeClr val="accent5"/>
                </a:solidFill>
                <a:latin typeface="+mn-lt"/>
              </a:defRPr>
            </a:lvl2pPr>
            <a:lvl3pPr>
              <a:defRPr sz="1048">
                <a:solidFill>
                  <a:schemeClr val="accent5"/>
                </a:solidFill>
                <a:latin typeface="+mn-lt"/>
              </a:defRPr>
            </a:lvl3pPr>
            <a:lvl4pPr>
              <a:defRPr sz="898">
                <a:solidFill>
                  <a:schemeClr val="accent5"/>
                </a:solidFill>
                <a:latin typeface="+mn-lt"/>
              </a:defRPr>
            </a:lvl4pPr>
            <a:lvl5pPr>
              <a:defRPr sz="898">
                <a:solidFill>
                  <a:schemeClr val="accent5"/>
                </a:solidFill>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2">
            <a:extLst>
              <a:ext uri="{FF2B5EF4-FFF2-40B4-BE49-F238E27FC236}">
                <a16:creationId xmlns:a16="http://schemas.microsoft.com/office/drawing/2014/main" id="{0D03B805-3308-4390-8DF1-5C2E5B79B2C4}"/>
              </a:ext>
            </a:extLst>
          </p:cNvPr>
          <p:cNvSpPr>
            <a:spLocks noGrp="1"/>
          </p:cNvSpPr>
          <p:nvPr>
            <p:ph idx="10" hasCustomPrompt="1"/>
          </p:nvPr>
        </p:nvSpPr>
        <p:spPr>
          <a:xfrm>
            <a:off x="242196" y="4697041"/>
            <a:ext cx="8450388" cy="196079"/>
          </a:xfrm>
          <a:prstGeom prst="rect">
            <a:avLst/>
          </a:prstGeom>
        </p:spPr>
        <p:txBody>
          <a:bodyPr wrap="square" anchor="b" anchorCtr="0">
            <a:spAutoFit/>
          </a:bodyPr>
          <a:lstStyle>
            <a:lvl1pPr marL="0" indent="0" algn="l">
              <a:lnSpc>
                <a:spcPct val="100000"/>
              </a:lnSpc>
              <a:spcBef>
                <a:spcPts val="0"/>
              </a:spcBef>
              <a:buNone/>
              <a:defRPr sz="674">
                <a:solidFill>
                  <a:schemeClr val="accent5"/>
                </a:solidFill>
                <a:latin typeface="+mn-lt"/>
              </a:defRPr>
            </a:lvl1pPr>
            <a:lvl2pPr>
              <a:defRPr sz="1496">
                <a:solidFill>
                  <a:schemeClr val="accent5"/>
                </a:solidFill>
                <a:latin typeface="+mj-lt"/>
              </a:defRPr>
            </a:lvl2pPr>
            <a:lvl3pPr>
              <a:defRPr sz="1048">
                <a:solidFill>
                  <a:schemeClr val="accent5"/>
                </a:solidFill>
                <a:latin typeface="+mj-lt"/>
              </a:defRPr>
            </a:lvl3pPr>
            <a:lvl4pPr>
              <a:defRPr sz="898">
                <a:solidFill>
                  <a:schemeClr val="accent5"/>
                </a:solidFill>
                <a:latin typeface="+mj-lt"/>
              </a:defRPr>
            </a:lvl4pPr>
            <a:lvl5pPr>
              <a:defRPr sz="898">
                <a:solidFill>
                  <a:schemeClr val="accent5"/>
                </a:solidFill>
                <a:latin typeface="+mj-lt"/>
              </a:defRPr>
            </a:lvl5pPr>
          </a:lstStyle>
          <a:p>
            <a:pPr lvl="0"/>
            <a:r>
              <a:rPr lang="en-US" dirty="0"/>
              <a:t>NOTES: </a:t>
            </a:r>
          </a:p>
        </p:txBody>
      </p:sp>
      <p:pic>
        <p:nvPicPr>
          <p:cNvPr id="14" name="Picture 13">
            <a:extLst>
              <a:ext uri="{FF2B5EF4-FFF2-40B4-BE49-F238E27FC236}">
                <a16:creationId xmlns:a16="http://schemas.microsoft.com/office/drawing/2014/main" id="{A2EE31C6-6653-439E-801B-EBC8423C3086}"/>
              </a:ext>
            </a:extLst>
          </p:cNvPr>
          <p:cNvPicPr>
            <a:picLocks noChangeAspect="1"/>
          </p:cNvPicPr>
          <p:nvPr userDrawn="1"/>
        </p:nvPicPr>
        <p:blipFill>
          <a:blip r:embed="rId2"/>
          <a:stretch>
            <a:fillRect/>
          </a:stretch>
        </p:blipFill>
        <p:spPr>
          <a:xfrm>
            <a:off x="8729688" y="4725777"/>
            <a:ext cx="171875" cy="171450"/>
          </a:xfrm>
          <a:prstGeom prst="rect">
            <a:avLst/>
          </a:prstGeom>
        </p:spPr>
      </p:pic>
    </p:spTree>
    <p:extLst>
      <p:ext uri="{BB962C8B-B14F-4D97-AF65-F5344CB8AC3E}">
        <p14:creationId xmlns:p14="http://schemas.microsoft.com/office/powerpoint/2010/main" val="3426083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_Title Slide Full Bleed Image">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FB7A647C-D94A-BA46-B16E-E2FF9E24AB7A}"/>
              </a:ext>
            </a:extLst>
          </p:cNvPr>
          <p:cNvSpPr/>
          <p:nvPr userDrawn="1"/>
        </p:nvSpPr>
        <p:spPr>
          <a:xfrm>
            <a:off x="6311965" y="4121634"/>
            <a:ext cx="2692731" cy="87868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25" name="Picture 24">
            <a:extLst>
              <a:ext uri="{FF2B5EF4-FFF2-40B4-BE49-F238E27FC236}">
                <a16:creationId xmlns:a16="http://schemas.microsoft.com/office/drawing/2014/main" id="{977DF0B2-E7FB-7F40-975B-EB5D96C584DC}"/>
              </a:ext>
            </a:extLst>
          </p:cNvPr>
          <p:cNvPicPr>
            <a:picLocks noChangeAspect="1"/>
          </p:cNvPicPr>
          <p:nvPr userDrawn="1"/>
        </p:nvPicPr>
        <p:blipFill>
          <a:blip r:embed="rId2"/>
          <a:srcRect/>
          <a:stretch/>
        </p:blipFill>
        <p:spPr>
          <a:xfrm>
            <a:off x="6536531" y="4327237"/>
            <a:ext cx="2243599" cy="448719"/>
          </a:xfrm>
          <a:prstGeom prst="rect">
            <a:avLst/>
          </a:prstGeom>
        </p:spPr>
      </p:pic>
      <p:sp>
        <p:nvSpPr>
          <p:cNvPr id="26" name="Rectangle 25">
            <a:extLst>
              <a:ext uri="{FF2B5EF4-FFF2-40B4-BE49-F238E27FC236}">
                <a16:creationId xmlns:a16="http://schemas.microsoft.com/office/drawing/2014/main" id="{0341662F-19F7-A042-9DF0-4C1666BFFF07}"/>
              </a:ext>
            </a:extLst>
          </p:cNvPr>
          <p:cNvSpPr/>
          <p:nvPr userDrawn="1"/>
        </p:nvSpPr>
        <p:spPr>
          <a:xfrm>
            <a:off x="150019" y="4121634"/>
            <a:ext cx="6161946" cy="878681"/>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728B9EA-4FC9-F64E-9590-329E833738A5}"/>
              </a:ext>
            </a:extLst>
          </p:cNvPr>
          <p:cNvSpPr/>
          <p:nvPr userDrawn="1"/>
        </p:nvSpPr>
        <p:spPr>
          <a:xfrm>
            <a:off x="150019" y="3714441"/>
            <a:ext cx="6161946" cy="40719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0C195648-9165-4F40-A3C3-B000DAF457C2}"/>
              </a:ext>
            </a:extLst>
          </p:cNvPr>
          <p:cNvSpPr/>
          <p:nvPr userDrawn="1"/>
        </p:nvSpPr>
        <p:spPr>
          <a:xfrm>
            <a:off x="139303" y="143185"/>
            <a:ext cx="8865394" cy="4857131"/>
          </a:xfrm>
          <a:prstGeom prst="rect">
            <a:avLst/>
          </a:prstGeom>
          <a:no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Title 1">
            <a:extLst>
              <a:ext uri="{FF2B5EF4-FFF2-40B4-BE49-F238E27FC236}">
                <a16:creationId xmlns:a16="http://schemas.microsoft.com/office/drawing/2014/main" id="{306A988E-BEBB-8747-81BC-6A5789B3A739}"/>
              </a:ext>
            </a:extLst>
          </p:cNvPr>
          <p:cNvSpPr>
            <a:spLocks noGrp="1"/>
          </p:cNvSpPr>
          <p:nvPr>
            <p:ph type="ctrTitle"/>
          </p:nvPr>
        </p:nvSpPr>
        <p:spPr>
          <a:xfrm>
            <a:off x="271463" y="4200525"/>
            <a:ext cx="6040501" cy="721519"/>
          </a:xfrm>
        </p:spPr>
        <p:txBody>
          <a:bodyPr anchor="ctr"/>
          <a:lstStyle>
            <a:lvl1pPr algn="l">
              <a:defRPr sz="3600">
                <a:solidFill>
                  <a:schemeClr val="bg1"/>
                </a:solidFill>
                <a:latin typeface="Helvetica" pitchFamily="2" charset="0"/>
              </a:defRPr>
            </a:lvl1pPr>
          </a:lstStyle>
          <a:p>
            <a:r>
              <a:rPr lang="en-US" dirty="0"/>
              <a:t>Click to edit Master title style</a:t>
            </a:r>
          </a:p>
        </p:txBody>
      </p:sp>
      <p:sp>
        <p:nvSpPr>
          <p:cNvPr id="30" name="Subtitle 2">
            <a:extLst>
              <a:ext uri="{FF2B5EF4-FFF2-40B4-BE49-F238E27FC236}">
                <a16:creationId xmlns:a16="http://schemas.microsoft.com/office/drawing/2014/main" id="{F40F0A14-7942-3C4A-B6AD-608799EC41E6}"/>
              </a:ext>
            </a:extLst>
          </p:cNvPr>
          <p:cNvSpPr>
            <a:spLocks noGrp="1"/>
          </p:cNvSpPr>
          <p:nvPr>
            <p:ph type="subTitle" idx="1"/>
          </p:nvPr>
        </p:nvSpPr>
        <p:spPr>
          <a:xfrm>
            <a:off x="271463" y="3764756"/>
            <a:ext cx="5901199" cy="292585"/>
          </a:xfrm>
        </p:spPr>
        <p:txBody>
          <a:bodyPr anchor="ctr">
            <a:normAutofit/>
          </a:bodyPr>
          <a:lstStyle>
            <a:lvl1pPr marL="0" indent="0" algn="l">
              <a:buNone/>
              <a:defRPr sz="1800" cap="all" baseline="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cxnSp>
        <p:nvCxnSpPr>
          <p:cNvPr id="31" name="Straight Connector 30">
            <a:extLst>
              <a:ext uri="{FF2B5EF4-FFF2-40B4-BE49-F238E27FC236}">
                <a16:creationId xmlns:a16="http://schemas.microsoft.com/office/drawing/2014/main" id="{2E7117F8-CBF4-6948-94E2-AF7515EC3B04}"/>
              </a:ext>
            </a:extLst>
          </p:cNvPr>
          <p:cNvCxnSpPr>
            <a:cxnSpLocks/>
          </p:cNvCxnSpPr>
          <p:nvPr userDrawn="1"/>
        </p:nvCxnSpPr>
        <p:spPr>
          <a:xfrm flipV="1">
            <a:off x="492917" y="143185"/>
            <a:ext cx="0" cy="3571257"/>
          </a:xfrm>
          <a:prstGeom prst="line">
            <a:avLst/>
          </a:prstGeom>
          <a:ln w="28575">
            <a:solidFill>
              <a:schemeClr val="bg1"/>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9366647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3307672"/>
      </p:ext>
    </p:extLst>
  </p:cSld>
  <p:clrMap bg1="lt1" tx1="dk1" bg2="lt2" tx2="dk2" accent1="accent1" accent2="accent2" accent3="accent3" accent4="accent4" accent5="accent5" accent6="accent6" hlink="hlink" folHlink="folHlink"/>
  <p:sldLayoutIdLst>
    <p:sldLayoutId id="2147483757" r:id="rId1"/>
    <p:sldLayoutId id="2147483758" r:id="rId2"/>
  </p:sldLayoutIdLst>
  <p:hf hdr="0" ftr="0" dt="0"/>
  <p:txStyles>
    <p:titleStyle>
      <a:lvl1pPr algn="l" defTabSz="513065" rtl="0" eaLnBrk="1" latinLnBrk="0" hangingPunct="1">
        <a:lnSpc>
          <a:spcPct val="90000"/>
        </a:lnSpc>
        <a:spcBef>
          <a:spcPct val="0"/>
        </a:spcBef>
        <a:buNone/>
        <a:defRPr sz="2469" kern="1200">
          <a:solidFill>
            <a:schemeClr val="tx1"/>
          </a:solidFill>
          <a:latin typeface="+mj-lt"/>
          <a:ea typeface="+mj-ea"/>
          <a:cs typeface="+mj-cs"/>
        </a:defRPr>
      </a:lvl1pPr>
    </p:titleStyle>
    <p:bodyStyle>
      <a:lvl1pPr marL="128266" indent="-128266" algn="l" defTabSz="513065" rtl="0" eaLnBrk="1" latinLnBrk="0" hangingPunct="1">
        <a:lnSpc>
          <a:spcPct val="90000"/>
        </a:lnSpc>
        <a:spcBef>
          <a:spcPts val="561"/>
        </a:spcBef>
        <a:buFont typeface="Arial" panose="020B0604020202020204" pitchFamily="34" charset="0"/>
        <a:buChar char="•"/>
        <a:defRPr sz="1571" kern="1200">
          <a:solidFill>
            <a:schemeClr val="tx1"/>
          </a:solidFill>
          <a:latin typeface="+mn-lt"/>
          <a:ea typeface="+mn-ea"/>
          <a:cs typeface="+mn-cs"/>
        </a:defRPr>
      </a:lvl1pPr>
      <a:lvl2pPr marL="384798" indent="-128266" algn="l" defTabSz="513065" rtl="0" eaLnBrk="1" latinLnBrk="0" hangingPunct="1">
        <a:lnSpc>
          <a:spcPct val="90000"/>
        </a:lnSpc>
        <a:spcBef>
          <a:spcPts val="281"/>
        </a:spcBef>
        <a:buFont typeface="Arial" panose="020B0604020202020204" pitchFamily="34" charset="0"/>
        <a:buChar char="•"/>
        <a:defRPr sz="1346" kern="1200">
          <a:solidFill>
            <a:schemeClr val="tx1"/>
          </a:solidFill>
          <a:latin typeface="+mn-lt"/>
          <a:ea typeface="+mn-ea"/>
          <a:cs typeface="+mn-cs"/>
        </a:defRPr>
      </a:lvl2pPr>
      <a:lvl3pPr marL="641330" indent="-128266" algn="l" defTabSz="513065" rtl="0" eaLnBrk="1" latinLnBrk="0" hangingPunct="1">
        <a:lnSpc>
          <a:spcPct val="90000"/>
        </a:lnSpc>
        <a:spcBef>
          <a:spcPts val="281"/>
        </a:spcBef>
        <a:buFont typeface="Arial" panose="020B0604020202020204" pitchFamily="34" charset="0"/>
        <a:buChar char="•"/>
        <a:defRPr sz="1122" kern="1200">
          <a:solidFill>
            <a:schemeClr val="tx1"/>
          </a:solidFill>
          <a:latin typeface="+mn-lt"/>
          <a:ea typeface="+mn-ea"/>
          <a:cs typeface="+mn-cs"/>
        </a:defRPr>
      </a:lvl3pPr>
      <a:lvl4pPr marL="897863"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4pPr>
      <a:lvl5pPr marL="1154394"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5pPr>
      <a:lvl6pPr marL="1410926"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6pPr>
      <a:lvl7pPr marL="1667459"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7pPr>
      <a:lvl8pPr marL="1923991"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8pPr>
      <a:lvl9pPr marL="2180522"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9pPr>
    </p:bodyStyle>
    <p:otherStyle>
      <a:defPPr>
        <a:defRPr lang="en-US"/>
      </a:defPPr>
      <a:lvl1pPr marL="0" algn="l" defTabSz="513065" rtl="0" eaLnBrk="1" latinLnBrk="0" hangingPunct="1">
        <a:defRPr sz="1048" kern="1200">
          <a:solidFill>
            <a:schemeClr val="tx1"/>
          </a:solidFill>
          <a:latin typeface="+mn-lt"/>
          <a:ea typeface="+mn-ea"/>
          <a:cs typeface="+mn-cs"/>
        </a:defRPr>
      </a:lvl1pPr>
      <a:lvl2pPr marL="256532" algn="l" defTabSz="513065" rtl="0" eaLnBrk="1" latinLnBrk="0" hangingPunct="1">
        <a:defRPr sz="1048" kern="1200">
          <a:solidFill>
            <a:schemeClr val="tx1"/>
          </a:solidFill>
          <a:latin typeface="+mn-lt"/>
          <a:ea typeface="+mn-ea"/>
          <a:cs typeface="+mn-cs"/>
        </a:defRPr>
      </a:lvl2pPr>
      <a:lvl3pPr marL="513065" algn="l" defTabSz="513065" rtl="0" eaLnBrk="1" latinLnBrk="0" hangingPunct="1">
        <a:defRPr sz="1048" kern="1200">
          <a:solidFill>
            <a:schemeClr val="tx1"/>
          </a:solidFill>
          <a:latin typeface="+mn-lt"/>
          <a:ea typeface="+mn-ea"/>
          <a:cs typeface="+mn-cs"/>
        </a:defRPr>
      </a:lvl3pPr>
      <a:lvl4pPr marL="769596" algn="l" defTabSz="513065" rtl="0" eaLnBrk="1" latinLnBrk="0" hangingPunct="1">
        <a:defRPr sz="1048" kern="1200">
          <a:solidFill>
            <a:schemeClr val="tx1"/>
          </a:solidFill>
          <a:latin typeface="+mn-lt"/>
          <a:ea typeface="+mn-ea"/>
          <a:cs typeface="+mn-cs"/>
        </a:defRPr>
      </a:lvl4pPr>
      <a:lvl5pPr marL="1026128" algn="l" defTabSz="513065" rtl="0" eaLnBrk="1" latinLnBrk="0" hangingPunct="1">
        <a:defRPr sz="1048" kern="1200">
          <a:solidFill>
            <a:schemeClr val="tx1"/>
          </a:solidFill>
          <a:latin typeface="+mn-lt"/>
          <a:ea typeface="+mn-ea"/>
          <a:cs typeface="+mn-cs"/>
        </a:defRPr>
      </a:lvl5pPr>
      <a:lvl6pPr marL="1282661" algn="l" defTabSz="513065" rtl="0" eaLnBrk="1" latinLnBrk="0" hangingPunct="1">
        <a:defRPr sz="1048" kern="1200">
          <a:solidFill>
            <a:schemeClr val="tx1"/>
          </a:solidFill>
          <a:latin typeface="+mn-lt"/>
          <a:ea typeface="+mn-ea"/>
          <a:cs typeface="+mn-cs"/>
        </a:defRPr>
      </a:lvl6pPr>
      <a:lvl7pPr marL="1539193" algn="l" defTabSz="513065" rtl="0" eaLnBrk="1" latinLnBrk="0" hangingPunct="1">
        <a:defRPr sz="1048" kern="1200">
          <a:solidFill>
            <a:schemeClr val="tx1"/>
          </a:solidFill>
          <a:latin typeface="+mn-lt"/>
          <a:ea typeface="+mn-ea"/>
          <a:cs typeface="+mn-cs"/>
        </a:defRPr>
      </a:lvl7pPr>
      <a:lvl8pPr marL="1795724" algn="l" defTabSz="513065" rtl="0" eaLnBrk="1" latinLnBrk="0" hangingPunct="1">
        <a:defRPr sz="1048" kern="1200">
          <a:solidFill>
            <a:schemeClr val="tx1"/>
          </a:solidFill>
          <a:latin typeface="+mn-lt"/>
          <a:ea typeface="+mn-ea"/>
          <a:cs typeface="+mn-cs"/>
        </a:defRPr>
      </a:lvl8pPr>
      <a:lvl9pPr marL="2052257" algn="l" defTabSz="513065" rtl="0" eaLnBrk="1" latinLnBrk="0" hangingPunct="1">
        <a:defRPr sz="104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3307672"/>
      </p:ext>
    </p:extLst>
  </p:cSld>
  <p:clrMap bg1="lt1" tx1="dk1" bg2="lt2" tx2="dk2" accent1="accent1" accent2="accent2" accent3="accent3" accent4="accent4" accent5="accent5" accent6="accent6" hlink="hlink" folHlink="folHlink"/>
  <p:sldLayoutIdLst>
    <p:sldLayoutId id="2147483772" r:id="rId1"/>
    <p:sldLayoutId id="2147483770" r:id="rId2"/>
  </p:sldLayoutIdLst>
  <p:hf hdr="0" ftr="0" dt="0"/>
  <p:txStyles>
    <p:titleStyle>
      <a:lvl1pPr algn="l" defTabSz="513065" rtl="0" eaLnBrk="1" latinLnBrk="0" hangingPunct="1">
        <a:lnSpc>
          <a:spcPct val="90000"/>
        </a:lnSpc>
        <a:spcBef>
          <a:spcPct val="0"/>
        </a:spcBef>
        <a:buNone/>
        <a:defRPr sz="2469" kern="1200">
          <a:solidFill>
            <a:schemeClr val="tx1"/>
          </a:solidFill>
          <a:latin typeface="+mj-lt"/>
          <a:ea typeface="+mj-ea"/>
          <a:cs typeface="+mj-cs"/>
        </a:defRPr>
      </a:lvl1pPr>
    </p:titleStyle>
    <p:bodyStyle>
      <a:lvl1pPr marL="128266" indent="-128266" algn="l" defTabSz="513065" rtl="0" eaLnBrk="1" latinLnBrk="0" hangingPunct="1">
        <a:lnSpc>
          <a:spcPct val="90000"/>
        </a:lnSpc>
        <a:spcBef>
          <a:spcPts val="561"/>
        </a:spcBef>
        <a:buFont typeface="Arial" panose="020B0604020202020204" pitchFamily="34" charset="0"/>
        <a:buChar char="•"/>
        <a:defRPr sz="1571" kern="1200">
          <a:solidFill>
            <a:schemeClr val="tx1"/>
          </a:solidFill>
          <a:latin typeface="+mn-lt"/>
          <a:ea typeface="+mn-ea"/>
          <a:cs typeface="+mn-cs"/>
        </a:defRPr>
      </a:lvl1pPr>
      <a:lvl2pPr marL="384798" indent="-128266" algn="l" defTabSz="513065" rtl="0" eaLnBrk="1" latinLnBrk="0" hangingPunct="1">
        <a:lnSpc>
          <a:spcPct val="90000"/>
        </a:lnSpc>
        <a:spcBef>
          <a:spcPts val="281"/>
        </a:spcBef>
        <a:buFont typeface="Arial" panose="020B0604020202020204" pitchFamily="34" charset="0"/>
        <a:buChar char="•"/>
        <a:defRPr sz="1346" kern="1200">
          <a:solidFill>
            <a:schemeClr val="tx1"/>
          </a:solidFill>
          <a:latin typeface="+mn-lt"/>
          <a:ea typeface="+mn-ea"/>
          <a:cs typeface="+mn-cs"/>
        </a:defRPr>
      </a:lvl2pPr>
      <a:lvl3pPr marL="641330" indent="-128266" algn="l" defTabSz="513065" rtl="0" eaLnBrk="1" latinLnBrk="0" hangingPunct="1">
        <a:lnSpc>
          <a:spcPct val="90000"/>
        </a:lnSpc>
        <a:spcBef>
          <a:spcPts val="281"/>
        </a:spcBef>
        <a:buFont typeface="Arial" panose="020B0604020202020204" pitchFamily="34" charset="0"/>
        <a:buChar char="•"/>
        <a:defRPr sz="1122" kern="1200">
          <a:solidFill>
            <a:schemeClr val="tx1"/>
          </a:solidFill>
          <a:latin typeface="+mn-lt"/>
          <a:ea typeface="+mn-ea"/>
          <a:cs typeface="+mn-cs"/>
        </a:defRPr>
      </a:lvl3pPr>
      <a:lvl4pPr marL="897863"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4pPr>
      <a:lvl5pPr marL="1154394"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5pPr>
      <a:lvl6pPr marL="1410926"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6pPr>
      <a:lvl7pPr marL="1667459"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7pPr>
      <a:lvl8pPr marL="1923991"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8pPr>
      <a:lvl9pPr marL="2180522"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9pPr>
    </p:bodyStyle>
    <p:otherStyle>
      <a:defPPr>
        <a:defRPr lang="en-US"/>
      </a:defPPr>
      <a:lvl1pPr marL="0" algn="l" defTabSz="513065" rtl="0" eaLnBrk="1" latinLnBrk="0" hangingPunct="1">
        <a:defRPr sz="1048" kern="1200">
          <a:solidFill>
            <a:schemeClr val="tx1"/>
          </a:solidFill>
          <a:latin typeface="+mn-lt"/>
          <a:ea typeface="+mn-ea"/>
          <a:cs typeface="+mn-cs"/>
        </a:defRPr>
      </a:lvl1pPr>
      <a:lvl2pPr marL="256532" algn="l" defTabSz="513065" rtl="0" eaLnBrk="1" latinLnBrk="0" hangingPunct="1">
        <a:defRPr sz="1048" kern="1200">
          <a:solidFill>
            <a:schemeClr val="tx1"/>
          </a:solidFill>
          <a:latin typeface="+mn-lt"/>
          <a:ea typeface="+mn-ea"/>
          <a:cs typeface="+mn-cs"/>
        </a:defRPr>
      </a:lvl2pPr>
      <a:lvl3pPr marL="513065" algn="l" defTabSz="513065" rtl="0" eaLnBrk="1" latinLnBrk="0" hangingPunct="1">
        <a:defRPr sz="1048" kern="1200">
          <a:solidFill>
            <a:schemeClr val="tx1"/>
          </a:solidFill>
          <a:latin typeface="+mn-lt"/>
          <a:ea typeface="+mn-ea"/>
          <a:cs typeface="+mn-cs"/>
        </a:defRPr>
      </a:lvl3pPr>
      <a:lvl4pPr marL="769596" algn="l" defTabSz="513065" rtl="0" eaLnBrk="1" latinLnBrk="0" hangingPunct="1">
        <a:defRPr sz="1048" kern="1200">
          <a:solidFill>
            <a:schemeClr val="tx1"/>
          </a:solidFill>
          <a:latin typeface="+mn-lt"/>
          <a:ea typeface="+mn-ea"/>
          <a:cs typeface="+mn-cs"/>
        </a:defRPr>
      </a:lvl4pPr>
      <a:lvl5pPr marL="1026128" algn="l" defTabSz="513065" rtl="0" eaLnBrk="1" latinLnBrk="0" hangingPunct="1">
        <a:defRPr sz="1048" kern="1200">
          <a:solidFill>
            <a:schemeClr val="tx1"/>
          </a:solidFill>
          <a:latin typeface="+mn-lt"/>
          <a:ea typeface="+mn-ea"/>
          <a:cs typeface="+mn-cs"/>
        </a:defRPr>
      </a:lvl5pPr>
      <a:lvl6pPr marL="1282661" algn="l" defTabSz="513065" rtl="0" eaLnBrk="1" latinLnBrk="0" hangingPunct="1">
        <a:defRPr sz="1048" kern="1200">
          <a:solidFill>
            <a:schemeClr val="tx1"/>
          </a:solidFill>
          <a:latin typeface="+mn-lt"/>
          <a:ea typeface="+mn-ea"/>
          <a:cs typeface="+mn-cs"/>
        </a:defRPr>
      </a:lvl6pPr>
      <a:lvl7pPr marL="1539193" algn="l" defTabSz="513065" rtl="0" eaLnBrk="1" latinLnBrk="0" hangingPunct="1">
        <a:defRPr sz="1048" kern="1200">
          <a:solidFill>
            <a:schemeClr val="tx1"/>
          </a:solidFill>
          <a:latin typeface="+mn-lt"/>
          <a:ea typeface="+mn-ea"/>
          <a:cs typeface="+mn-cs"/>
        </a:defRPr>
      </a:lvl7pPr>
      <a:lvl8pPr marL="1795724" algn="l" defTabSz="513065" rtl="0" eaLnBrk="1" latinLnBrk="0" hangingPunct="1">
        <a:defRPr sz="1048" kern="1200">
          <a:solidFill>
            <a:schemeClr val="tx1"/>
          </a:solidFill>
          <a:latin typeface="+mn-lt"/>
          <a:ea typeface="+mn-ea"/>
          <a:cs typeface="+mn-cs"/>
        </a:defRPr>
      </a:lvl8pPr>
      <a:lvl9pPr marL="2052257" algn="l" defTabSz="513065" rtl="0" eaLnBrk="1" latinLnBrk="0" hangingPunct="1">
        <a:defRPr sz="10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hyperlink" Target="https://coveragetoolkit.org/data-reporting/" TargetMode="External"/><Relationship Id="rId3" Type="http://schemas.openxmlformats.org/officeDocument/2006/relationships/hyperlink" Target="https://coveragetoolkit.org/medicaid-agencies/medicaid-coverage-2/" TargetMode="External"/><Relationship Id="rId7" Type="http://schemas.openxmlformats.org/officeDocument/2006/relationships/hyperlink" Target="https://coveragetoolkit.org/coding-billing-for-the-national-dpp/" TargetMode="External"/><Relationship Id="rId2" Type="http://schemas.openxmlformats.org/officeDocument/2006/relationships/hyperlink" Target="https://coveragetoolkit.org/medicaid-agencies/" TargetMode="External"/><Relationship Id="rId1" Type="http://schemas.openxmlformats.org/officeDocument/2006/relationships/slideLayout" Target="../slideLayouts/slideLayout3.xml"/><Relationship Id="rId6" Type="http://schemas.openxmlformats.org/officeDocument/2006/relationships/hyperlink" Target="https://coveragetoolkit.org/medicaid-mco-reimbursement/" TargetMode="External"/><Relationship Id="rId5" Type="http://schemas.openxmlformats.org/officeDocument/2006/relationships/hyperlink" Target="https://coveragetoolkit.org/determine-the-medicaid-enrolled-provider-type/" TargetMode="External"/><Relationship Id="rId10" Type="http://schemas.openxmlformats.org/officeDocument/2006/relationships/hyperlink" Target="https://coveragetoolkit.org/mcocoverage/" TargetMode="External"/><Relationship Id="rId4" Type="http://schemas.openxmlformats.org/officeDocument/2006/relationships/hyperlink" Target="https://coveragetoolkit.org/medicaid-agencies/case-for-coverage/" TargetMode="External"/><Relationship Id="rId9" Type="http://schemas.openxmlformats.org/officeDocument/2006/relationships/hyperlink" Target="https://coveragetoolkit.org/medicaid-mcos/medicaid-mco-contracting/"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nationaldppcsc.cdc.gov/s/article/National-DPP-Resources-for-Engaging-HCPs" TargetMode="External"/><Relationship Id="rId3" Type="http://schemas.openxmlformats.org/officeDocument/2006/relationships/hyperlink" Target="https://coveragetoolkit.org/medicaid-mcos/medicaid-mco-contracting/" TargetMode="External"/><Relationship Id="rId7" Type="http://schemas.openxmlformats.org/officeDocument/2006/relationships/hyperlink" Target="https://nationaldppcsc.cdc.gov/s/topic/0TOt000000001QpGAI/marketing-materials" TargetMode="External"/><Relationship Id="rId2" Type="http://schemas.openxmlformats.org/officeDocument/2006/relationships/hyperlink" Target="https://coveragetoolkit.org/data-reporting/" TargetMode="External"/><Relationship Id="rId1" Type="http://schemas.openxmlformats.org/officeDocument/2006/relationships/slideLayout" Target="../slideLayouts/slideLayout3.xml"/><Relationship Id="rId6" Type="http://schemas.openxmlformats.org/officeDocument/2006/relationships/hyperlink" Target="https://www.cdc.gov/diabetes/pdfs/programs/stateandlocal/Health_Comm_Marketing_Toolkit-508-edited.pdf" TargetMode="External"/><Relationship Id="rId5" Type="http://schemas.openxmlformats.org/officeDocument/2006/relationships/hyperlink" Target="https://coveragetoolkit.org/recruitment-referral-for-the-national-dpp-lifestyle-change-program/" TargetMode="External"/><Relationship Id="rId4" Type="http://schemas.openxmlformats.org/officeDocument/2006/relationships/hyperlink" Target="https://coveragetoolkit.org/medicaid-agencies/medicaid-agencies-delivery/medicaid-agencies-identification/" TargetMode="External"/><Relationship Id="rId9" Type="http://schemas.openxmlformats.org/officeDocument/2006/relationships/hyperlink" Target="https://nationaldppcsc.cdc.gov/s/article/Emerging-Practices-Using-Incentives-Enroll-Retain-Participants"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coveragetoolkit.org/how-to-engage-acos/" TargetMode="External"/><Relationship Id="rId3" Type="http://schemas.openxmlformats.org/officeDocument/2006/relationships/hyperlink" Target="https://nationaldppcsc.cdc.gov/s/article/Program-Champion-Strategy-Toolkit-and-Promotional-Materials" TargetMode="External"/><Relationship Id="rId7" Type="http://schemas.openxmlformats.org/officeDocument/2006/relationships/hyperlink" Target="https://coveragetoolkit.org/scaling-and-sustainability/" TargetMode="External"/><Relationship Id="rId2" Type="http://schemas.openxmlformats.org/officeDocument/2006/relationships/hyperlink" Target="https://coveragetoolkit.org/medicaid-agencies/medicaid-agencies-delivery/medicaid-agencies-retention/" TargetMode="External"/><Relationship Id="rId1" Type="http://schemas.openxmlformats.org/officeDocument/2006/relationships/slideLayout" Target="../slideLayouts/slideLayout3.xml"/><Relationship Id="rId6" Type="http://schemas.openxmlformats.org/officeDocument/2006/relationships/hyperlink" Target="https://nationaldppcsc.cdc.gov/s/article/Keys-to-Success-Using-Program-Supports-for-Retention" TargetMode="External"/><Relationship Id="rId5" Type="http://schemas.openxmlformats.org/officeDocument/2006/relationships/hyperlink" Target="https://nationaldppcsc.cdc.gov/s/article/Emerging-Practices-Using-Incentives-Enroll-Retain-Participants" TargetMode="External"/><Relationship Id="rId4" Type="http://schemas.openxmlformats.org/officeDocument/2006/relationships/hyperlink" Target="https://downloads.cms.gov/files/cmmi/mipcd-finalevalrpt.pdf" TargetMode="External"/><Relationship Id="rId9" Type="http://schemas.openxmlformats.org/officeDocument/2006/relationships/hyperlink" Target="https://coveragetoolkit.org/building-network-capacity/"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www.cdc.gov/healthequity/core/index.html" TargetMode="External"/><Relationship Id="rId3" Type="http://schemas.openxmlformats.org/officeDocument/2006/relationships/hyperlink" Target="https://coveragetoolkit.org/health-equity-and-the-national-dpp/defining-health-equity/" TargetMode="External"/><Relationship Id="rId7" Type="http://schemas.openxmlformats.org/officeDocument/2006/relationships/hyperlink" Target="https://coveragetoolkit.org/health-equity-and-the-national-dpp/connecting-to-state-and-national-initiatives/" TargetMode="External"/><Relationship Id="rId2" Type="http://schemas.openxmlformats.org/officeDocument/2006/relationships/hyperlink" Target="https://coveragetoolkit.org/health-equity-and-the-national-dpp/" TargetMode="External"/><Relationship Id="rId1" Type="http://schemas.openxmlformats.org/officeDocument/2006/relationships/slideLayout" Target="../slideLayouts/slideLayout3.xml"/><Relationship Id="rId6" Type="http://schemas.openxmlformats.org/officeDocument/2006/relationships/hyperlink" Target="https://coveragetoolkit.org/health-equity-and-the-national-dpp/the-role-of-medicaid-in-addressing-hrsns/" TargetMode="External"/><Relationship Id="rId5" Type="http://schemas.openxmlformats.org/officeDocument/2006/relationships/hyperlink" Target="https://coveragetoolkit.org/health-equity-and-the-national-dpp/the-connection-between-the-national-dpp-lifestyle-change-program-and-addressing-hrsns/" TargetMode="External"/><Relationship Id="rId10" Type="http://schemas.openxmlformats.org/officeDocument/2006/relationships/hyperlink" Target="https://assets.togetherforbettermedicaid.org/media/tbm_hma_strategies-for-addressing-sdoh-and-health-equity-brief_december-2021.pdf" TargetMode="External"/><Relationship Id="rId4" Type="http://schemas.openxmlformats.org/officeDocument/2006/relationships/hyperlink" Target="https://coveragetoolkit.org/health-equity-and-the-national-dpp/connecting-sdoh-and-hrsns-to-prediabetes-and-type-2-diabetes/" TargetMode="External"/><Relationship Id="rId9" Type="http://schemas.openxmlformats.org/officeDocument/2006/relationships/hyperlink" Target="https://nationaldppcsc.cdc.gov/s/topic/0TOt0000000L9NwGAK/reaching-underserved-populati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D99BC-738B-9E40-BD36-EE0607F402E2}"/>
              </a:ext>
            </a:extLst>
          </p:cNvPr>
          <p:cNvSpPr>
            <a:spLocks noGrp="1"/>
          </p:cNvSpPr>
          <p:nvPr>
            <p:ph type="ctrTitle"/>
          </p:nvPr>
        </p:nvSpPr>
        <p:spPr/>
        <p:txBody>
          <a:bodyPr>
            <a:noAutofit/>
          </a:bodyPr>
          <a:lstStyle/>
          <a:p>
            <a:r>
              <a:rPr lang="en-US" sz="2400" dirty="0">
                <a:effectLst>
                  <a:outerShdw blurRad="38100" dist="38100" dir="2700000" algn="tl">
                    <a:srgbClr val="000000">
                      <a:alpha val="43137"/>
                    </a:srgbClr>
                  </a:outerShdw>
                </a:effectLst>
                <a:cs typeface="Helvetica"/>
              </a:rPr>
              <a:t>Project Planning Template</a:t>
            </a:r>
          </a:p>
        </p:txBody>
      </p:sp>
      <p:sp>
        <p:nvSpPr>
          <p:cNvPr id="3" name="Subtitle 2">
            <a:extLst>
              <a:ext uri="{FF2B5EF4-FFF2-40B4-BE49-F238E27FC236}">
                <a16:creationId xmlns:a16="http://schemas.microsoft.com/office/drawing/2014/main" id="{14F55893-4B8F-BF4A-9780-5F1010D53021}"/>
              </a:ext>
            </a:extLst>
          </p:cNvPr>
          <p:cNvSpPr>
            <a:spLocks noGrp="1"/>
          </p:cNvSpPr>
          <p:nvPr>
            <p:ph type="subTitle" idx="1"/>
          </p:nvPr>
        </p:nvSpPr>
        <p:spPr>
          <a:xfrm>
            <a:off x="271463" y="3761660"/>
            <a:ext cx="5901199" cy="344601"/>
          </a:xfrm>
        </p:spPr>
        <p:txBody>
          <a:bodyPr>
            <a:normAutofit/>
          </a:bodyPr>
          <a:lstStyle/>
          <a:p>
            <a:r>
              <a:rPr lang="en-US" dirty="0">
                <a:latin typeface="Verdana"/>
                <a:ea typeface="Verdana"/>
                <a:cs typeface="Verdana"/>
              </a:rPr>
              <a:t>Managed/value-based care organization</a:t>
            </a:r>
          </a:p>
        </p:txBody>
      </p:sp>
      <p:sp>
        <p:nvSpPr>
          <p:cNvPr id="6" name="TextBox 5">
            <a:extLst>
              <a:ext uri="{FF2B5EF4-FFF2-40B4-BE49-F238E27FC236}">
                <a16:creationId xmlns:a16="http://schemas.microsoft.com/office/drawing/2014/main" id="{736D21E1-37E8-45A4-A363-F5B79D22CD09}"/>
              </a:ext>
            </a:extLst>
          </p:cNvPr>
          <p:cNvSpPr txBox="1"/>
          <p:nvPr/>
        </p:nvSpPr>
        <p:spPr>
          <a:xfrm>
            <a:off x="124504" y="226712"/>
            <a:ext cx="8816295" cy="76944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srgbClr val="193560"/>
                </a:solidFill>
                <a:effectLst/>
                <a:uLnTx/>
                <a:uFillTx/>
                <a:latin typeface="+mj-lt"/>
                <a:ea typeface="+mn-ea"/>
                <a:cs typeface="+mn-cs"/>
              </a:rPr>
              <a:t>Managed/Value-Based Care Organization Project Planning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Light"/>
              <a:ea typeface="+mn-ea"/>
              <a:cs typeface="+mn-cs"/>
            </a:endParaRPr>
          </a:p>
        </p:txBody>
      </p:sp>
      <p:sp>
        <p:nvSpPr>
          <p:cNvPr id="8" name="TextBox 7">
            <a:extLst>
              <a:ext uri="{FF2B5EF4-FFF2-40B4-BE49-F238E27FC236}">
                <a16:creationId xmlns:a16="http://schemas.microsoft.com/office/drawing/2014/main" id="{D102C3B3-40E2-62C6-1573-F077C4A164D1}"/>
              </a:ext>
            </a:extLst>
          </p:cNvPr>
          <p:cNvSpPr txBox="1"/>
          <p:nvPr/>
        </p:nvSpPr>
        <p:spPr>
          <a:xfrm>
            <a:off x="271463" y="802272"/>
            <a:ext cx="8669336" cy="98488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Light"/>
                <a:ea typeface="+mn-ea"/>
                <a:cs typeface="+mn-cs"/>
              </a:rPr>
              <a:t>This project planning template was developed to be a customizable ”at-a-glance” guide to organize, track, and share activities related to a managed care organization (MCO) or value-based care organization (VBC) </a:t>
            </a:r>
            <a:r>
              <a:rPr kumimoji="0" lang="en-US" sz="1400" b="1" i="0" u="none" strike="noStrike" kern="1200" cap="none" spc="0" normalizeH="0" baseline="0" noProof="0" dirty="0">
                <a:ln>
                  <a:noFill/>
                </a:ln>
                <a:solidFill>
                  <a:prstClr val="black"/>
                </a:solidFill>
                <a:effectLst/>
                <a:uLnTx/>
                <a:uFillTx/>
                <a:latin typeface="Calibri Light"/>
                <a:ea typeface="Times New Roman" panose="02020603050405020304" pitchFamily="18" charset="0"/>
                <a:cs typeface="+mn-cs"/>
              </a:rPr>
              <a:t>pilot or offering of the National Diabetes Prevention Program (National DPP) lifestyle change program. </a:t>
            </a:r>
            <a:endParaRPr lang="en-US" sz="1800" b="1" dirty="0">
              <a:effectLst/>
              <a:ea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highlight>
                <a:srgbClr val="FFFF00"/>
              </a:highlight>
              <a:uLnTx/>
              <a:uFillTx/>
              <a:latin typeface="Calibri Light"/>
              <a:ea typeface="Times New Roman" panose="02020603050405020304" pitchFamily="18" charset="0"/>
              <a:cs typeface="+mn-cs"/>
            </a:endParaRPr>
          </a:p>
        </p:txBody>
      </p:sp>
      <p:sp>
        <p:nvSpPr>
          <p:cNvPr id="10" name="TextBox 9">
            <a:extLst>
              <a:ext uri="{FF2B5EF4-FFF2-40B4-BE49-F238E27FC236}">
                <a16:creationId xmlns:a16="http://schemas.microsoft.com/office/drawing/2014/main" id="{405F7C0F-4DA2-B5CA-177C-D71CD8DF2C6D}"/>
              </a:ext>
            </a:extLst>
          </p:cNvPr>
          <p:cNvSpPr txBox="1"/>
          <p:nvPr/>
        </p:nvSpPr>
        <p:spPr>
          <a:xfrm>
            <a:off x="6583427" y="4859931"/>
            <a:ext cx="2560573"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B3B3B3">
                    <a:lumMod val="50000"/>
                  </a:srgbClr>
                </a:solidFill>
                <a:effectLst/>
                <a:uLnTx/>
                <a:uFillTx/>
                <a:latin typeface="Calibri Light"/>
                <a:ea typeface="+mn-ea"/>
                <a:cs typeface="+mn-cs"/>
              </a:rPr>
              <a:t>Content last updated: March 2023</a:t>
            </a:r>
          </a:p>
        </p:txBody>
      </p:sp>
      <p:sp>
        <p:nvSpPr>
          <p:cNvPr id="12" name="TextBox 11">
            <a:extLst>
              <a:ext uri="{FF2B5EF4-FFF2-40B4-BE49-F238E27FC236}">
                <a16:creationId xmlns:a16="http://schemas.microsoft.com/office/drawing/2014/main" id="{2C6B6755-6E9C-6424-D1EE-A5D19EE3875B}"/>
              </a:ext>
            </a:extLst>
          </p:cNvPr>
          <p:cNvSpPr txBox="1"/>
          <p:nvPr/>
        </p:nvSpPr>
        <p:spPr>
          <a:xfrm>
            <a:off x="884581" y="1536874"/>
            <a:ext cx="7062106" cy="646331"/>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Light"/>
                <a:ea typeface="Calibri" panose="020F0502020204030204" pitchFamily="34" charset="0"/>
                <a:cs typeface="+mn-cs"/>
              </a:rPr>
              <a:t>The </a:t>
            </a:r>
            <a:r>
              <a:rPr kumimoji="0" lang="en-US" sz="900" b="1" i="0" u="none" strike="noStrike" kern="1200" cap="none" spc="0" normalizeH="0" baseline="0" noProof="0" dirty="0">
                <a:ln>
                  <a:noFill/>
                </a:ln>
                <a:solidFill>
                  <a:srgbClr val="000000"/>
                </a:solidFill>
                <a:effectLst/>
                <a:uLnTx/>
                <a:uFillTx/>
                <a:latin typeface="Calibri Light"/>
                <a:ea typeface="Calibri" panose="020F0502020204030204" pitchFamily="34" charset="0"/>
                <a:cs typeface="+mn-cs"/>
              </a:rPr>
              <a:t>Building Capacity for Public and Private Payer Coverage of the National Diabetes Prevention Program Lifestyle Change Program</a:t>
            </a:r>
            <a:r>
              <a:rPr kumimoji="0" lang="en-US" sz="900" b="0" i="0" u="none" strike="noStrike" kern="1200" cap="none" spc="0" normalizeH="0" baseline="0" noProof="0" dirty="0">
                <a:ln>
                  <a:noFill/>
                </a:ln>
                <a:solidFill>
                  <a:srgbClr val="000000"/>
                </a:solidFill>
                <a:effectLst/>
                <a:uLnTx/>
                <a:uFillTx/>
                <a:latin typeface="Calibri Light"/>
                <a:ea typeface="Calibri" panose="020F0502020204030204" pitchFamily="34" charset="0"/>
                <a:cs typeface="+mn-cs"/>
              </a:rPr>
              <a:t> project is supported by the Centers for Disease Control and Prevention (CDC) of the U.S. Department of Health and Human Services (HHS) as part of a financial assistance award totaling </a:t>
            </a:r>
            <a:r>
              <a:rPr kumimoji="0" lang="en-US" sz="900" b="1" i="0" u="none" strike="noStrike" kern="1200" cap="none" spc="0" normalizeH="0" baseline="0" noProof="0" dirty="0">
                <a:ln>
                  <a:noFill/>
                </a:ln>
                <a:solidFill>
                  <a:srgbClr val="000000"/>
                </a:solidFill>
                <a:effectLst/>
                <a:uLnTx/>
                <a:uFillTx/>
                <a:latin typeface="Calibri Light"/>
                <a:ea typeface="Calibri" panose="020F0502020204030204" pitchFamily="34" charset="0"/>
                <a:cs typeface="+mn-cs"/>
              </a:rPr>
              <a:t>$4.3M for grant year 5</a:t>
            </a:r>
            <a:r>
              <a:rPr kumimoji="0" lang="en-US" sz="900" b="0" i="0" u="none" strike="noStrike" kern="1200" cap="none" spc="0" normalizeH="0" baseline="0" noProof="0" dirty="0">
                <a:ln>
                  <a:noFill/>
                </a:ln>
                <a:solidFill>
                  <a:srgbClr val="000000"/>
                </a:solidFill>
                <a:effectLst/>
                <a:uLnTx/>
                <a:uFillTx/>
                <a:latin typeface="Calibri Light"/>
                <a:ea typeface="Calibri" panose="020F0502020204030204" pitchFamily="34" charset="0"/>
                <a:cs typeface="+mn-cs"/>
              </a:rPr>
              <a:t> with 100 percent funded by CDC/HHS. The contents are those of the author(s) and do not necessarily represent the official views of, nor an endorsement, by CDC/HHS, or the U.S. Government.</a:t>
            </a:r>
            <a:endParaRPr kumimoji="0" lang="en-US" sz="900" b="0" i="0" u="none" strike="noStrike" kern="1200" cap="none" spc="0" normalizeH="0" baseline="0" noProof="0" dirty="0">
              <a:ln>
                <a:noFill/>
              </a:ln>
              <a:solidFill>
                <a:prstClr val="black"/>
              </a:solidFill>
              <a:effectLst/>
              <a:uLnTx/>
              <a:uFillTx/>
              <a:latin typeface="Calibri Light"/>
              <a:ea typeface="Calibri" panose="020F0502020204030204" pitchFamily="34" charset="0"/>
              <a:cs typeface="+mn-cs"/>
            </a:endParaRPr>
          </a:p>
        </p:txBody>
      </p:sp>
      <p:sp>
        <p:nvSpPr>
          <p:cNvPr id="4" name="TextBox 3">
            <a:extLst>
              <a:ext uri="{FF2B5EF4-FFF2-40B4-BE49-F238E27FC236}">
                <a16:creationId xmlns:a16="http://schemas.microsoft.com/office/drawing/2014/main" id="{4FD0B5D5-5E0E-A90C-EA22-E0814100B37A}"/>
              </a:ext>
            </a:extLst>
          </p:cNvPr>
          <p:cNvSpPr txBox="1"/>
          <p:nvPr/>
        </p:nvSpPr>
        <p:spPr>
          <a:xfrm>
            <a:off x="582178" y="2327878"/>
            <a:ext cx="7979644" cy="1200329"/>
          </a:xfrm>
          <a:prstGeom prst="rect">
            <a:avLst/>
          </a:prstGeom>
          <a:noFill/>
          <a:ln w="19050">
            <a:solidFill>
              <a:schemeClr val="accent3"/>
            </a:solidFill>
          </a:ln>
        </p:spPr>
        <p:txBody>
          <a:bodyPr wrap="square" rtlCol="0">
            <a:spAutoFit/>
          </a:bodyPr>
          <a:lstStyle/>
          <a:p>
            <a:pPr algn="ctr"/>
            <a:r>
              <a:rPr lang="en-US" sz="1800" dirty="0">
                <a:effectLst/>
                <a:latin typeface="Calibri" panose="020F0502020204030204" pitchFamily="34" charset="0"/>
              </a:rPr>
              <a:t>If you require this document in an alternative format, such as larger print or a contrasted  background, please contact NACDD’s Communications Department at </a:t>
            </a:r>
            <a:r>
              <a:rPr lang="en-US" sz="1800" dirty="0">
                <a:solidFill>
                  <a:srgbClr val="0070C0"/>
                </a:solidFill>
                <a:effectLst/>
                <a:latin typeface="Calibri" panose="020F0502020204030204" pitchFamily="34" charset="0"/>
              </a:rPr>
              <a:t>publications@chronicdisease.org</a:t>
            </a:r>
            <a:r>
              <a:rPr lang="en-US" sz="1800" dirty="0">
                <a:effectLst/>
                <a:latin typeface="Calibri" panose="020F0502020204030204" pitchFamily="34" charset="0"/>
              </a:rPr>
              <a:t>. </a:t>
            </a:r>
            <a:br>
              <a:rPr lang="en-US" sz="1800" dirty="0">
                <a:effectLst/>
                <a:latin typeface="Calibri" panose="020F0502020204030204" pitchFamily="34" charset="0"/>
              </a:rPr>
            </a:br>
            <a:r>
              <a:rPr lang="en-US" sz="1800" dirty="0">
                <a:effectLst/>
                <a:latin typeface="Calibri" panose="020F0502020204030204" pitchFamily="34" charset="0"/>
              </a:rPr>
              <a:t>Alternate formats can be made available within two weeks of a request.</a:t>
            </a:r>
          </a:p>
        </p:txBody>
      </p:sp>
    </p:spTree>
    <p:extLst>
      <p:ext uri="{BB962C8B-B14F-4D97-AF65-F5344CB8AC3E}">
        <p14:creationId xmlns:p14="http://schemas.microsoft.com/office/powerpoint/2010/main" val="2864002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16467-C6A6-43D3-956C-0228F6CDB84D}"/>
              </a:ext>
            </a:extLst>
          </p:cNvPr>
          <p:cNvSpPr>
            <a:spLocks noGrp="1"/>
          </p:cNvSpPr>
          <p:nvPr>
            <p:ph type="title"/>
          </p:nvPr>
        </p:nvSpPr>
        <p:spPr/>
        <p:txBody>
          <a:bodyPr/>
          <a:lstStyle/>
          <a:p>
            <a:r>
              <a:rPr lang="en-US" dirty="0"/>
              <a:t>How to Use this Project Plan Template</a:t>
            </a:r>
          </a:p>
        </p:txBody>
      </p:sp>
      <p:sp>
        <p:nvSpPr>
          <p:cNvPr id="3" name="Content Placeholder 2">
            <a:extLst>
              <a:ext uri="{FF2B5EF4-FFF2-40B4-BE49-F238E27FC236}">
                <a16:creationId xmlns:a16="http://schemas.microsoft.com/office/drawing/2014/main" id="{2A7016BB-228A-44AF-A5EC-6727C582FE2A}"/>
              </a:ext>
            </a:extLst>
          </p:cNvPr>
          <p:cNvSpPr>
            <a:spLocks noGrp="1"/>
          </p:cNvSpPr>
          <p:nvPr>
            <p:ph idx="1"/>
          </p:nvPr>
        </p:nvSpPr>
        <p:spPr>
          <a:xfrm>
            <a:off x="228601" y="638137"/>
            <a:ext cx="8659368" cy="4804720"/>
          </a:xfrm>
        </p:spPr>
        <p:txBody>
          <a:bodyPr/>
          <a:lstStyle/>
          <a:p>
            <a:pPr marL="285750" indent="-285750">
              <a:spcAft>
                <a:spcPts val="600"/>
              </a:spcAft>
              <a:buFont typeface="Arial" panose="020B0604020202020204" pitchFamily="34" charset="0"/>
              <a:buChar char="•"/>
            </a:pPr>
            <a:r>
              <a:rPr lang="en-US" sz="1600" dirty="0"/>
              <a:t>Activities in the project plan template have been added and color coded to represent</a:t>
            </a:r>
            <a:r>
              <a:rPr lang="en-US" sz="1600" dirty="0">
                <a:solidFill>
                  <a:srgbClr val="7030A0"/>
                </a:solidFill>
              </a:rPr>
              <a:t>: Internal Planning/Activities</a:t>
            </a:r>
            <a:r>
              <a:rPr lang="en-US" sz="1600" dirty="0"/>
              <a:t>, </a:t>
            </a:r>
            <a:r>
              <a:rPr lang="en-US" sz="1600" dirty="0">
                <a:solidFill>
                  <a:schemeClr val="accent3"/>
                </a:solidFill>
              </a:rPr>
              <a:t>Establish or Leverage Partnerships Activities</a:t>
            </a:r>
            <a:r>
              <a:rPr lang="en-US" sz="1600" dirty="0">
                <a:solidFill>
                  <a:schemeClr val="tx1"/>
                </a:solidFill>
              </a:rPr>
              <a:t>, and </a:t>
            </a:r>
            <a:r>
              <a:rPr lang="en-US" sz="1600" dirty="0">
                <a:solidFill>
                  <a:schemeClr val="accent4">
                    <a:lumMod val="75000"/>
                  </a:schemeClr>
                </a:solidFill>
              </a:rPr>
              <a:t>Screen, Test, Refer, Enroll Activities.</a:t>
            </a:r>
            <a:endParaRPr lang="en-US" sz="800" dirty="0">
              <a:solidFill>
                <a:schemeClr val="accent4">
                  <a:lumMod val="75000"/>
                </a:schemeClr>
              </a:solidFill>
            </a:endParaRPr>
          </a:p>
          <a:p>
            <a:pPr marL="285750" indent="-285750">
              <a:spcAft>
                <a:spcPts val="600"/>
              </a:spcAft>
              <a:buFont typeface="Arial" panose="020B0604020202020204" pitchFamily="34" charset="0"/>
              <a:buChar char="•"/>
            </a:pPr>
            <a:r>
              <a:rPr lang="en-US" sz="1600" dirty="0"/>
              <a:t>The activities depicted in the customizable project plan are an example of approaches and a sequence of events to support efforts with MCOs/VBCs in offering or piloting the National DPP lifestyle change program; however, content can be adjusted to fit work with other payers and/or evidence-based programs.</a:t>
            </a:r>
            <a:endParaRPr lang="en-US" sz="800" dirty="0"/>
          </a:p>
          <a:p>
            <a:pPr marL="285750" indent="-285750">
              <a:spcAft>
                <a:spcPts val="600"/>
              </a:spcAft>
              <a:buFont typeface="Arial" panose="020B0604020202020204" pitchFamily="34" charset="0"/>
              <a:buChar char="•"/>
            </a:pPr>
            <a:r>
              <a:rPr lang="en-US" sz="1600" dirty="0"/>
              <a:t>You may use any activities listed, change them, and/or add your own (copy and paste boxes to create new ones). </a:t>
            </a:r>
            <a:endParaRPr lang="en-US" sz="800" dirty="0"/>
          </a:p>
          <a:p>
            <a:pPr marL="285750" indent="-285750">
              <a:spcAft>
                <a:spcPts val="600"/>
              </a:spcAft>
              <a:buFont typeface="Arial" panose="020B0604020202020204" pitchFamily="34" charset="0"/>
              <a:buChar char="•"/>
            </a:pPr>
            <a:r>
              <a:rPr lang="en-US" sz="1600" dirty="0"/>
              <a:t>Box length can be adjusted to account for the estimated time to completion. Each box within the background of the template is equivalent to one month (table totals one year). The top row is divided in quarters and can be deleted or edited for different timeframes.</a:t>
            </a:r>
          </a:p>
          <a:p>
            <a:pPr marL="285750" indent="-285750">
              <a:spcAft>
                <a:spcPts val="600"/>
              </a:spcAft>
              <a:buFont typeface="Arial" panose="020B0604020202020204" pitchFamily="34" charset="0"/>
              <a:buChar char="•"/>
            </a:pPr>
            <a:r>
              <a:rPr lang="en-US" sz="1600" dirty="0"/>
              <a:t>Relevant resources are included in slides following the template, organized according to topic and stage of operationalization for MCO/VBC pilot/offering.</a:t>
            </a:r>
            <a:endParaRPr lang="en-US" sz="800" dirty="0"/>
          </a:p>
          <a:p>
            <a:pPr>
              <a:spcAft>
                <a:spcPts val="600"/>
              </a:spcAft>
            </a:pPr>
            <a:r>
              <a:rPr lang="en-US" sz="1200" i="1" dirty="0"/>
              <a:t>Note</a:t>
            </a:r>
            <a:r>
              <a:rPr lang="en-US" sz="1200" dirty="0"/>
              <a:t>: This presentation was produced on a PC. Functionality and/or appearance may change if viewed on non-PC device and hyperlinks may only be accessible in presentation mode or by control/right click. </a:t>
            </a:r>
          </a:p>
        </p:txBody>
      </p:sp>
    </p:spTree>
    <p:extLst>
      <p:ext uri="{BB962C8B-B14F-4D97-AF65-F5344CB8AC3E}">
        <p14:creationId xmlns:p14="http://schemas.microsoft.com/office/powerpoint/2010/main" val="251768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18B75-FE93-307B-569E-85D98D71A9C7}"/>
              </a:ext>
            </a:extLst>
          </p:cNvPr>
          <p:cNvSpPr txBox="1">
            <a:spLocks/>
          </p:cNvSpPr>
          <p:nvPr/>
        </p:nvSpPr>
        <p:spPr>
          <a:xfrm>
            <a:off x="2190679" y="59538"/>
            <a:ext cx="5889879" cy="468626"/>
          </a:xfrm>
        </p:spPr>
        <p:txBody>
          <a:bodyPr anchor="ctr"/>
          <a:lstStyle>
            <a:lvl1pPr algn="l" defTabSz="513065" rtl="0" eaLnBrk="1" latinLnBrk="0" hangingPunct="1">
              <a:lnSpc>
                <a:spcPct val="90000"/>
              </a:lnSpc>
              <a:spcBef>
                <a:spcPct val="0"/>
              </a:spcBef>
              <a:buNone/>
              <a:defRPr sz="3600" kern="1200">
                <a:solidFill>
                  <a:schemeClr val="bg1"/>
                </a:solidFill>
                <a:latin typeface="Helvetica" pitchFamily="2" charset="0"/>
                <a:ea typeface="+mj-ea"/>
                <a:cs typeface="+mj-cs"/>
              </a:defRPr>
            </a:lvl1pPr>
          </a:lstStyle>
          <a:p>
            <a:r>
              <a:rPr lang="en-US" sz="2400" dirty="0">
                <a:solidFill>
                  <a:schemeClr val="accent5"/>
                </a:solidFill>
                <a:latin typeface="+mj-lt"/>
              </a:rPr>
              <a:t>MCO/VBC Project Plan At-a-Glance</a:t>
            </a:r>
            <a:endParaRPr lang="en-US" sz="2400" i="1" dirty="0">
              <a:solidFill>
                <a:schemeClr val="accent5"/>
              </a:solidFill>
              <a:latin typeface="+mj-lt"/>
            </a:endParaRPr>
          </a:p>
        </p:txBody>
      </p:sp>
      <p:pic>
        <p:nvPicPr>
          <p:cNvPr id="3" name="Picture 2" descr="Logo, icon&#10;&#10;Description automatically generated">
            <a:extLst>
              <a:ext uri="{FF2B5EF4-FFF2-40B4-BE49-F238E27FC236}">
                <a16:creationId xmlns:a16="http://schemas.microsoft.com/office/drawing/2014/main" id="{5F5EE570-8B9F-7255-E8BB-A67ABE5D57F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81619" y="161760"/>
            <a:ext cx="228600" cy="228600"/>
          </a:xfrm>
          <a:prstGeom prst="rect">
            <a:avLst/>
          </a:prstGeom>
        </p:spPr>
      </p:pic>
      <p:pic>
        <p:nvPicPr>
          <p:cNvPr id="4" name="Picture 3">
            <a:extLst>
              <a:ext uri="{FF2B5EF4-FFF2-40B4-BE49-F238E27FC236}">
                <a16:creationId xmlns:a16="http://schemas.microsoft.com/office/drawing/2014/main" id="{027CC844-7CC9-24EB-9B50-C4C4B985272E}"/>
              </a:ext>
            </a:extLst>
          </p:cNvPr>
          <p:cNvPicPr>
            <a:picLocks noChangeAspect="1"/>
          </p:cNvPicPr>
          <p:nvPr/>
        </p:nvPicPr>
        <p:blipFill>
          <a:blip r:embed="rId4"/>
          <a:stretch>
            <a:fillRect/>
          </a:stretch>
        </p:blipFill>
        <p:spPr>
          <a:xfrm>
            <a:off x="127031" y="150976"/>
            <a:ext cx="295275" cy="285750"/>
          </a:xfrm>
          <a:prstGeom prst="rect">
            <a:avLst/>
          </a:prstGeom>
        </p:spPr>
      </p:pic>
      <p:sp>
        <p:nvSpPr>
          <p:cNvPr id="28" name="Rectangle: Rounded Corners 27">
            <a:extLst>
              <a:ext uri="{FF2B5EF4-FFF2-40B4-BE49-F238E27FC236}">
                <a16:creationId xmlns:a16="http://schemas.microsoft.com/office/drawing/2014/main" id="{50709A4D-A4B0-8BB1-0BC9-9A799B903E94}"/>
              </a:ext>
            </a:extLst>
          </p:cNvPr>
          <p:cNvSpPr/>
          <p:nvPr/>
        </p:nvSpPr>
        <p:spPr>
          <a:xfrm>
            <a:off x="4571999" y="2793437"/>
            <a:ext cx="4636747" cy="365760"/>
          </a:xfrm>
          <a:prstGeom prst="roundRect">
            <a:avLst/>
          </a:prstGeom>
          <a:solidFill>
            <a:schemeClr val="accent3"/>
          </a:solidFill>
          <a:ln w="3175" cap="flat" cmpd="sng" algn="ctr">
            <a:solidFill>
              <a:srgbClr val="687DA1">
                <a:shade val="50000"/>
              </a:srgbClr>
            </a:solidFill>
            <a:prstDash val="solid"/>
            <a:miter lim="800000"/>
          </a:ln>
          <a:effectLst/>
        </p:spPr>
        <p:txBody>
          <a:bodyPr rtlCol="0" anchor="ctr"/>
          <a:lstStyle/>
          <a:p>
            <a:pPr marL="0" marR="0" lvl="0" indent="0" algn="ctr" defTabSz="684086" eaLnBrk="1" fontAlgn="auto" latinLnBrk="0" hangingPunct="1">
              <a:lnSpc>
                <a:spcPct val="100000"/>
              </a:lnSpc>
              <a:spcBef>
                <a:spcPts val="0"/>
              </a:spcBef>
              <a:spcAft>
                <a:spcPts val="0"/>
              </a:spcAft>
              <a:buClrTx/>
              <a:buSzTx/>
              <a:buFontTx/>
              <a:buNone/>
              <a:tabLst/>
              <a:defRPr/>
            </a:pPr>
            <a:r>
              <a:rPr kumimoji="0" lang="en-US" sz="11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Educate decision makers on learnings and pathways to coverage</a:t>
            </a:r>
          </a:p>
        </p:txBody>
      </p:sp>
      <p:sp>
        <p:nvSpPr>
          <p:cNvPr id="29" name="Rectangle: Rounded Corners 28">
            <a:extLst>
              <a:ext uri="{FF2B5EF4-FFF2-40B4-BE49-F238E27FC236}">
                <a16:creationId xmlns:a16="http://schemas.microsoft.com/office/drawing/2014/main" id="{A2CF067E-3672-7EDB-B6E2-7872D0A07F84}"/>
              </a:ext>
            </a:extLst>
          </p:cNvPr>
          <p:cNvSpPr/>
          <p:nvPr/>
        </p:nvSpPr>
        <p:spPr>
          <a:xfrm>
            <a:off x="2283200" y="2802496"/>
            <a:ext cx="1590933" cy="365760"/>
          </a:xfrm>
          <a:prstGeom prst="roundRect">
            <a:avLst/>
          </a:prstGeom>
          <a:solidFill>
            <a:schemeClr val="accent3"/>
          </a:solidFill>
          <a:ln w="3175" cap="flat" cmpd="sng" algn="ctr">
            <a:solidFill>
              <a:srgbClr val="687DA1">
                <a:shade val="50000"/>
              </a:srgbClr>
            </a:solidFill>
            <a:prstDash val="solid"/>
            <a:miter lim="800000"/>
          </a:ln>
          <a:effectLst/>
        </p:spPr>
        <p:txBody>
          <a:bodyPr rtlCol="0" anchor="ctr"/>
          <a:lstStyle/>
          <a:p>
            <a:pPr marL="0" marR="0" lvl="0" indent="0" algn="ctr" defTabSz="684086" eaLnBrk="1" fontAlgn="auto" latinLnBrk="0" hangingPunct="1">
              <a:lnSpc>
                <a:spcPct val="100000"/>
              </a:lnSpc>
              <a:spcBef>
                <a:spcPts val="0"/>
              </a:spcBef>
              <a:spcAft>
                <a:spcPts val="0"/>
              </a:spcAft>
              <a:buClrTx/>
              <a:buSzTx/>
              <a:buFontTx/>
              <a:buNone/>
              <a:tabLst/>
              <a:defRPr/>
            </a:pPr>
            <a:r>
              <a:rPr kumimoji="0" lang="en-US" sz="11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Contract with MCO/VBC(s)</a:t>
            </a:r>
          </a:p>
        </p:txBody>
      </p:sp>
      <p:sp>
        <p:nvSpPr>
          <p:cNvPr id="30" name="Rectangle: Rounded Corners 29">
            <a:extLst>
              <a:ext uri="{FF2B5EF4-FFF2-40B4-BE49-F238E27FC236}">
                <a16:creationId xmlns:a16="http://schemas.microsoft.com/office/drawing/2014/main" id="{A9EDB2E2-CE31-885C-A319-6E33D90DDB46}"/>
              </a:ext>
            </a:extLst>
          </p:cNvPr>
          <p:cNvSpPr/>
          <p:nvPr/>
        </p:nvSpPr>
        <p:spPr>
          <a:xfrm>
            <a:off x="1093152" y="3221019"/>
            <a:ext cx="2195054" cy="341072"/>
          </a:xfrm>
          <a:prstGeom prst="roundRect">
            <a:avLst/>
          </a:prstGeom>
          <a:solidFill>
            <a:schemeClr val="accent4">
              <a:lumMod val="75000"/>
            </a:schemeClr>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1100" i="0" u="none" strike="noStrike" kern="0" cap="none" spc="0" normalizeH="0" baseline="0" noProof="0" dirty="0">
                <a:ln>
                  <a:noFill/>
                </a:ln>
                <a:solidFill>
                  <a:schemeClr val="bg1"/>
                </a:solidFill>
                <a:effectLst/>
                <a:uLnTx/>
                <a:uFillTx/>
                <a:latin typeface="Calibri Light"/>
                <a:ea typeface="+mn-ea"/>
                <a:cs typeface="+mn-cs"/>
              </a:rPr>
              <a:t>Identify eligible participants</a:t>
            </a:r>
          </a:p>
        </p:txBody>
      </p:sp>
      <p:sp>
        <p:nvSpPr>
          <p:cNvPr id="31" name="Rectangle: Rounded Corners 30">
            <a:extLst>
              <a:ext uri="{FF2B5EF4-FFF2-40B4-BE49-F238E27FC236}">
                <a16:creationId xmlns:a16="http://schemas.microsoft.com/office/drawing/2014/main" id="{1EC4404C-E845-6D1A-CDD2-B89E953FA17E}"/>
              </a:ext>
            </a:extLst>
          </p:cNvPr>
          <p:cNvSpPr/>
          <p:nvPr/>
        </p:nvSpPr>
        <p:spPr>
          <a:xfrm>
            <a:off x="-26366" y="4382525"/>
            <a:ext cx="4525064" cy="365760"/>
          </a:xfrm>
          <a:prstGeom prst="roundRect">
            <a:avLst/>
          </a:prstGeom>
          <a:solidFill>
            <a:schemeClr val="accent4">
              <a:lumMod val="75000"/>
            </a:schemeClr>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11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Implement health equity screening </a:t>
            </a:r>
            <a:r>
              <a:rPr lang="en-US" sz="1100" kern="0" dirty="0">
                <a:solidFill>
                  <a:schemeClr val="bg1"/>
                </a:solidFill>
                <a:latin typeface="Calibri Light" panose="020F0302020204030204" pitchFamily="34" charset="0"/>
              </a:rPr>
              <a:t>and response</a:t>
            </a:r>
            <a:endParaRPr kumimoji="0" lang="en-US" sz="11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endParaRPr>
          </a:p>
        </p:txBody>
      </p:sp>
      <p:sp>
        <p:nvSpPr>
          <p:cNvPr id="32" name="Rectangle: Rounded Corners 31">
            <a:extLst>
              <a:ext uri="{FF2B5EF4-FFF2-40B4-BE49-F238E27FC236}">
                <a16:creationId xmlns:a16="http://schemas.microsoft.com/office/drawing/2014/main" id="{7F259F65-4ADE-3607-B566-A4DD078C4C4E}"/>
              </a:ext>
            </a:extLst>
          </p:cNvPr>
          <p:cNvSpPr/>
          <p:nvPr/>
        </p:nvSpPr>
        <p:spPr>
          <a:xfrm>
            <a:off x="1093152" y="3584408"/>
            <a:ext cx="2195054" cy="384116"/>
          </a:xfrm>
          <a:prstGeom prst="roundRect">
            <a:avLst/>
          </a:prstGeom>
          <a:solidFill>
            <a:schemeClr val="accent4">
              <a:lumMod val="75000"/>
            </a:schemeClr>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lang="en-US" sz="1100" kern="0" dirty="0">
                <a:solidFill>
                  <a:schemeClr val="bg1"/>
                </a:solidFill>
                <a:latin typeface="Calibri Light" panose="020F0302020204030204" pitchFamily="34" charset="0"/>
              </a:rPr>
              <a:t>Outreach</a:t>
            </a:r>
            <a:r>
              <a:rPr kumimoji="0" lang="en-US" sz="11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 to eligible participants</a:t>
            </a:r>
          </a:p>
        </p:txBody>
      </p:sp>
      <p:sp>
        <p:nvSpPr>
          <p:cNvPr id="33" name="Rectangle: Rounded Corners 32">
            <a:extLst>
              <a:ext uri="{FF2B5EF4-FFF2-40B4-BE49-F238E27FC236}">
                <a16:creationId xmlns:a16="http://schemas.microsoft.com/office/drawing/2014/main" id="{F99EA2D9-5B85-2C2D-6364-DF6585937F6B}"/>
              </a:ext>
            </a:extLst>
          </p:cNvPr>
          <p:cNvSpPr/>
          <p:nvPr/>
        </p:nvSpPr>
        <p:spPr>
          <a:xfrm>
            <a:off x="4571999" y="1886183"/>
            <a:ext cx="4636748" cy="365760"/>
          </a:xfrm>
          <a:prstGeom prst="roundRect">
            <a:avLst/>
          </a:prstGeom>
          <a:solidFill>
            <a:srgbClr val="7030A0"/>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1050" i="0" u="none" strike="noStrike" kern="0" cap="none" spc="0" normalizeH="0" baseline="0" noProof="0" dirty="0">
                <a:ln>
                  <a:noFill/>
                </a:ln>
                <a:solidFill>
                  <a:schemeClr val="bg1"/>
                </a:solidFill>
                <a:effectLst/>
                <a:uLnTx/>
                <a:uFillTx/>
                <a:latin typeface="Calibri Light"/>
                <a:ea typeface="+mn-ea"/>
                <a:cs typeface="+mn-cs"/>
              </a:rPr>
              <a:t>Develop sustainability plan</a:t>
            </a:r>
          </a:p>
        </p:txBody>
      </p:sp>
      <p:sp>
        <p:nvSpPr>
          <p:cNvPr id="34" name="Rectangle: Rounded Corners 33">
            <a:extLst>
              <a:ext uri="{FF2B5EF4-FFF2-40B4-BE49-F238E27FC236}">
                <a16:creationId xmlns:a16="http://schemas.microsoft.com/office/drawing/2014/main" id="{9C37F74F-3353-E701-F8B0-A7977AE70A09}"/>
              </a:ext>
            </a:extLst>
          </p:cNvPr>
          <p:cNvSpPr/>
          <p:nvPr/>
        </p:nvSpPr>
        <p:spPr>
          <a:xfrm>
            <a:off x="-26366" y="2279843"/>
            <a:ext cx="1504737" cy="365760"/>
          </a:xfrm>
          <a:prstGeom prst="roundRect">
            <a:avLst/>
          </a:prstGeom>
          <a:solidFill>
            <a:srgbClr val="7030A0"/>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1100" i="0" u="none" strike="noStrike" kern="0" cap="none" spc="0" normalizeH="0" baseline="0" noProof="0" dirty="0">
                <a:ln>
                  <a:noFill/>
                </a:ln>
                <a:solidFill>
                  <a:schemeClr val="bg1"/>
                </a:solidFill>
                <a:effectLst/>
                <a:uLnTx/>
                <a:uFillTx/>
                <a:latin typeface="Calibri Light"/>
                <a:ea typeface="+mn-ea"/>
                <a:cs typeface="+mn-cs"/>
              </a:rPr>
              <a:t>Create evaluation plan</a:t>
            </a:r>
          </a:p>
        </p:txBody>
      </p:sp>
      <p:sp>
        <p:nvSpPr>
          <p:cNvPr id="35" name="Rectangle: Rounded Corners 34">
            <a:extLst>
              <a:ext uri="{FF2B5EF4-FFF2-40B4-BE49-F238E27FC236}">
                <a16:creationId xmlns:a16="http://schemas.microsoft.com/office/drawing/2014/main" id="{4A52794A-29FC-7BB0-A896-9E27122353D6}"/>
              </a:ext>
            </a:extLst>
          </p:cNvPr>
          <p:cNvSpPr/>
          <p:nvPr/>
        </p:nvSpPr>
        <p:spPr>
          <a:xfrm>
            <a:off x="1531617" y="2279843"/>
            <a:ext cx="751583" cy="365760"/>
          </a:xfrm>
          <a:prstGeom prst="roundRect">
            <a:avLst/>
          </a:prstGeom>
          <a:solidFill>
            <a:srgbClr val="7030A0"/>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1100" i="0" u="none" strike="noStrike" kern="0" cap="none" spc="0" normalizeH="0" baseline="0" noProof="0" dirty="0">
                <a:ln>
                  <a:noFill/>
                </a:ln>
                <a:solidFill>
                  <a:schemeClr val="bg1"/>
                </a:solidFill>
                <a:effectLst/>
                <a:uLnTx/>
                <a:uFillTx/>
                <a:latin typeface="Calibri Light"/>
                <a:ea typeface="+mn-ea"/>
                <a:cs typeface="+mn-cs"/>
              </a:rPr>
              <a:t>Evaluate</a:t>
            </a:r>
          </a:p>
        </p:txBody>
      </p:sp>
      <p:sp>
        <p:nvSpPr>
          <p:cNvPr id="36" name="Rectangle: Rounded Corners 35">
            <a:extLst>
              <a:ext uri="{FF2B5EF4-FFF2-40B4-BE49-F238E27FC236}">
                <a16:creationId xmlns:a16="http://schemas.microsoft.com/office/drawing/2014/main" id="{0C247DB7-E8B5-9B28-DABA-49A2DF6C8C04}"/>
              </a:ext>
            </a:extLst>
          </p:cNvPr>
          <p:cNvSpPr/>
          <p:nvPr/>
        </p:nvSpPr>
        <p:spPr>
          <a:xfrm>
            <a:off x="3303498" y="3230744"/>
            <a:ext cx="1221566" cy="717693"/>
          </a:xfrm>
          <a:prstGeom prst="roundRect">
            <a:avLst/>
          </a:prstGeom>
          <a:solidFill>
            <a:schemeClr val="accent4">
              <a:lumMod val="75000"/>
            </a:schemeClr>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11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Enroll cohorts</a:t>
            </a:r>
          </a:p>
        </p:txBody>
      </p:sp>
      <p:sp>
        <p:nvSpPr>
          <p:cNvPr id="37" name="Rectangle: Rounded Corners 36">
            <a:extLst>
              <a:ext uri="{FF2B5EF4-FFF2-40B4-BE49-F238E27FC236}">
                <a16:creationId xmlns:a16="http://schemas.microsoft.com/office/drawing/2014/main" id="{722C45AE-6F82-3E7F-7892-F758AAD0327A}"/>
              </a:ext>
            </a:extLst>
          </p:cNvPr>
          <p:cNvSpPr/>
          <p:nvPr/>
        </p:nvSpPr>
        <p:spPr>
          <a:xfrm>
            <a:off x="-26366" y="3985150"/>
            <a:ext cx="2306061" cy="365760"/>
          </a:xfrm>
          <a:prstGeom prst="roundRect">
            <a:avLst/>
          </a:prstGeom>
          <a:solidFill>
            <a:schemeClr val="accent4">
              <a:lumMod val="75000"/>
            </a:schemeClr>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11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Implement referral and tracking system</a:t>
            </a:r>
          </a:p>
        </p:txBody>
      </p:sp>
      <p:sp>
        <p:nvSpPr>
          <p:cNvPr id="39" name="Rectangle: Rounded Corners 38">
            <a:extLst>
              <a:ext uri="{FF2B5EF4-FFF2-40B4-BE49-F238E27FC236}">
                <a16:creationId xmlns:a16="http://schemas.microsoft.com/office/drawing/2014/main" id="{8FE33771-D666-5FE5-FAA4-9759072FA2BD}"/>
              </a:ext>
            </a:extLst>
          </p:cNvPr>
          <p:cNvSpPr/>
          <p:nvPr/>
        </p:nvSpPr>
        <p:spPr>
          <a:xfrm>
            <a:off x="-26366" y="1767841"/>
            <a:ext cx="864940" cy="480440"/>
          </a:xfrm>
          <a:prstGeom prst="roundRect">
            <a:avLst/>
          </a:prstGeom>
          <a:solidFill>
            <a:srgbClr val="7030A0"/>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lang="en-US" sz="1050" kern="0" dirty="0">
                <a:solidFill>
                  <a:schemeClr val="bg1"/>
                </a:solidFill>
                <a:latin typeface="Calibri Light"/>
              </a:rPr>
              <a:t>Finalize </a:t>
            </a:r>
            <a:r>
              <a:rPr kumimoji="0" lang="en-US" sz="1050" i="0" u="none" strike="noStrike" kern="0" cap="none" spc="0" normalizeH="0" baseline="0" noProof="0" dirty="0">
                <a:ln>
                  <a:noFill/>
                </a:ln>
                <a:solidFill>
                  <a:schemeClr val="bg1"/>
                </a:solidFill>
                <a:effectLst/>
                <a:uLnTx/>
                <a:uFillTx/>
                <a:latin typeface="Calibri Light"/>
                <a:ea typeface="+mn-ea"/>
                <a:cs typeface="+mn-cs"/>
              </a:rPr>
              <a:t>objectives</a:t>
            </a:r>
          </a:p>
        </p:txBody>
      </p:sp>
      <p:sp>
        <p:nvSpPr>
          <p:cNvPr id="40" name="Rectangle: Rounded Corners 39">
            <a:extLst>
              <a:ext uri="{FF2B5EF4-FFF2-40B4-BE49-F238E27FC236}">
                <a16:creationId xmlns:a16="http://schemas.microsoft.com/office/drawing/2014/main" id="{F5E626CF-83AE-3FCD-506C-6F26CDA8235E}"/>
              </a:ext>
            </a:extLst>
          </p:cNvPr>
          <p:cNvSpPr/>
          <p:nvPr/>
        </p:nvSpPr>
        <p:spPr>
          <a:xfrm>
            <a:off x="4575416" y="3230744"/>
            <a:ext cx="4633331" cy="717693"/>
          </a:xfrm>
          <a:prstGeom prst="roundRect">
            <a:avLst/>
          </a:prstGeom>
          <a:solidFill>
            <a:schemeClr val="accent4">
              <a:lumMod val="75000"/>
            </a:schemeClr>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11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Deploy retention strategy (participant engagement, program supports, etc.)</a:t>
            </a:r>
          </a:p>
        </p:txBody>
      </p:sp>
      <p:sp>
        <p:nvSpPr>
          <p:cNvPr id="41" name="Rectangle: Rounded Corners 40">
            <a:extLst>
              <a:ext uri="{FF2B5EF4-FFF2-40B4-BE49-F238E27FC236}">
                <a16:creationId xmlns:a16="http://schemas.microsoft.com/office/drawing/2014/main" id="{75DD4FDF-A0B1-627D-84E0-923097E37074}"/>
              </a:ext>
            </a:extLst>
          </p:cNvPr>
          <p:cNvSpPr/>
          <p:nvPr/>
        </p:nvSpPr>
        <p:spPr>
          <a:xfrm>
            <a:off x="2357123" y="3985150"/>
            <a:ext cx="2167942" cy="365760"/>
          </a:xfrm>
          <a:prstGeom prst="roundRect">
            <a:avLst/>
          </a:prstGeom>
          <a:solidFill>
            <a:schemeClr val="accent4">
              <a:lumMod val="75000"/>
            </a:schemeClr>
          </a:solidFill>
          <a:ln w="31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base">
              <a:defRPr/>
            </a:pPr>
            <a:r>
              <a:rPr lang="en-US" sz="1100" dirty="0">
                <a:solidFill>
                  <a:schemeClr val="bg1"/>
                </a:solidFill>
                <a:effectLst/>
                <a:latin typeface="Calibri Light" panose="020F0302020204030204" pitchFamily="34" charset="0"/>
              </a:rPr>
              <a:t>Implement bi-directional process</a:t>
            </a:r>
          </a:p>
        </p:txBody>
      </p:sp>
      <p:sp>
        <p:nvSpPr>
          <p:cNvPr id="42" name="Rectangle: Rounded Corners 41">
            <a:extLst>
              <a:ext uri="{FF2B5EF4-FFF2-40B4-BE49-F238E27FC236}">
                <a16:creationId xmlns:a16="http://schemas.microsoft.com/office/drawing/2014/main" id="{A3946EA0-4F4B-356A-7E1D-E0787A9A9E7F}"/>
              </a:ext>
            </a:extLst>
          </p:cNvPr>
          <p:cNvSpPr/>
          <p:nvPr/>
        </p:nvSpPr>
        <p:spPr>
          <a:xfrm>
            <a:off x="871322" y="1777194"/>
            <a:ext cx="660295" cy="480440"/>
          </a:xfrm>
          <a:prstGeom prst="roundRect">
            <a:avLst/>
          </a:prstGeom>
          <a:solidFill>
            <a:srgbClr val="7030A0"/>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1050" i="0" u="none" strike="noStrike" kern="0" cap="none" spc="0" normalizeH="0" baseline="0" noProof="0" dirty="0">
                <a:ln>
                  <a:noFill/>
                </a:ln>
                <a:solidFill>
                  <a:schemeClr val="bg1"/>
                </a:solidFill>
                <a:effectLst/>
                <a:uLnTx/>
                <a:uFillTx/>
                <a:latin typeface="Calibri Light"/>
                <a:ea typeface="+mn-ea"/>
                <a:cs typeface="+mn-cs"/>
              </a:rPr>
              <a:t>Create market-</a:t>
            </a:r>
            <a:br>
              <a:rPr kumimoji="0" lang="en-US" sz="1050" i="0" u="none" strike="noStrike" kern="0" cap="none" spc="0" normalizeH="0" baseline="0" noProof="0" dirty="0">
                <a:ln>
                  <a:noFill/>
                </a:ln>
                <a:solidFill>
                  <a:schemeClr val="bg1"/>
                </a:solidFill>
                <a:effectLst/>
                <a:uLnTx/>
                <a:uFillTx/>
                <a:latin typeface="Calibri Light"/>
                <a:ea typeface="+mn-ea"/>
                <a:cs typeface="+mn-cs"/>
              </a:rPr>
            </a:br>
            <a:r>
              <a:rPr kumimoji="0" lang="en-US" sz="1050" i="0" u="none" strike="noStrike" kern="0" cap="none" spc="0" normalizeH="0" baseline="0" noProof="0" dirty="0">
                <a:ln>
                  <a:noFill/>
                </a:ln>
                <a:solidFill>
                  <a:schemeClr val="bg1"/>
                </a:solidFill>
                <a:effectLst/>
                <a:uLnTx/>
                <a:uFillTx/>
                <a:latin typeface="Calibri Light"/>
                <a:ea typeface="+mn-ea"/>
                <a:cs typeface="+mn-cs"/>
              </a:rPr>
              <a:t>ing plan</a:t>
            </a:r>
          </a:p>
        </p:txBody>
      </p:sp>
      <p:sp>
        <p:nvSpPr>
          <p:cNvPr id="43" name="Rectangle: Rounded Corners 65">
            <a:extLst>
              <a:ext uri="{FF2B5EF4-FFF2-40B4-BE49-F238E27FC236}">
                <a16:creationId xmlns:a16="http://schemas.microsoft.com/office/drawing/2014/main" id="{C7FF0381-6CD9-F8CA-7BA2-5C1EE724BD54}"/>
              </a:ext>
            </a:extLst>
          </p:cNvPr>
          <p:cNvSpPr/>
          <p:nvPr/>
        </p:nvSpPr>
        <p:spPr>
          <a:xfrm>
            <a:off x="3820293" y="2279843"/>
            <a:ext cx="751583" cy="365760"/>
          </a:xfrm>
          <a:prstGeom prst="roundRect">
            <a:avLst/>
          </a:prstGeom>
          <a:solidFill>
            <a:srgbClr val="7030A0"/>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1100" i="0" u="none" strike="noStrike" kern="0" cap="none" spc="0" normalizeH="0" baseline="0" noProof="0" dirty="0">
                <a:ln>
                  <a:noFill/>
                </a:ln>
                <a:solidFill>
                  <a:schemeClr val="bg1"/>
                </a:solidFill>
                <a:effectLst/>
                <a:uLnTx/>
                <a:uFillTx/>
                <a:latin typeface="Calibri Light"/>
                <a:ea typeface="+mn-ea"/>
                <a:cs typeface="+mn-cs"/>
              </a:rPr>
              <a:t>Evaluate</a:t>
            </a:r>
          </a:p>
        </p:txBody>
      </p:sp>
      <p:sp>
        <p:nvSpPr>
          <p:cNvPr id="44" name="Rectangle: Rounded Corners 65">
            <a:extLst>
              <a:ext uri="{FF2B5EF4-FFF2-40B4-BE49-F238E27FC236}">
                <a16:creationId xmlns:a16="http://schemas.microsoft.com/office/drawing/2014/main" id="{A570C508-DDB2-0161-EA4A-09875FA87250}"/>
              </a:ext>
            </a:extLst>
          </p:cNvPr>
          <p:cNvSpPr/>
          <p:nvPr/>
        </p:nvSpPr>
        <p:spPr>
          <a:xfrm>
            <a:off x="6078489" y="2296712"/>
            <a:ext cx="751583" cy="365760"/>
          </a:xfrm>
          <a:prstGeom prst="roundRect">
            <a:avLst/>
          </a:prstGeom>
          <a:solidFill>
            <a:srgbClr val="7030A0"/>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1100" i="0" u="none" strike="noStrike" kern="0" cap="none" spc="0" normalizeH="0" baseline="0" noProof="0" dirty="0">
                <a:ln>
                  <a:noFill/>
                </a:ln>
                <a:solidFill>
                  <a:schemeClr val="bg1"/>
                </a:solidFill>
                <a:effectLst/>
                <a:uLnTx/>
                <a:uFillTx/>
                <a:latin typeface="Calibri Light"/>
                <a:ea typeface="+mn-ea"/>
                <a:cs typeface="+mn-cs"/>
              </a:rPr>
              <a:t>Evaluate</a:t>
            </a:r>
          </a:p>
        </p:txBody>
      </p:sp>
      <p:sp>
        <p:nvSpPr>
          <p:cNvPr id="45" name="Rectangle: Rounded Corners 65">
            <a:extLst>
              <a:ext uri="{FF2B5EF4-FFF2-40B4-BE49-F238E27FC236}">
                <a16:creationId xmlns:a16="http://schemas.microsoft.com/office/drawing/2014/main" id="{0B242644-515C-107A-F45A-6CDA73DEE0CB}"/>
              </a:ext>
            </a:extLst>
          </p:cNvPr>
          <p:cNvSpPr/>
          <p:nvPr/>
        </p:nvSpPr>
        <p:spPr>
          <a:xfrm>
            <a:off x="8384260" y="2288656"/>
            <a:ext cx="751583" cy="365760"/>
          </a:xfrm>
          <a:prstGeom prst="roundRect">
            <a:avLst/>
          </a:prstGeom>
          <a:solidFill>
            <a:srgbClr val="7030A0"/>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1100" i="0" u="none" strike="noStrike" kern="0" cap="none" spc="0" normalizeH="0" baseline="0" noProof="0" dirty="0">
                <a:ln>
                  <a:noFill/>
                </a:ln>
                <a:solidFill>
                  <a:schemeClr val="bg1"/>
                </a:solidFill>
                <a:effectLst/>
                <a:uLnTx/>
                <a:uFillTx/>
                <a:latin typeface="Calibri Light"/>
                <a:ea typeface="+mn-ea"/>
                <a:cs typeface="+mn-cs"/>
              </a:rPr>
              <a:t>Evaluate</a:t>
            </a:r>
          </a:p>
        </p:txBody>
      </p:sp>
      <p:sp>
        <p:nvSpPr>
          <p:cNvPr id="46" name="Rectangle: Rounded Corners 59">
            <a:extLst>
              <a:ext uri="{FF2B5EF4-FFF2-40B4-BE49-F238E27FC236}">
                <a16:creationId xmlns:a16="http://schemas.microsoft.com/office/drawing/2014/main" id="{E1E2A816-8E6C-D4D6-B882-350970C19384}"/>
              </a:ext>
            </a:extLst>
          </p:cNvPr>
          <p:cNvSpPr/>
          <p:nvPr/>
        </p:nvSpPr>
        <p:spPr>
          <a:xfrm>
            <a:off x="-26366" y="2689896"/>
            <a:ext cx="1334342" cy="508818"/>
          </a:xfrm>
          <a:prstGeom prst="roundRect">
            <a:avLst/>
          </a:prstGeom>
          <a:solidFill>
            <a:schemeClr val="accent3"/>
          </a:solidFill>
          <a:ln w="3175" cap="flat" cmpd="sng" algn="ctr">
            <a:solidFill>
              <a:srgbClr val="687DA1">
                <a:shade val="50000"/>
              </a:srgbClr>
            </a:solidFill>
            <a:prstDash val="solid"/>
            <a:miter lim="800000"/>
          </a:ln>
          <a:effectLst/>
        </p:spPr>
        <p:txBody>
          <a:bodyPr rtlCol="0" anchor="ctr"/>
          <a:lstStyle/>
          <a:p>
            <a:pPr marL="0" marR="0" lvl="0" indent="0" algn="ctr" defTabSz="684086" eaLnBrk="1" fontAlgn="auto" latinLnBrk="0" hangingPunct="1">
              <a:lnSpc>
                <a:spcPct val="100000"/>
              </a:lnSpc>
              <a:spcBef>
                <a:spcPts val="0"/>
              </a:spcBef>
              <a:spcAft>
                <a:spcPts val="0"/>
              </a:spcAft>
              <a:buClrTx/>
              <a:buSzTx/>
              <a:buFontTx/>
              <a:buNone/>
              <a:tabLst/>
              <a:defRPr/>
            </a:pPr>
            <a:r>
              <a:rPr kumimoji="0" lang="en-US" sz="11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Determine funding mechanism for pilot, if applicable</a:t>
            </a:r>
          </a:p>
        </p:txBody>
      </p:sp>
      <p:sp>
        <p:nvSpPr>
          <p:cNvPr id="47" name="Rectangle: Rounded Corners 66">
            <a:extLst>
              <a:ext uri="{FF2B5EF4-FFF2-40B4-BE49-F238E27FC236}">
                <a16:creationId xmlns:a16="http://schemas.microsoft.com/office/drawing/2014/main" id="{65625E8D-43E2-80E7-1E9D-314F6980E016}"/>
              </a:ext>
            </a:extLst>
          </p:cNvPr>
          <p:cNvSpPr/>
          <p:nvPr/>
        </p:nvSpPr>
        <p:spPr>
          <a:xfrm>
            <a:off x="-26366" y="3237657"/>
            <a:ext cx="1069166" cy="717693"/>
          </a:xfrm>
          <a:prstGeom prst="roundRect">
            <a:avLst/>
          </a:prstGeom>
          <a:solidFill>
            <a:schemeClr val="accent4">
              <a:lumMod val="75000"/>
            </a:schemeClr>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11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Identify partner CDC-rec orgs</a:t>
            </a:r>
          </a:p>
        </p:txBody>
      </p:sp>
      <p:sp>
        <p:nvSpPr>
          <p:cNvPr id="48" name="Rectangle: Rounded Corners 61">
            <a:extLst>
              <a:ext uri="{FF2B5EF4-FFF2-40B4-BE49-F238E27FC236}">
                <a16:creationId xmlns:a16="http://schemas.microsoft.com/office/drawing/2014/main" id="{7E8ED9CB-78DE-6B94-B9C5-B7A990A91D04}"/>
              </a:ext>
            </a:extLst>
          </p:cNvPr>
          <p:cNvSpPr/>
          <p:nvPr/>
        </p:nvSpPr>
        <p:spPr>
          <a:xfrm>
            <a:off x="-26366" y="4776535"/>
            <a:ext cx="4525064" cy="365760"/>
          </a:xfrm>
          <a:prstGeom prst="roundRect">
            <a:avLst/>
          </a:prstGeom>
          <a:solidFill>
            <a:schemeClr val="accent4">
              <a:lumMod val="75000"/>
            </a:schemeClr>
          </a:solidFill>
          <a:ln w="3175" cap="flat" cmpd="sng" algn="ctr">
            <a:solidFill>
              <a:srgbClr val="687DA1">
                <a:shade val="50000"/>
              </a:srgbClr>
            </a:solidFill>
            <a:prstDash val="solid"/>
            <a:miter lim="800000"/>
          </a:ln>
          <a:effectLst/>
        </p:spPr>
        <p:txBody>
          <a:bodyPr rtlCol="0" anchor="ctr"/>
          <a:lstStyle/>
          <a:p>
            <a:r>
              <a:rPr lang="en-US" sz="1100" dirty="0">
                <a:solidFill>
                  <a:schemeClr val="bg1"/>
                </a:solidFill>
                <a:effectLst/>
                <a:latin typeface="Calibri Light" panose="020F0302020204030204" pitchFamily="34" charset="0"/>
                <a:cs typeface="Calibri Light" panose="020F0302020204030204" pitchFamily="34" charset="0"/>
              </a:rPr>
              <a:t>Identify additional referral sources (health care providers, laboratories, etc.)</a:t>
            </a:r>
          </a:p>
        </p:txBody>
      </p:sp>
      <p:graphicFrame>
        <p:nvGraphicFramePr>
          <p:cNvPr id="5" name="Table 4">
            <a:extLst>
              <a:ext uri="{FF2B5EF4-FFF2-40B4-BE49-F238E27FC236}">
                <a16:creationId xmlns:a16="http://schemas.microsoft.com/office/drawing/2014/main" id="{C0B085BE-4634-A654-D54C-809ECF86866A}"/>
              </a:ext>
            </a:extLst>
          </p:cNvPr>
          <p:cNvGraphicFramePr>
            <a:graphicFrameLocks noGrp="1"/>
          </p:cNvGraphicFramePr>
          <p:nvPr>
            <p:extLst>
              <p:ext uri="{D42A27DB-BD31-4B8C-83A1-F6EECF244321}">
                <p14:modId xmlns:p14="http://schemas.microsoft.com/office/powerpoint/2010/main" val="3864896279"/>
              </p:ext>
            </p:extLst>
          </p:nvPr>
        </p:nvGraphicFramePr>
        <p:xfrm>
          <a:off x="-22826" y="508273"/>
          <a:ext cx="9196484" cy="548650"/>
        </p:xfrm>
        <a:graphic>
          <a:graphicData uri="http://schemas.openxmlformats.org/drawingml/2006/table">
            <a:tbl>
              <a:tblPr/>
              <a:tblGrid>
                <a:gridCol w="759456">
                  <a:extLst>
                    <a:ext uri="{9D8B030D-6E8A-4147-A177-3AD203B41FA5}">
                      <a16:colId xmlns:a16="http://schemas.microsoft.com/office/drawing/2014/main" val="301645025"/>
                    </a:ext>
                  </a:extLst>
                </a:gridCol>
                <a:gridCol w="759456">
                  <a:extLst>
                    <a:ext uri="{9D8B030D-6E8A-4147-A177-3AD203B41FA5}">
                      <a16:colId xmlns:a16="http://schemas.microsoft.com/office/drawing/2014/main" val="2662263670"/>
                    </a:ext>
                  </a:extLst>
                </a:gridCol>
                <a:gridCol w="759458">
                  <a:extLst>
                    <a:ext uri="{9D8B030D-6E8A-4147-A177-3AD203B41FA5}">
                      <a16:colId xmlns:a16="http://schemas.microsoft.com/office/drawing/2014/main" val="1916247933"/>
                    </a:ext>
                  </a:extLst>
                </a:gridCol>
                <a:gridCol w="759458">
                  <a:extLst>
                    <a:ext uri="{9D8B030D-6E8A-4147-A177-3AD203B41FA5}">
                      <a16:colId xmlns:a16="http://schemas.microsoft.com/office/drawing/2014/main" val="3320909631"/>
                    </a:ext>
                  </a:extLst>
                </a:gridCol>
                <a:gridCol w="759456">
                  <a:extLst>
                    <a:ext uri="{9D8B030D-6E8A-4147-A177-3AD203B41FA5}">
                      <a16:colId xmlns:a16="http://schemas.microsoft.com/office/drawing/2014/main" val="985742416"/>
                    </a:ext>
                  </a:extLst>
                </a:gridCol>
                <a:gridCol w="759456">
                  <a:extLst>
                    <a:ext uri="{9D8B030D-6E8A-4147-A177-3AD203B41FA5}">
                      <a16:colId xmlns:a16="http://schemas.microsoft.com/office/drawing/2014/main" val="2774905620"/>
                    </a:ext>
                  </a:extLst>
                </a:gridCol>
                <a:gridCol w="759456">
                  <a:extLst>
                    <a:ext uri="{9D8B030D-6E8A-4147-A177-3AD203B41FA5}">
                      <a16:colId xmlns:a16="http://schemas.microsoft.com/office/drawing/2014/main" val="658459404"/>
                    </a:ext>
                  </a:extLst>
                </a:gridCol>
                <a:gridCol w="759456">
                  <a:extLst>
                    <a:ext uri="{9D8B030D-6E8A-4147-A177-3AD203B41FA5}">
                      <a16:colId xmlns:a16="http://schemas.microsoft.com/office/drawing/2014/main" val="2489791621"/>
                    </a:ext>
                  </a:extLst>
                </a:gridCol>
                <a:gridCol w="759456">
                  <a:extLst>
                    <a:ext uri="{9D8B030D-6E8A-4147-A177-3AD203B41FA5}">
                      <a16:colId xmlns:a16="http://schemas.microsoft.com/office/drawing/2014/main" val="1370569078"/>
                    </a:ext>
                  </a:extLst>
                </a:gridCol>
                <a:gridCol w="759458">
                  <a:extLst>
                    <a:ext uri="{9D8B030D-6E8A-4147-A177-3AD203B41FA5}">
                      <a16:colId xmlns:a16="http://schemas.microsoft.com/office/drawing/2014/main" val="2613592223"/>
                    </a:ext>
                  </a:extLst>
                </a:gridCol>
                <a:gridCol w="759456">
                  <a:extLst>
                    <a:ext uri="{9D8B030D-6E8A-4147-A177-3AD203B41FA5}">
                      <a16:colId xmlns:a16="http://schemas.microsoft.com/office/drawing/2014/main" val="2153467850"/>
                    </a:ext>
                  </a:extLst>
                </a:gridCol>
                <a:gridCol w="842462">
                  <a:extLst>
                    <a:ext uri="{9D8B030D-6E8A-4147-A177-3AD203B41FA5}">
                      <a16:colId xmlns:a16="http://schemas.microsoft.com/office/drawing/2014/main" val="3764410845"/>
                    </a:ext>
                  </a:extLst>
                </a:gridCol>
              </a:tblGrid>
              <a:tr h="212554">
                <a:tc gridSpan="3">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1000" b="1" i="0" dirty="0">
                          <a:solidFill>
                            <a:srgbClr val="FFFFFF"/>
                          </a:solidFill>
                          <a:effectLst/>
                        </a:rPr>
                        <a:t>Q1</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1110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687DA1"/>
                    </a:solidFill>
                  </a:tcPr>
                </a:tc>
                <a:tc hMerge="1">
                  <a:txBody>
                    <a:bodyPr/>
                    <a:lstStyle/>
                    <a:p>
                      <a:pPr algn="ctr" fontAlgn="base"/>
                      <a:endParaRPr lang="en-US" sz="1200" b="1" i="0" dirty="0">
                        <a:solidFill>
                          <a:srgbClr val="FFFFFF"/>
                        </a:solidFill>
                        <a:effectLst/>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1110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687DA1"/>
                    </a:solidFill>
                  </a:tcPr>
                </a:tc>
                <a:tc hMerge="1">
                  <a:txBody>
                    <a:bodyPr/>
                    <a:lstStyle/>
                    <a:p>
                      <a:pPr algn="ctr" fontAlgn="base"/>
                      <a:endParaRPr lang="en-US" sz="1200" b="1" i="0" dirty="0">
                        <a:solidFill>
                          <a:srgbClr val="FFFFFF"/>
                        </a:solidFill>
                        <a:effectLst/>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1110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687DA1"/>
                    </a:solidFill>
                  </a:tcPr>
                </a:tc>
                <a:tc gridSpan="3">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1000" b="1" i="0" dirty="0">
                          <a:solidFill>
                            <a:srgbClr val="FFFFFF"/>
                          </a:solidFill>
                          <a:effectLst/>
                        </a:rPr>
                        <a:t>Q2</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1110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687DA1"/>
                    </a:solidFill>
                  </a:tcPr>
                </a:tc>
                <a:tc hMerge="1">
                  <a:txBody>
                    <a:bodyPr/>
                    <a:lstStyle/>
                    <a:p>
                      <a:pPr algn="ctr" fontAlgn="base"/>
                      <a:endParaRPr lang="en-US" sz="1200" b="1" i="0" dirty="0">
                        <a:solidFill>
                          <a:srgbClr val="FFFFFF"/>
                        </a:solidFill>
                        <a:effectLst/>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1110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687DA1"/>
                    </a:solidFill>
                  </a:tcPr>
                </a:tc>
                <a:tc hMerge="1">
                  <a:txBody>
                    <a:bodyPr/>
                    <a:lstStyle/>
                    <a:p>
                      <a:pPr algn="ctr" fontAlgn="base"/>
                      <a:endParaRPr lang="en-US" sz="1200" b="1" i="0" dirty="0">
                        <a:solidFill>
                          <a:srgbClr val="FFFFFF"/>
                        </a:solidFill>
                        <a:effectLst/>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1110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687DA1"/>
                    </a:solidFill>
                  </a:tcPr>
                </a:tc>
                <a:tc gridSpan="3">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1000" b="1" i="0" dirty="0">
                          <a:solidFill>
                            <a:srgbClr val="FFFFFF"/>
                          </a:solidFill>
                          <a:effectLst/>
                        </a:rPr>
                        <a:t>Q3</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1110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687DA1"/>
                    </a:solidFill>
                  </a:tcPr>
                </a:tc>
                <a:tc hMerge="1">
                  <a:txBody>
                    <a:bodyPr/>
                    <a:lstStyle/>
                    <a:p>
                      <a:pPr algn="ctr" fontAlgn="base"/>
                      <a:endParaRPr lang="en-US" sz="1200" b="1" i="0" dirty="0">
                        <a:solidFill>
                          <a:srgbClr val="FFFFFF"/>
                        </a:solidFill>
                        <a:effectLst/>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1110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687DA1"/>
                    </a:solidFill>
                  </a:tcPr>
                </a:tc>
                <a:tc hMerge="1">
                  <a:txBody>
                    <a:bodyPr/>
                    <a:lstStyle/>
                    <a:p>
                      <a:pPr algn="ctr" fontAlgn="base"/>
                      <a:endParaRPr lang="en-US" sz="1200" b="1" i="0" dirty="0">
                        <a:solidFill>
                          <a:srgbClr val="FFFFFF"/>
                        </a:solidFill>
                        <a:effectLst/>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1110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687DA1"/>
                    </a:solidFill>
                  </a:tcPr>
                </a:tc>
                <a:tc gridSpan="3">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1000" b="1" i="0" dirty="0">
                          <a:solidFill>
                            <a:srgbClr val="FFFFFF"/>
                          </a:solidFill>
                          <a:effectLst/>
                        </a:rPr>
                        <a:t>Q4</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1110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687DA1"/>
                    </a:solidFill>
                  </a:tcPr>
                </a:tc>
                <a:tc hMerge="1">
                  <a:txBody>
                    <a:bodyPr/>
                    <a:lstStyle/>
                    <a:p>
                      <a:pPr algn="ctr" fontAlgn="base"/>
                      <a:endParaRPr lang="en-US" sz="1200" b="1" i="0" dirty="0">
                        <a:solidFill>
                          <a:srgbClr val="FFFFFF"/>
                        </a:solidFill>
                        <a:effectLst/>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1110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687DA1"/>
                    </a:solidFill>
                  </a:tcPr>
                </a:tc>
                <a:tc hMerge="1">
                  <a:txBody>
                    <a:bodyPr/>
                    <a:lstStyle/>
                    <a:p>
                      <a:pPr algn="ctr" fontAlgn="base"/>
                      <a:endParaRPr lang="en-US" sz="1200" b="1" i="0" dirty="0">
                        <a:solidFill>
                          <a:srgbClr val="FFFFFF"/>
                        </a:solidFill>
                        <a:effectLst/>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1110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687DA1"/>
                    </a:solidFill>
                  </a:tcPr>
                </a:tc>
                <a:extLst>
                  <a:ext uri="{0D108BD9-81ED-4DB2-BD59-A6C34878D82A}">
                    <a16:rowId xmlns:a16="http://schemas.microsoft.com/office/drawing/2014/main" val="3293136320"/>
                  </a:ext>
                </a:extLst>
              </a:tr>
              <a:tr h="336096">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1100" b="0" i="0" dirty="0">
                          <a:solidFill>
                            <a:schemeClr val="tx1"/>
                          </a:solidFill>
                          <a:effectLst/>
                          <a:latin typeface="Calibri Light" panose="020F0302020204030204" pitchFamily="34" charset="0"/>
                          <a:cs typeface="Calibri Light" panose="020F0302020204030204" pitchFamily="34" charset="0"/>
                        </a:rPr>
                        <a:t>[DATES]</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1100" b="0" i="0" dirty="0">
                          <a:solidFill>
                            <a:schemeClr val="tx1"/>
                          </a:solidFill>
                          <a:effectLst/>
                          <a:latin typeface="Calibri Light" panose="020F0302020204030204" pitchFamily="34" charset="0"/>
                          <a:cs typeface="Calibri Light" panose="020F0302020204030204" pitchFamily="34" charset="0"/>
                        </a:rPr>
                        <a:t>[DATES]</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1100" b="0" i="0" dirty="0">
                          <a:solidFill>
                            <a:schemeClr val="tx1"/>
                          </a:solidFill>
                          <a:effectLst/>
                          <a:latin typeface="Calibri Light" panose="020F0302020204030204" pitchFamily="34" charset="0"/>
                          <a:cs typeface="Calibri Light" panose="020F0302020204030204" pitchFamily="34" charset="0"/>
                        </a:rPr>
                        <a:t>[DATES]</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1100" b="0" i="0" dirty="0">
                          <a:solidFill>
                            <a:schemeClr val="tx1"/>
                          </a:solidFill>
                          <a:effectLst/>
                          <a:latin typeface="Calibri Light" panose="020F0302020204030204" pitchFamily="34" charset="0"/>
                          <a:cs typeface="Calibri Light" panose="020F0302020204030204" pitchFamily="34" charset="0"/>
                        </a:rPr>
                        <a:t>[DATES]</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1100" b="0" i="0" dirty="0">
                          <a:solidFill>
                            <a:schemeClr val="tx1"/>
                          </a:solidFill>
                          <a:effectLst/>
                          <a:latin typeface="Calibri Light" panose="020F0302020204030204" pitchFamily="34" charset="0"/>
                          <a:cs typeface="Calibri Light" panose="020F0302020204030204" pitchFamily="34" charset="0"/>
                        </a:rPr>
                        <a:t>[DATES]</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0F0F0"/>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1100" b="0" i="0" dirty="0">
                          <a:solidFill>
                            <a:schemeClr val="tx1"/>
                          </a:solidFill>
                          <a:effectLst/>
                          <a:latin typeface="Calibri Light" panose="020F0302020204030204" pitchFamily="34" charset="0"/>
                          <a:cs typeface="Calibri Light" panose="020F0302020204030204" pitchFamily="34" charset="0"/>
                        </a:rPr>
                        <a:t>[DATES]</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0F0F0"/>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1100" b="0" i="0" dirty="0">
                          <a:solidFill>
                            <a:schemeClr val="tx1"/>
                          </a:solidFill>
                          <a:effectLst/>
                          <a:latin typeface="Calibri Light" panose="020F0302020204030204" pitchFamily="34" charset="0"/>
                          <a:cs typeface="Calibri Light" panose="020F0302020204030204" pitchFamily="34" charset="0"/>
                        </a:rPr>
                        <a:t>[DATES]</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0F0F0"/>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1100" b="0" i="0" dirty="0">
                          <a:solidFill>
                            <a:schemeClr val="tx1"/>
                          </a:solidFill>
                          <a:effectLst/>
                          <a:latin typeface="Calibri Light" panose="020F0302020204030204" pitchFamily="34" charset="0"/>
                          <a:cs typeface="Calibri Light" panose="020F0302020204030204" pitchFamily="34" charset="0"/>
                        </a:rPr>
                        <a:t>[DATES]</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0F0F0"/>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1100" b="0" i="0" dirty="0">
                          <a:solidFill>
                            <a:schemeClr val="tx1"/>
                          </a:solidFill>
                          <a:effectLst/>
                          <a:latin typeface="Calibri Light" panose="020F0302020204030204" pitchFamily="34" charset="0"/>
                          <a:cs typeface="Calibri Light" panose="020F0302020204030204" pitchFamily="34" charset="0"/>
                        </a:rPr>
                        <a:t>[DATES]</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0F0F0"/>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1100" b="0" i="0" dirty="0">
                          <a:solidFill>
                            <a:schemeClr val="tx1"/>
                          </a:solidFill>
                          <a:effectLst/>
                          <a:latin typeface="Calibri Light" panose="020F0302020204030204" pitchFamily="34" charset="0"/>
                          <a:cs typeface="Calibri Light" panose="020F0302020204030204" pitchFamily="34" charset="0"/>
                        </a:rPr>
                        <a:t>[DATES]</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0F0F0"/>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1100" b="0" i="0" dirty="0">
                          <a:solidFill>
                            <a:schemeClr val="tx1"/>
                          </a:solidFill>
                          <a:effectLst/>
                          <a:latin typeface="Calibri Light" panose="020F0302020204030204" pitchFamily="34" charset="0"/>
                          <a:cs typeface="Calibri Light" panose="020F0302020204030204" pitchFamily="34" charset="0"/>
                        </a:rPr>
                        <a:t>[DATES]</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0F0F0"/>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1100" b="0" i="0" dirty="0">
                          <a:solidFill>
                            <a:schemeClr val="tx1"/>
                          </a:solidFill>
                          <a:effectLst/>
                          <a:latin typeface="Calibri Light" panose="020F0302020204030204" pitchFamily="34" charset="0"/>
                          <a:cs typeface="Calibri Light" panose="020F0302020204030204" pitchFamily="34" charset="0"/>
                        </a:rPr>
                        <a:t>[DATES]</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0F0F0"/>
                    </a:solidFill>
                  </a:tcPr>
                </a:tc>
                <a:extLst>
                  <a:ext uri="{0D108BD9-81ED-4DB2-BD59-A6C34878D82A}">
                    <a16:rowId xmlns:a16="http://schemas.microsoft.com/office/drawing/2014/main" val="2963855213"/>
                  </a:ext>
                </a:extLst>
              </a:tr>
            </a:tbl>
          </a:graphicData>
        </a:graphic>
      </p:graphicFrame>
    </p:spTree>
    <p:extLst>
      <p:ext uri="{BB962C8B-B14F-4D97-AF65-F5344CB8AC3E}">
        <p14:creationId xmlns:p14="http://schemas.microsoft.com/office/powerpoint/2010/main" val="2920724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A0C1AB7-2FB9-4CC4-BF67-202EEC88A54C}"/>
              </a:ext>
            </a:extLst>
          </p:cNvPr>
          <p:cNvSpPr>
            <a:spLocks noGrp="1"/>
          </p:cNvSpPr>
          <p:nvPr>
            <p:ph type="title"/>
          </p:nvPr>
        </p:nvSpPr>
        <p:spPr/>
        <p:txBody>
          <a:bodyPr/>
          <a:lstStyle/>
          <a:p>
            <a:r>
              <a:rPr lang="en-US" dirty="0"/>
              <a:t>Medicaid/MCO Coverage Resources</a:t>
            </a:r>
          </a:p>
        </p:txBody>
      </p:sp>
      <p:sp>
        <p:nvSpPr>
          <p:cNvPr id="4" name="Content Placeholder 3">
            <a:extLst>
              <a:ext uri="{FF2B5EF4-FFF2-40B4-BE49-F238E27FC236}">
                <a16:creationId xmlns:a16="http://schemas.microsoft.com/office/drawing/2014/main" id="{8A3A7765-B582-44DD-A642-271BF7DB5D87}"/>
              </a:ext>
            </a:extLst>
          </p:cNvPr>
          <p:cNvSpPr>
            <a:spLocks noGrp="1"/>
          </p:cNvSpPr>
          <p:nvPr>
            <p:ph idx="1"/>
          </p:nvPr>
        </p:nvSpPr>
        <p:spPr/>
        <p:txBody>
          <a:bodyPr/>
          <a:lstStyle/>
          <a:p>
            <a:pPr marL="285750" indent="-285750">
              <a:buFont typeface="Arial" panose="020B0604020202020204" pitchFamily="34" charset="0"/>
              <a:buChar char="•"/>
            </a:pPr>
            <a:r>
              <a:rPr lang="en-US" dirty="0">
                <a:hlinkClick r:id="rId2"/>
              </a:rPr>
              <a:t>Coverage Toolkit: Medicaid</a:t>
            </a:r>
            <a:endParaRPr lang="en-US" dirty="0"/>
          </a:p>
          <a:p>
            <a:pPr marL="670548" lvl="1" indent="-285750"/>
            <a:r>
              <a:rPr lang="en-US" sz="1850" dirty="0">
                <a:hlinkClick r:id="rId3"/>
              </a:rPr>
              <a:t>Medicaid Coverage</a:t>
            </a:r>
            <a:endParaRPr lang="en-US" sz="1850" dirty="0"/>
          </a:p>
          <a:p>
            <a:pPr marL="671513" lvl="1" indent="-285750"/>
            <a:r>
              <a:rPr lang="en-US" sz="1850" dirty="0">
                <a:hlinkClick r:id="rId4"/>
              </a:rPr>
              <a:t>Medicaid Case for Coverage</a:t>
            </a:r>
            <a:endParaRPr lang="en-US" sz="1850" dirty="0"/>
          </a:p>
          <a:p>
            <a:pPr marL="671513" lvl="1" indent="-285750"/>
            <a:r>
              <a:rPr lang="en-US" sz="1850" dirty="0">
                <a:hlinkClick r:id="rId5"/>
              </a:rPr>
              <a:t>Determining the Medicaid Enrolled Provider Type</a:t>
            </a:r>
            <a:endParaRPr lang="en-US" sz="1850" dirty="0"/>
          </a:p>
          <a:p>
            <a:pPr marL="671513" lvl="1" indent="-285750"/>
            <a:r>
              <a:rPr lang="en-US" sz="1850" dirty="0">
                <a:hlinkClick r:id="rId6"/>
              </a:rPr>
              <a:t>Medicaid Reimbursement</a:t>
            </a:r>
            <a:endParaRPr lang="en-US" sz="1850" dirty="0"/>
          </a:p>
          <a:p>
            <a:pPr marL="671513" lvl="1" indent="-285750"/>
            <a:r>
              <a:rPr lang="en-US" sz="1850" dirty="0">
                <a:hlinkClick r:id="rId7"/>
              </a:rPr>
              <a:t>Medicaid Coding and Billing</a:t>
            </a:r>
            <a:endParaRPr lang="en-US" sz="1850" dirty="0"/>
          </a:p>
          <a:p>
            <a:pPr marL="671513" lvl="1" indent="-285750"/>
            <a:r>
              <a:rPr lang="en-US" sz="1850" dirty="0">
                <a:hlinkClick r:id="rId8"/>
              </a:rPr>
              <a:t>Medicaid Data and Reporting</a:t>
            </a:r>
            <a:endParaRPr lang="en-US" sz="1850" dirty="0">
              <a:hlinkClick r:id="rId9"/>
            </a:endParaRPr>
          </a:p>
          <a:p>
            <a:pPr marL="285750" indent="-285750">
              <a:buFont typeface="Arial" panose="020B0604020202020204" pitchFamily="34" charset="0"/>
              <a:buChar char="•"/>
            </a:pPr>
            <a:r>
              <a:rPr lang="en-US" dirty="0">
                <a:hlinkClick r:id="rId9"/>
              </a:rPr>
              <a:t>Coverage Toolkit: Managed Care Organizations</a:t>
            </a:r>
            <a:endParaRPr lang="en-US" dirty="0"/>
          </a:p>
          <a:p>
            <a:pPr marL="670548" lvl="1" indent="-285750"/>
            <a:r>
              <a:rPr lang="en-US" sz="1850" dirty="0">
                <a:hlinkClick r:id="rId10"/>
              </a:rPr>
              <a:t>MCO Coverage</a:t>
            </a:r>
            <a:endParaRPr lang="en-US" sz="1850" dirty="0">
              <a:hlinkClick r:id="" action="ppaction://noaction"/>
            </a:endParaRPr>
          </a:p>
          <a:p>
            <a:pPr marL="671513" lvl="1" indent="-285750"/>
            <a:r>
              <a:rPr lang="en-US" sz="1850" dirty="0">
                <a:hlinkClick r:id="rId6"/>
              </a:rPr>
              <a:t>MCO Reimbursement</a:t>
            </a:r>
            <a:endParaRPr lang="en-US" sz="1850" dirty="0"/>
          </a:p>
          <a:p>
            <a:pPr marL="671513" lvl="1" indent="-285750"/>
            <a:r>
              <a:rPr lang="en-US" sz="1850" dirty="0">
                <a:hlinkClick r:id="rId9"/>
              </a:rPr>
              <a:t>MCO Contracting</a:t>
            </a:r>
            <a:endParaRPr lang="en-US" sz="1850" dirty="0"/>
          </a:p>
          <a:p>
            <a:pPr marL="671513" lvl="1" indent="-285750"/>
            <a:r>
              <a:rPr lang="en-US" sz="1850" dirty="0">
                <a:hlinkClick r:id="rId7"/>
              </a:rPr>
              <a:t>MCO Coding and Billing</a:t>
            </a:r>
            <a:endParaRPr lang="en-US" sz="1850" dirty="0"/>
          </a:p>
        </p:txBody>
      </p:sp>
    </p:spTree>
    <p:extLst>
      <p:ext uri="{BB962C8B-B14F-4D97-AF65-F5344CB8AC3E}">
        <p14:creationId xmlns:p14="http://schemas.microsoft.com/office/powerpoint/2010/main" val="3974338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A0C1AB7-2FB9-4CC4-BF67-202EEC88A54C}"/>
              </a:ext>
            </a:extLst>
          </p:cNvPr>
          <p:cNvSpPr>
            <a:spLocks noGrp="1"/>
          </p:cNvSpPr>
          <p:nvPr>
            <p:ph type="title"/>
          </p:nvPr>
        </p:nvSpPr>
        <p:spPr/>
        <p:txBody>
          <a:bodyPr/>
          <a:lstStyle/>
          <a:p>
            <a:r>
              <a:rPr lang="en-US" dirty="0"/>
              <a:t>Data Sharing and Contracting Resources</a:t>
            </a:r>
          </a:p>
        </p:txBody>
      </p:sp>
      <p:sp>
        <p:nvSpPr>
          <p:cNvPr id="4" name="Content Placeholder 3">
            <a:extLst>
              <a:ext uri="{FF2B5EF4-FFF2-40B4-BE49-F238E27FC236}">
                <a16:creationId xmlns:a16="http://schemas.microsoft.com/office/drawing/2014/main" id="{8A3A7765-B582-44DD-A642-271BF7DB5D87}"/>
              </a:ext>
            </a:extLst>
          </p:cNvPr>
          <p:cNvSpPr>
            <a:spLocks noGrp="1"/>
          </p:cNvSpPr>
          <p:nvPr>
            <p:ph idx="1"/>
          </p:nvPr>
        </p:nvSpPr>
        <p:spPr/>
        <p:txBody>
          <a:bodyPr/>
          <a:lstStyle/>
          <a:p>
            <a:pPr marL="285750" indent="-285750">
              <a:buFont typeface="Arial" panose="020B0604020202020204" pitchFamily="34" charset="0"/>
              <a:buChar char="•"/>
            </a:pPr>
            <a:r>
              <a:rPr lang="en-US" dirty="0"/>
              <a:t>Coverage Toolkit: </a:t>
            </a:r>
            <a:r>
              <a:rPr lang="en-US" dirty="0">
                <a:hlinkClick r:id="rId2"/>
              </a:rPr>
              <a:t>Data &amp; Reporting</a:t>
            </a:r>
            <a:endParaRPr lang="en-US" dirty="0"/>
          </a:p>
          <a:p>
            <a:pPr marL="285750" indent="-285750">
              <a:buFont typeface="Arial" panose="020B0604020202020204" pitchFamily="34" charset="0"/>
              <a:buChar char="•"/>
            </a:pPr>
            <a:r>
              <a:rPr lang="en-US" dirty="0"/>
              <a:t>Coverage Toolkit: </a:t>
            </a:r>
            <a:r>
              <a:rPr lang="en-US" dirty="0">
                <a:hlinkClick r:id="rId3"/>
              </a:rPr>
              <a:t>MCO Contracting</a:t>
            </a:r>
            <a:endParaRPr lang="en-US" dirty="0"/>
          </a:p>
        </p:txBody>
      </p:sp>
      <p:sp>
        <p:nvSpPr>
          <p:cNvPr id="2" name="Content Placeholder 3">
            <a:extLst>
              <a:ext uri="{FF2B5EF4-FFF2-40B4-BE49-F238E27FC236}">
                <a16:creationId xmlns:a16="http://schemas.microsoft.com/office/drawing/2014/main" id="{03D3EA30-0F25-D473-383A-5272B296233F}"/>
              </a:ext>
            </a:extLst>
          </p:cNvPr>
          <p:cNvSpPr txBox="1">
            <a:spLocks/>
          </p:cNvSpPr>
          <p:nvPr/>
        </p:nvSpPr>
        <p:spPr>
          <a:xfrm>
            <a:off x="242317" y="2532188"/>
            <a:ext cx="8659368" cy="2214084"/>
          </a:xfrm>
          <a:prstGeom prst="rect">
            <a:avLst/>
          </a:prstGeom>
        </p:spPr>
        <p:txBody>
          <a:bodyPr/>
          <a:lstStyle>
            <a:lvl1pPr marL="0" indent="0" algn="l" defTabSz="513065" rtl="0" eaLnBrk="1" latinLnBrk="0" hangingPunct="1">
              <a:lnSpc>
                <a:spcPct val="90000"/>
              </a:lnSpc>
              <a:spcBef>
                <a:spcPts val="561"/>
              </a:spcBef>
              <a:buFont typeface="Arial" panose="020B0604020202020204" pitchFamily="34" charset="0"/>
              <a:buNone/>
              <a:defRPr sz="1795" kern="1200">
                <a:solidFill>
                  <a:schemeClr val="accent5"/>
                </a:solidFill>
                <a:latin typeface="+mn-lt"/>
                <a:ea typeface="+mn-ea"/>
                <a:cs typeface="+mn-cs"/>
              </a:defRPr>
            </a:lvl1pPr>
            <a:lvl2pPr marL="384798" indent="-128266" algn="l" defTabSz="513065" rtl="0" eaLnBrk="1" latinLnBrk="0" hangingPunct="1">
              <a:lnSpc>
                <a:spcPct val="90000"/>
              </a:lnSpc>
              <a:spcBef>
                <a:spcPts val="281"/>
              </a:spcBef>
              <a:buFont typeface="Arial" panose="020B0604020202020204" pitchFamily="34" charset="0"/>
              <a:buChar char="•"/>
              <a:defRPr sz="1496" kern="1200">
                <a:solidFill>
                  <a:schemeClr val="accent5"/>
                </a:solidFill>
                <a:latin typeface="+mn-lt"/>
                <a:ea typeface="+mn-ea"/>
                <a:cs typeface="+mn-cs"/>
              </a:defRPr>
            </a:lvl2pPr>
            <a:lvl3pPr marL="641330" indent="-128266" algn="l" defTabSz="513065" rtl="0" eaLnBrk="1" latinLnBrk="0" hangingPunct="1">
              <a:lnSpc>
                <a:spcPct val="90000"/>
              </a:lnSpc>
              <a:spcBef>
                <a:spcPts val="281"/>
              </a:spcBef>
              <a:buFont typeface="Arial" panose="020B0604020202020204" pitchFamily="34" charset="0"/>
              <a:buChar char="•"/>
              <a:defRPr sz="1048" kern="1200">
                <a:solidFill>
                  <a:schemeClr val="accent5"/>
                </a:solidFill>
                <a:latin typeface="+mn-lt"/>
                <a:ea typeface="+mn-ea"/>
                <a:cs typeface="+mn-cs"/>
              </a:defRPr>
            </a:lvl3pPr>
            <a:lvl4pPr marL="897863" indent="-128266" algn="l" defTabSz="513065" rtl="0" eaLnBrk="1" latinLnBrk="0" hangingPunct="1">
              <a:lnSpc>
                <a:spcPct val="90000"/>
              </a:lnSpc>
              <a:spcBef>
                <a:spcPts val="281"/>
              </a:spcBef>
              <a:buFont typeface="Arial" panose="020B0604020202020204" pitchFamily="34" charset="0"/>
              <a:buChar char="•"/>
              <a:defRPr sz="898" kern="1200">
                <a:solidFill>
                  <a:schemeClr val="accent5"/>
                </a:solidFill>
                <a:latin typeface="+mn-lt"/>
                <a:ea typeface="+mn-ea"/>
                <a:cs typeface="+mn-cs"/>
              </a:defRPr>
            </a:lvl4pPr>
            <a:lvl5pPr marL="1154394" indent="-128266" algn="l" defTabSz="513065" rtl="0" eaLnBrk="1" latinLnBrk="0" hangingPunct="1">
              <a:lnSpc>
                <a:spcPct val="90000"/>
              </a:lnSpc>
              <a:spcBef>
                <a:spcPts val="281"/>
              </a:spcBef>
              <a:buFont typeface="Arial" panose="020B0604020202020204" pitchFamily="34" charset="0"/>
              <a:buChar char="•"/>
              <a:defRPr sz="898" kern="1200">
                <a:solidFill>
                  <a:schemeClr val="accent5"/>
                </a:solidFill>
                <a:latin typeface="+mn-lt"/>
                <a:ea typeface="+mn-ea"/>
                <a:cs typeface="+mn-cs"/>
              </a:defRPr>
            </a:lvl5pPr>
            <a:lvl6pPr marL="1410926"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6pPr>
            <a:lvl7pPr marL="1667459"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7pPr>
            <a:lvl8pPr marL="1923991"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8pPr>
            <a:lvl9pPr marL="2180522"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9pPr>
          </a:lstStyle>
          <a:p>
            <a:pPr marL="285750" indent="-285750">
              <a:buFont typeface="Arial" panose="020B0604020202020204" pitchFamily="34" charset="0"/>
              <a:buChar char="•"/>
            </a:pPr>
            <a:r>
              <a:rPr lang="en-US" dirty="0"/>
              <a:t>Coverage Toolkit: Medicaid </a:t>
            </a:r>
            <a:r>
              <a:rPr lang="en-US" dirty="0">
                <a:hlinkClick r:id="rId4"/>
              </a:rPr>
              <a:t>Screening &amp; Identification</a:t>
            </a:r>
            <a:endParaRPr lang="en-US" dirty="0"/>
          </a:p>
          <a:p>
            <a:pPr marL="285750" indent="-285750">
              <a:buFont typeface="Arial" panose="020B0604020202020204" pitchFamily="34" charset="0"/>
              <a:buChar char="•"/>
            </a:pPr>
            <a:r>
              <a:rPr lang="en-US" dirty="0"/>
              <a:t>Coverage Toolkit: Medicaid </a:t>
            </a:r>
            <a:r>
              <a:rPr lang="en-US" dirty="0">
                <a:hlinkClick r:id="rId5"/>
              </a:rPr>
              <a:t>Recruitment &amp; Referral</a:t>
            </a:r>
            <a:endParaRPr lang="en-US" dirty="0"/>
          </a:p>
          <a:p>
            <a:pPr marL="285750" indent="-285750">
              <a:buFont typeface="Arial" panose="020B0604020202020204" pitchFamily="34" charset="0"/>
              <a:buChar char="•"/>
            </a:pPr>
            <a:r>
              <a:rPr lang="en-US" dirty="0"/>
              <a:t>CDC: </a:t>
            </a:r>
            <a:r>
              <a:rPr lang="en-US" dirty="0">
                <a:hlinkClick r:id="rId6"/>
              </a:rPr>
              <a:t>Health Communication and Marketing Toolkit</a:t>
            </a:r>
            <a:endParaRPr lang="en-US" dirty="0"/>
          </a:p>
          <a:p>
            <a:pPr marL="285750" indent="-285750">
              <a:buFont typeface="Arial" panose="020B0604020202020204" pitchFamily="34" charset="0"/>
              <a:buChar char="•"/>
            </a:pPr>
            <a:r>
              <a:rPr lang="en-US" dirty="0"/>
              <a:t>CDC: </a:t>
            </a:r>
            <a:r>
              <a:rPr lang="en-US" dirty="0">
                <a:hlinkClick r:id="rId7"/>
              </a:rPr>
              <a:t>National DPP Marketing Materials</a:t>
            </a:r>
            <a:endParaRPr lang="en-US" dirty="0"/>
          </a:p>
          <a:p>
            <a:pPr marL="285750" indent="-285750">
              <a:buFont typeface="Arial" panose="020B0604020202020204" pitchFamily="34" charset="0"/>
              <a:buChar char="•"/>
            </a:pPr>
            <a:r>
              <a:rPr lang="en-US" dirty="0"/>
              <a:t>CDC: </a:t>
            </a:r>
            <a:r>
              <a:rPr lang="en-US" dirty="0">
                <a:hlinkClick r:id="rId8"/>
              </a:rPr>
              <a:t>National DPP Resources for Engaging Health Care Providers</a:t>
            </a:r>
            <a:endParaRPr lang="en-US" dirty="0"/>
          </a:p>
          <a:p>
            <a:pPr marL="285750" indent="-285750">
              <a:buFont typeface="Arial" panose="020B0604020202020204" pitchFamily="34" charset="0"/>
              <a:buChar char="•"/>
            </a:pPr>
            <a:r>
              <a:rPr lang="en-US" dirty="0"/>
              <a:t>CDC: </a:t>
            </a:r>
            <a:r>
              <a:rPr lang="en-US" dirty="0">
                <a:hlinkClick r:id="rId9"/>
              </a:rPr>
              <a:t>Emerging Practices: Guide for Using Incentives to Enroll and Retain Participants</a:t>
            </a:r>
            <a:endParaRPr lang="en-US" dirty="0"/>
          </a:p>
        </p:txBody>
      </p:sp>
      <p:sp>
        <p:nvSpPr>
          <p:cNvPr id="5" name="Title 2">
            <a:extLst>
              <a:ext uri="{FF2B5EF4-FFF2-40B4-BE49-F238E27FC236}">
                <a16:creationId xmlns:a16="http://schemas.microsoft.com/office/drawing/2014/main" id="{881D2622-578D-538F-0401-4877035D3C84}"/>
              </a:ext>
            </a:extLst>
          </p:cNvPr>
          <p:cNvSpPr txBox="1">
            <a:spLocks/>
          </p:cNvSpPr>
          <p:nvPr/>
        </p:nvSpPr>
        <p:spPr>
          <a:xfrm>
            <a:off x="733454" y="1829208"/>
            <a:ext cx="8154515" cy="468626"/>
          </a:xfrm>
          <a:prstGeom prst="rect">
            <a:avLst/>
          </a:prstGeom>
        </p:spPr>
        <p:txBody>
          <a:bodyPr lIns="91438" tIns="0" rIns="91438" bIns="0" anchor="ctr" anchorCtr="0">
            <a:noAutofit/>
          </a:bodyPr>
          <a:lstStyle>
            <a:lvl1pPr algn="l" defTabSz="513065" rtl="0" eaLnBrk="1" latinLnBrk="0" hangingPunct="1">
              <a:lnSpc>
                <a:spcPct val="90000"/>
              </a:lnSpc>
              <a:spcBef>
                <a:spcPct val="0"/>
              </a:spcBef>
              <a:buNone/>
              <a:defRPr sz="2394" b="0" kern="1200">
                <a:solidFill>
                  <a:schemeClr val="tx2"/>
                </a:solidFill>
                <a:latin typeface="+mj-lt"/>
                <a:ea typeface="+mj-ea"/>
                <a:cs typeface="+mj-cs"/>
              </a:defRPr>
            </a:lvl1pPr>
          </a:lstStyle>
          <a:p>
            <a:r>
              <a:rPr lang="en-US" dirty="0"/>
              <a:t>Participant Identification, Recruitment, &amp; Referral Resources</a:t>
            </a:r>
          </a:p>
        </p:txBody>
      </p:sp>
      <p:sp>
        <p:nvSpPr>
          <p:cNvPr id="6" name="Freeform 9">
            <a:extLst>
              <a:ext uri="{FF2B5EF4-FFF2-40B4-BE49-F238E27FC236}">
                <a16:creationId xmlns:a16="http://schemas.microsoft.com/office/drawing/2014/main" id="{710C56B0-7221-DA2A-EEEF-C46E652BD12C}"/>
              </a:ext>
            </a:extLst>
          </p:cNvPr>
          <p:cNvSpPr>
            <a:spLocks/>
          </p:cNvSpPr>
          <p:nvPr/>
        </p:nvSpPr>
        <p:spPr bwMode="auto">
          <a:xfrm rot="16627444">
            <a:off x="227098" y="1885437"/>
            <a:ext cx="383681" cy="308036"/>
          </a:xfrm>
          <a:prstGeom prst="hexagon">
            <a:avLst/>
          </a:prstGeom>
          <a:solidFill>
            <a:schemeClr val="accent3"/>
          </a:solidFill>
          <a:ln w="57150">
            <a:solidFill>
              <a:schemeClr val="accent3"/>
            </a:solidFill>
          </a:ln>
          <a:effectLst>
            <a:outerShdw dist="63500" dir="7800000" sx="101000" sy="101000" algn="ctr" rotWithShape="0">
              <a:schemeClr val="tx2">
                <a:lumMod val="40000"/>
                <a:lumOff val="60000"/>
                <a:alpha val="40000"/>
              </a:schemeClr>
            </a:outerShdw>
          </a:effectLst>
        </p:spPr>
        <p:txBody>
          <a:bodyPr vert="horz" wrap="square" lIns="34116" tIns="17058" rIns="34116" bIns="17058" numCol="1" anchor="t" anchorCtr="0" compatLnSpc="1">
            <a:prstTxWarp prst="textNoShape">
              <a:avLst/>
            </a:prstTxWarp>
          </a:bodyPr>
          <a:lstStyle/>
          <a:p>
            <a:endParaRPr lang="en-US" sz="672" dirty="0"/>
          </a:p>
        </p:txBody>
      </p:sp>
    </p:spTree>
    <p:extLst>
      <p:ext uri="{BB962C8B-B14F-4D97-AF65-F5344CB8AC3E}">
        <p14:creationId xmlns:p14="http://schemas.microsoft.com/office/powerpoint/2010/main" val="1835633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A0C1AB7-2FB9-4CC4-BF67-202EEC88A54C}"/>
              </a:ext>
            </a:extLst>
          </p:cNvPr>
          <p:cNvSpPr>
            <a:spLocks noGrp="1"/>
          </p:cNvSpPr>
          <p:nvPr>
            <p:ph type="title"/>
          </p:nvPr>
        </p:nvSpPr>
        <p:spPr/>
        <p:txBody>
          <a:bodyPr/>
          <a:lstStyle/>
          <a:p>
            <a:r>
              <a:rPr lang="en-US" dirty="0"/>
              <a:t>Participant Retention Resources</a:t>
            </a:r>
          </a:p>
        </p:txBody>
      </p:sp>
      <p:sp>
        <p:nvSpPr>
          <p:cNvPr id="4" name="Content Placeholder 3">
            <a:extLst>
              <a:ext uri="{FF2B5EF4-FFF2-40B4-BE49-F238E27FC236}">
                <a16:creationId xmlns:a16="http://schemas.microsoft.com/office/drawing/2014/main" id="{8A3A7765-B582-44DD-A642-271BF7DB5D87}"/>
              </a:ext>
            </a:extLst>
          </p:cNvPr>
          <p:cNvSpPr>
            <a:spLocks noGrp="1"/>
          </p:cNvSpPr>
          <p:nvPr>
            <p:ph idx="1"/>
          </p:nvPr>
        </p:nvSpPr>
        <p:spPr/>
        <p:txBody>
          <a:bodyPr/>
          <a:lstStyle/>
          <a:p>
            <a:pPr marL="285750" indent="-285750">
              <a:buFont typeface="Arial" panose="020B0604020202020204" pitchFamily="34" charset="0"/>
              <a:buChar char="•"/>
            </a:pPr>
            <a:r>
              <a:rPr lang="en-US" dirty="0"/>
              <a:t>Coverage Toolkit: Medicaid </a:t>
            </a:r>
            <a:r>
              <a:rPr lang="en-US" dirty="0">
                <a:hlinkClick r:id="rId2"/>
              </a:rPr>
              <a:t>Retention</a:t>
            </a:r>
            <a:endParaRPr lang="en-US" dirty="0"/>
          </a:p>
          <a:p>
            <a:pPr marL="285750" indent="-285750">
              <a:buFont typeface="Arial" panose="020B0604020202020204" pitchFamily="34" charset="0"/>
              <a:buChar char="•"/>
            </a:pPr>
            <a:r>
              <a:rPr lang="en-US" dirty="0"/>
              <a:t>CDC: </a:t>
            </a:r>
            <a:r>
              <a:rPr lang="en-US" dirty="0">
                <a:hlinkClick r:id="rId3"/>
              </a:rPr>
              <a:t>Program Champion Strategy Toolkit and Promotional Materials</a:t>
            </a:r>
            <a:endParaRPr lang="en-US" dirty="0"/>
          </a:p>
          <a:p>
            <a:pPr marL="285750" indent="-285750">
              <a:buFont typeface="Arial" panose="020B0604020202020204" pitchFamily="34" charset="0"/>
              <a:buChar char="•"/>
            </a:pPr>
            <a:r>
              <a:rPr lang="en-US" dirty="0"/>
              <a:t>CMS: </a:t>
            </a:r>
            <a:r>
              <a:rPr lang="en-US" dirty="0">
                <a:hlinkClick r:id="rId4"/>
              </a:rPr>
              <a:t>Medicaid Incentives for Prevention of Chronic Disease</a:t>
            </a:r>
            <a:endParaRPr lang="en-US" dirty="0"/>
          </a:p>
          <a:p>
            <a:pPr marL="285750" indent="-285750">
              <a:buFont typeface="Arial" panose="020B0604020202020204" pitchFamily="34" charset="0"/>
              <a:buChar char="•"/>
            </a:pPr>
            <a:r>
              <a:rPr lang="en-US" dirty="0"/>
              <a:t>CDC: </a:t>
            </a:r>
            <a:r>
              <a:rPr lang="en-US" dirty="0">
                <a:hlinkClick r:id="rId5"/>
              </a:rPr>
              <a:t>Emerging Practices: Guide for Using Incentives to Enroll and Retain Participants</a:t>
            </a:r>
            <a:endParaRPr lang="en-US" dirty="0"/>
          </a:p>
          <a:p>
            <a:pPr marL="285750" indent="-285750">
              <a:buFont typeface="Arial" panose="020B0604020202020204" pitchFamily="34" charset="0"/>
              <a:buChar char="•"/>
            </a:pPr>
            <a:r>
              <a:rPr lang="en-US" dirty="0"/>
              <a:t>CDC: </a:t>
            </a:r>
            <a:r>
              <a:rPr lang="en-US" dirty="0">
                <a:hlinkClick r:id="rId6"/>
              </a:rPr>
              <a:t>Keys to Success: Using Program Supports for Retention</a:t>
            </a:r>
            <a:endParaRPr lang="en-US" dirty="0"/>
          </a:p>
        </p:txBody>
      </p:sp>
      <p:sp>
        <p:nvSpPr>
          <p:cNvPr id="2" name="Content Placeholder 3">
            <a:extLst>
              <a:ext uri="{FF2B5EF4-FFF2-40B4-BE49-F238E27FC236}">
                <a16:creationId xmlns:a16="http://schemas.microsoft.com/office/drawing/2014/main" id="{77CC2DAB-590D-A66C-97FA-6747747707CA}"/>
              </a:ext>
            </a:extLst>
          </p:cNvPr>
          <p:cNvSpPr txBox="1">
            <a:spLocks/>
          </p:cNvSpPr>
          <p:nvPr/>
        </p:nvSpPr>
        <p:spPr>
          <a:xfrm>
            <a:off x="242316" y="3172648"/>
            <a:ext cx="8659368" cy="1040446"/>
          </a:xfrm>
          <a:prstGeom prst="rect">
            <a:avLst/>
          </a:prstGeom>
        </p:spPr>
        <p:txBody>
          <a:bodyPr/>
          <a:lstStyle>
            <a:lvl1pPr marL="0" indent="0" algn="l" defTabSz="513065" rtl="0" eaLnBrk="1" latinLnBrk="0" hangingPunct="1">
              <a:lnSpc>
                <a:spcPct val="90000"/>
              </a:lnSpc>
              <a:spcBef>
                <a:spcPts val="561"/>
              </a:spcBef>
              <a:buFont typeface="Arial" panose="020B0604020202020204" pitchFamily="34" charset="0"/>
              <a:buNone/>
              <a:defRPr sz="1795" kern="1200">
                <a:solidFill>
                  <a:schemeClr val="accent5"/>
                </a:solidFill>
                <a:latin typeface="+mn-lt"/>
                <a:ea typeface="+mn-ea"/>
                <a:cs typeface="+mn-cs"/>
              </a:defRPr>
            </a:lvl1pPr>
            <a:lvl2pPr marL="384798" indent="-128266" algn="l" defTabSz="513065" rtl="0" eaLnBrk="1" latinLnBrk="0" hangingPunct="1">
              <a:lnSpc>
                <a:spcPct val="90000"/>
              </a:lnSpc>
              <a:spcBef>
                <a:spcPts val="281"/>
              </a:spcBef>
              <a:buFont typeface="Arial" panose="020B0604020202020204" pitchFamily="34" charset="0"/>
              <a:buChar char="•"/>
              <a:defRPr sz="1496" kern="1200">
                <a:solidFill>
                  <a:schemeClr val="accent5"/>
                </a:solidFill>
                <a:latin typeface="+mn-lt"/>
                <a:ea typeface="+mn-ea"/>
                <a:cs typeface="+mn-cs"/>
              </a:defRPr>
            </a:lvl2pPr>
            <a:lvl3pPr marL="641330" indent="-128266" algn="l" defTabSz="513065" rtl="0" eaLnBrk="1" latinLnBrk="0" hangingPunct="1">
              <a:lnSpc>
                <a:spcPct val="90000"/>
              </a:lnSpc>
              <a:spcBef>
                <a:spcPts val="281"/>
              </a:spcBef>
              <a:buFont typeface="Arial" panose="020B0604020202020204" pitchFamily="34" charset="0"/>
              <a:buChar char="•"/>
              <a:defRPr sz="1048" kern="1200">
                <a:solidFill>
                  <a:schemeClr val="accent5"/>
                </a:solidFill>
                <a:latin typeface="+mn-lt"/>
                <a:ea typeface="+mn-ea"/>
                <a:cs typeface="+mn-cs"/>
              </a:defRPr>
            </a:lvl3pPr>
            <a:lvl4pPr marL="897863" indent="-128266" algn="l" defTabSz="513065" rtl="0" eaLnBrk="1" latinLnBrk="0" hangingPunct="1">
              <a:lnSpc>
                <a:spcPct val="90000"/>
              </a:lnSpc>
              <a:spcBef>
                <a:spcPts val="281"/>
              </a:spcBef>
              <a:buFont typeface="Arial" panose="020B0604020202020204" pitchFamily="34" charset="0"/>
              <a:buChar char="•"/>
              <a:defRPr sz="898" kern="1200">
                <a:solidFill>
                  <a:schemeClr val="accent5"/>
                </a:solidFill>
                <a:latin typeface="+mn-lt"/>
                <a:ea typeface="+mn-ea"/>
                <a:cs typeface="+mn-cs"/>
              </a:defRPr>
            </a:lvl4pPr>
            <a:lvl5pPr marL="1154394" indent="-128266" algn="l" defTabSz="513065" rtl="0" eaLnBrk="1" latinLnBrk="0" hangingPunct="1">
              <a:lnSpc>
                <a:spcPct val="90000"/>
              </a:lnSpc>
              <a:spcBef>
                <a:spcPts val="281"/>
              </a:spcBef>
              <a:buFont typeface="Arial" panose="020B0604020202020204" pitchFamily="34" charset="0"/>
              <a:buChar char="•"/>
              <a:defRPr sz="898" kern="1200">
                <a:solidFill>
                  <a:schemeClr val="accent5"/>
                </a:solidFill>
                <a:latin typeface="+mn-lt"/>
                <a:ea typeface="+mn-ea"/>
                <a:cs typeface="+mn-cs"/>
              </a:defRPr>
            </a:lvl5pPr>
            <a:lvl6pPr marL="1410926"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6pPr>
            <a:lvl7pPr marL="1667459"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7pPr>
            <a:lvl8pPr marL="1923991"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8pPr>
            <a:lvl9pPr marL="2180522"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9pPr>
          </a:lstStyle>
          <a:p>
            <a:pPr marL="285750" indent="-285750">
              <a:buFont typeface="Arial" panose="020B0604020202020204" pitchFamily="34" charset="0"/>
              <a:buChar char="•"/>
            </a:pPr>
            <a:r>
              <a:rPr lang="en-US" dirty="0"/>
              <a:t>Coverage Toolkit: </a:t>
            </a:r>
            <a:r>
              <a:rPr lang="en-US" dirty="0">
                <a:hlinkClick r:id="rId7"/>
              </a:rPr>
              <a:t>Sustainability</a:t>
            </a:r>
            <a:endParaRPr lang="en-US" dirty="0"/>
          </a:p>
          <a:p>
            <a:pPr marL="927080" lvl="2" indent="-285750"/>
            <a:r>
              <a:rPr lang="en-US" sz="1850" dirty="0">
                <a:hlinkClick r:id="rId8"/>
              </a:rPr>
              <a:t>Engaging ACOs</a:t>
            </a:r>
            <a:endParaRPr lang="en-US" sz="1850" dirty="0">
              <a:hlinkClick r:id="rId9"/>
            </a:endParaRPr>
          </a:p>
          <a:p>
            <a:pPr marL="927080" lvl="2" indent="-285750"/>
            <a:r>
              <a:rPr lang="en-US" sz="1850" dirty="0">
                <a:hlinkClick r:id="rId9"/>
              </a:rPr>
              <a:t>Building Network Capacity</a:t>
            </a:r>
            <a:endParaRPr lang="en-US" sz="1850" dirty="0"/>
          </a:p>
        </p:txBody>
      </p:sp>
      <p:sp>
        <p:nvSpPr>
          <p:cNvPr id="5" name="Title 2">
            <a:extLst>
              <a:ext uri="{FF2B5EF4-FFF2-40B4-BE49-F238E27FC236}">
                <a16:creationId xmlns:a16="http://schemas.microsoft.com/office/drawing/2014/main" id="{520CD8D3-8DC9-F3E6-5D94-39BD390A4F17}"/>
              </a:ext>
            </a:extLst>
          </p:cNvPr>
          <p:cNvSpPr txBox="1">
            <a:spLocks/>
          </p:cNvSpPr>
          <p:nvPr/>
        </p:nvSpPr>
        <p:spPr>
          <a:xfrm>
            <a:off x="733453" y="2589721"/>
            <a:ext cx="8154515" cy="468626"/>
          </a:xfrm>
          <a:prstGeom prst="rect">
            <a:avLst/>
          </a:prstGeom>
        </p:spPr>
        <p:txBody>
          <a:bodyPr lIns="91438" tIns="0" rIns="91438" bIns="0" anchor="ctr" anchorCtr="0">
            <a:noAutofit/>
          </a:bodyPr>
          <a:lstStyle>
            <a:lvl1pPr algn="l" defTabSz="513065" rtl="0" eaLnBrk="1" latinLnBrk="0" hangingPunct="1">
              <a:lnSpc>
                <a:spcPct val="90000"/>
              </a:lnSpc>
              <a:spcBef>
                <a:spcPct val="0"/>
              </a:spcBef>
              <a:buNone/>
              <a:defRPr sz="2394" b="0" kern="1200">
                <a:solidFill>
                  <a:schemeClr val="tx2"/>
                </a:solidFill>
                <a:latin typeface="+mj-lt"/>
                <a:ea typeface="+mj-ea"/>
                <a:cs typeface="+mj-cs"/>
              </a:defRPr>
            </a:lvl1pPr>
          </a:lstStyle>
          <a:p>
            <a:r>
              <a:rPr lang="en-US" dirty="0"/>
              <a:t>Sustainability Resources</a:t>
            </a:r>
          </a:p>
        </p:txBody>
      </p:sp>
      <p:sp>
        <p:nvSpPr>
          <p:cNvPr id="6" name="Freeform 9">
            <a:extLst>
              <a:ext uri="{FF2B5EF4-FFF2-40B4-BE49-F238E27FC236}">
                <a16:creationId xmlns:a16="http://schemas.microsoft.com/office/drawing/2014/main" id="{2911AD3A-0606-DB88-7963-C1BB99541C0E}"/>
              </a:ext>
            </a:extLst>
          </p:cNvPr>
          <p:cNvSpPr>
            <a:spLocks/>
          </p:cNvSpPr>
          <p:nvPr/>
        </p:nvSpPr>
        <p:spPr bwMode="auto">
          <a:xfrm rot="16627444">
            <a:off x="227095" y="2645163"/>
            <a:ext cx="383681" cy="308036"/>
          </a:xfrm>
          <a:prstGeom prst="hexagon">
            <a:avLst/>
          </a:prstGeom>
          <a:solidFill>
            <a:schemeClr val="accent3"/>
          </a:solidFill>
          <a:ln w="57150">
            <a:solidFill>
              <a:schemeClr val="accent3"/>
            </a:solidFill>
          </a:ln>
          <a:effectLst>
            <a:outerShdw dist="63500" dir="7800000" sx="101000" sy="101000" algn="ctr" rotWithShape="0">
              <a:schemeClr val="tx2">
                <a:lumMod val="40000"/>
                <a:lumOff val="60000"/>
                <a:alpha val="40000"/>
              </a:schemeClr>
            </a:outerShdw>
          </a:effectLst>
        </p:spPr>
        <p:txBody>
          <a:bodyPr vert="horz" wrap="square" lIns="34116" tIns="17058" rIns="34116" bIns="17058" numCol="1" anchor="t" anchorCtr="0" compatLnSpc="1">
            <a:prstTxWarp prst="textNoShape">
              <a:avLst/>
            </a:prstTxWarp>
          </a:bodyPr>
          <a:lstStyle/>
          <a:p>
            <a:endParaRPr lang="en-US" sz="672" dirty="0"/>
          </a:p>
        </p:txBody>
      </p:sp>
    </p:spTree>
    <p:extLst>
      <p:ext uri="{BB962C8B-B14F-4D97-AF65-F5344CB8AC3E}">
        <p14:creationId xmlns:p14="http://schemas.microsoft.com/office/powerpoint/2010/main" val="632219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A0C1AB7-2FB9-4CC4-BF67-202EEC88A54C}"/>
              </a:ext>
            </a:extLst>
          </p:cNvPr>
          <p:cNvSpPr>
            <a:spLocks noGrp="1"/>
          </p:cNvSpPr>
          <p:nvPr>
            <p:ph type="title"/>
          </p:nvPr>
        </p:nvSpPr>
        <p:spPr/>
        <p:txBody>
          <a:bodyPr/>
          <a:lstStyle/>
          <a:p>
            <a:r>
              <a:rPr lang="en-US" dirty="0"/>
              <a:t>Health Equity Resources</a:t>
            </a:r>
          </a:p>
        </p:txBody>
      </p:sp>
      <p:sp>
        <p:nvSpPr>
          <p:cNvPr id="4" name="Content Placeholder 3">
            <a:extLst>
              <a:ext uri="{FF2B5EF4-FFF2-40B4-BE49-F238E27FC236}">
                <a16:creationId xmlns:a16="http://schemas.microsoft.com/office/drawing/2014/main" id="{8A3A7765-B582-44DD-A642-271BF7DB5D87}"/>
              </a:ext>
            </a:extLst>
          </p:cNvPr>
          <p:cNvSpPr>
            <a:spLocks noGrp="1"/>
          </p:cNvSpPr>
          <p:nvPr>
            <p:ph idx="1"/>
          </p:nvPr>
        </p:nvSpPr>
        <p:spPr/>
        <p:txBody>
          <a:bodyPr/>
          <a:lstStyle/>
          <a:p>
            <a:pPr marL="285750" lvl="1" indent="-285750">
              <a:spcBef>
                <a:spcPts val="570"/>
              </a:spcBef>
            </a:pPr>
            <a:r>
              <a:rPr lang="en-US" sz="1800" dirty="0">
                <a:hlinkClick r:id="rId2"/>
              </a:rPr>
              <a:t>Coverage Toolkit: Health Equity</a:t>
            </a:r>
            <a:endParaRPr lang="en-US" sz="1800" dirty="0"/>
          </a:p>
          <a:p>
            <a:pPr marL="542282" lvl="2" indent="-285750">
              <a:spcBef>
                <a:spcPts val="570"/>
              </a:spcBef>
            </a:pPr>
            <a:r>
              <a:rPr lang="en-US" sz="1800" dirty="0">
                <a:hlinkClick r:id="rId3"/>
              </a:rPr>
              <a:t>Defining Health Equity</a:t>
            </a:r>
            <a:endParaRPr lang="en-US" sz="1800" dirty="0"/>
          </a:p>
          <a:p>
            <a:pPr marL="542282" lvl="2" indent="-285750">
              <a:spcBef>
                <a:spcPts val="570"/>
              </a:spcBef>
            </a:pPr>
            <a:r>
              <a:rPr lang="en-US" sz="1800" dirty="0">
                <a:hlinkClick r:id="rId4"/>
              </a:rPr>
              <a:t>Connecting SDOH and HRSN to Prediabetes and Type 2 Diabetes</a:t>
            </a:r>
            <a:endParaRPr lang="en-US" sz="1800" dirty="0"/>
          </a:p>
          <a:p>
            <a:pPr marL="542282" lvl="2" indent="-285750">
              <a:spcBef>
                <a:spcPts val="570"/>
              </a:spcBef>
            </a:pPr>
            <a:r>
              <a:rPr lang="en-US" sz="1800" dirty="0">
                <a:hlinkClick r:id="rId5"/>
              </a:rPr>
              <a:t>The National DPP Lifestyle Change Program and Addressing HRSN</a:t>
            </a:r>
            <a:endParaRPr lang="en-US" sz="1800" dirty="0"/>
          </a:p>
          <a:p>
            <a:pPr marL="542282" lvl="2" indent="-285750">
              <a:spcBef>
                <a:spcPts val="570"/>
              </a:spcBef>
            </a:pPr>
            <a:r>
              <a:rPr lang="en-US" sz="1800" dirty="0">
                <a:hlinkClick r:id="rId6"/>
              </a:rPr>
              <a:t>The Role of Medicaid in Addressing HRSN</a:t>
            </a:r>
            <a:endParaRPr lang="en-US" sz="1800" dirty="0"/>
          </a:p>
          <a:p>
            <a:pPr marL="542282" lvl="2" indent="-285750">
              <a:spcBef>
                <a:spcPts val="570"/>
              </a:spcBef>
            </a:pPr>
            <a:r>
              <a:rPr lang="en-US" sz="1800" dirty="0">
                <a:hlinkClick r:id="rId7"/>
              </a:rPr>
              <a:t>State and National Health Equity Initiatives</a:t>
            </a:r>
            <a:endParaRPr lang="en-US" sz="1800" dirty="0">
              <a:hlinkClick r:id="rId8"/>
            </a:endParaRPr>
          </a:p>
          <a:p>
            <a:pPr marL="285750" lvl="1" indent="-285750">
              <a:spcBef>
                <a:spcPts val="570"/>
              </a:spcBef>
            </a:pPr>
            <a:r>
              <a:rPr lang="en-US" sz="1800" dirty="0"/>
              <a:t>CDC: </a:t>
            </a:r>
            <a:r>
              <a:rPr lang="en-US" sz="1800" dirty="0">
                <a:hlinkClick r:id="rId8"/>
              </a:rPr>
              <a:t>Core Health Equity and Intervention Strategy </a:t>
            </a:r>
            <a:endParaRPr lang="en-US" sz="1800" dirty="0"/>
          </a:p>
          <a:p>
            <a:pPr marL="285750" lvl="1" indent="-285750">
              <a:spcBef>
                <a:spcPts val="570"/>
              </a:spcBef>
            </a:pPr>
            <a:r>
              <a:rPr lang="en-US" sz="1800" dirty="0"/>
              <a:t>CDC: </a:t>
            </a:r>
            <a:r>
              <a:rPr lang="en-US" sz="1800" dirty="0">
                <a:hlinkClick r:id="rId9"/>
              </a:rPr>
              <a:t>Reaching Underserved Populations Resources</a:t>
            </a:r>
            <a:endParaRPr lang="en-US" sz="1800" dirty="0"/>
          </a:p>
          <a:p>
            <a:pPr marL="285750" lvl="1" indent="-285750">
              <a:spcBef>
                <a:spcPts val="570"/>
              </a:spcBef>
            </a:pPr>
            <a:r>
              <a:rPr lang="en-US" sz="1800" dirty="0"/>
              <a:t>HMA Brief: </a:t>
            </a:r>
            <a:r>
              <a:rPr lang="en-US" sz="1800" dirty="0">
                <a:hlinkClick r:id="rId10"/>
              </a:rPr>
              <a:t>Strategies for Addressing SDOH and Health Equity</a:t>
            </a:r>
            <a:endParaRPr lang="en-US" sz="1800" dirty="0"/>
          </a:p>
        </p:txBody>
      </p:sp>
    </p:spTree>
    <p:extLst>
      <p:ext uri="{BB962C8B-B14F-4D97-AF65-F5344CB8AC3E}">
        <p14:creationId xmlns:p14="http://schemas.microsoft.com/office/powerpoint/2010/main" val="3828689634"/>
      </p:ext>
    </p:extLst>
  </p:cSld>
  <p:clrMapOvr>
    <a:masterClrMapping/>
  </p:clrMapOvr>
</p:sld>
</file>

<file path=ppt/theme/theme1.xml><?xml version="1.0" encoding="utf-8"?>
<a:theme xmlns:a="http://schemas.openxmlformats.org/drawingml/2006/main" name="1_Slide Pages">
  <a:themeElements>
    <a:clrScheme name="LP Colors">
      <a:dk1>
        <a:sysClr val="windowText" lastClr="000000"/>
      </a:dk1>
      <a:lt1>
        <a:sysClr val="window" lastClr="FFFFFF"/>
      </a:lt1>
      <a:dk2>
        <a:srgbClr val="193560"/>
      </a:dk2>
      <a:lt2>
        <a:srgbClr val="B3B3B3"/>
      </a:lt2>
      <a:accent1>
        <a:srgbClr val="687DA1"/>
      </a:accent1>
      <a:accent2>
        <a:srgbClr val="B3B3B3"/>
      </a:accent2>
      <a:accent3>
        <a:srgbClr val="00B050"/>
      </a:accent3>
      <a:accent4>
        <a:srgbClr val="FF8409"/>
      </a:accent4>
      <a:accent5>
        <a:srgbClr val="193560"/>
      </a:accent5>
      <a:accent6>
        <a:srgbClr val="A5181C"/>
      </a:accent6>
      <a:hlink>
        <a:srgbClr val="193560"/>
      </a:hlink>
      <a:folHlink>
        <a:srgbClr val="457BCE"/>
      </a:folHlink>
    </a:clrScheme>
    <a:fontScheme name="Custom 6">
      <a:majorFont>
        <a:latin typeface="Franklin Gothic Demi"/>
        <a:ea typeface=""/>
        <a:cs typeface=""/>
      </a:majorFont>
      <a:minorFont>
        <a:latin typeface="Calibr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P-Powerpoint-Guidelines &amp; Graphic Ideas.potx" id="{5E24C614-A681-42C1-8EE7-3826EAB2DC6E}" vid="{4591E310-8D45-4681-BF6B-B5195BDB3464}"/>
    </a:ext>
  </a:extLst>
</a:theme>
</file>

<file path=ppt/theme/theme2.xml><?xml version="1.0" encoding="utf-8"?>
<a:theme xmlns:a="http://schemas.openxmlformats.org/drawingml/2006/main" name="1_Slide Pages">
  <a:themeElements>
    <a:clrScheme name="Custom 9">
      <a:dk1>
        <a:sysClr val="windowText" lastClr="000000"/>
      </a:dk1>
      <a:lt1>
        <a:sysClr val="window" lastClr="FFFFFF"/>
      </a:lt1>
      <a:dk2>
        <a:srgbClr val="193560"/>
      </a:dk2>
      <a:lt2>
        <a:srgbClr val="B3B3B3"/>
      </a:lt2>
      <a:accent1>
        <a:srgbClr val="687DA1"/>
      </a:accent1>
      <a:accent2>
        <a:srgbClr val="B3B3B3"/>
      </a:accent2>
      <a:accent3>
        <a:srgbClr val="00B050"/>
      </a:accent3>
      <a:accent4>
        <a:srgbClr val="FF8409"/>
      </a:accent4>
      <a:accent5>
        <a:srgbClr val="193560"/>
      </a:accent5>
      <a:accent6>
        <a:srgbClr val="A5181C"/>
      </a:accent6>
      <a:hlink>
        <a:srgbClr val="193560"/>
      </a:hlink>
      <a:folHlink>
        <a:srgbClr val="193560"/>
      </a:folHlink>
    </a:clrScheme>
    <a:fontScheme name="Custom 6">
      <a:majorFont>
        <a:latin typeface="Franklin Gothic Demi"/>
        <a:ea typeface=""/>
        <a:cs typeface=""/>
      </a:majorFont>
      <a:minorFont>
        <a:latin typeface="Calibr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P-Powerpoint-Guidelines &amp; Graphic Ideas.potx" id="{5E24C614-A681-42C1-8EE7-3826EAB2DC6E}" vid="{4591E310-8D45-4681-BF6B-B5195BDB346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23AF09E3539424E9F43C3029D58C47F" ma:contentTypeVersion="13" ma:contentTypeDescription="Create a new document." ma:contentTypeScope="" ma:versionID="9f7b3ae19f8c2db631e15315dfb120a6">
  <xsd:schema xmlns:xsd="http://www.w3.org/2001/XMLSchema" xmlns:xs="http://www.w3.org/2001/XMLSchema" xmlns:p="http://schemas.microsoft.com/office/2006/metadata/properties" xmlns:ns2="fbe6b4a5-9a9f-4e70-b8b2-b61d785b2fe1" xmlns:ns3="7090e04f-d065-4a7e-b48c-b257eee7c527" targetNamespace="http://schemas.microsoft.com/office/2006/metadata/properties" ma:root="true" ma:fieldsID="1f6ca017bf58810469b896387d9166f9" ns2:_="" ns3:_="">
    <xsd:import namespace="fbe6b4a5-9a9f-4e70-b8b2-b61d785b2fe1"/>
    <xsd:import namespace="7090e04f-d065-4a7e-b48c-b257eee7c52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e6b4a5-9a9f-4e70-b8b2-b61d785b2f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090e04f-d065-4a7e-b48c-b257eee7c52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92DC15A-5653-485C-ABAB-E40A32842124}">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7090e04f-d065-4a7e-b48c-b257eee7c527"/>
    <ds:schemaRef ds:uri="fbe6b4a5-9a9f-4e70-b8b2-b61d785b2fe1"/>
    <ds:schemaRef ds:uri="http://www.w3.org/XML/1998/namespace"/>
  </ds:schemaRefs>
</ds:datastoreItem>
</file>

<file path=customXml/itemProps2.xml><?xml version="1.0" encoding="utf-8"?>
<ds:datastoreItem xmlns:ds="http://schemas.openxmlformats.org/officeDocument/2006/customXml" ds:itemID="{9FFD9E22-247C-4FFC-BED7-6E9616959701}">
  <ds:schemaRefs>
    <ds:schemaRef ds:uri="http://schemas.microsoft.com/sharepoint/v3/contenttype/forms"/>
  </ds:schemaRefs>
</ds:datastoreItem>
</file>

<file path=customXml/itemProps3.xml><?xml version="1.0" encoding="utf-8"?>
<ds:datastoreItem xmlns:ds="http://schemas.openxmlformats.org/officeDocument/2006/customXml" ds:itemID="{BA752C26-59D3-416F-B0E5-249E8B9BFD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e6b4a5-9a9f-4e70-b8b2-b61d785b2fe1"/>
    <ds:schemaRef ds:uri="7090e04f-d065-4a7e-b48c-b257eee7c52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44257</TotalTime>
  <Words>882</Words>
  <Application>Microsoft Macintosh PowerPoint</Application>
  <PresentationFormat>On-screen Show (16:9)</PresentationFormat>
  <Paragraphs>98</Paragraphs>
  <Slides>7</Slides>
  <Notes>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7</vt:i4>
      </vt:variant>
    </vt:vector>
  </HeadingPairs>
  <TitlesOfParts>
    <vt:vector size="15" baseType="lpstr">
      <vt:lpstr>Arial</vt:lpstr>
      <vt:lpstr>Calibri</vt:lpstr>
      <vt:lpstr>Calibri Light</vt:lpstr>
      <vt:lpstr>Franklin Gothic Demi</vt:lpstr>
      <vt:lpstr>Helvetica</vt:lpstr>
      <vt:lpstr>Verdana</vt:lpstr>
      <vt:lpstr>1_Slide Pages</vt:lpstr>
      <vt:lpstr>1_Slide Pages</vt:lpstr>
      <vt:lpstr>Project Planning Template</vt:lpstr>
      <vt:lpstr>How to Use this Project Plan Template</vt:lpstr>
      <vt:lpstr>PowerPoint Presentation</vt:lpstr>
      <vt:lpstr>Medicaid/MCO Coverage Resources</vt:lpstr>
      <vt:lpstr>Data Sharing and Contracting Resources</vt:lpstr>
      <vt:lpstr>Participant Retention Resources</vt:lpstr>
      <vt:lpstr>Health Equity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Wendy Childers</cp:lastModifiedBy>
  <cp:revision>1591</cp:revision>
  <cp:lastPrinted>2021-12-16T19:57:14Z</cp:lastPrinted>
  <dcterms:created xsi:type="dcterms:W3CDTF">2020-02-18T19:49:59Z</dcterms:created>
  <dcterms:modified xsi:type="dcterms:W3CDTF">2023-04-10T13:12:28Z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0x010100023AF09E3539424E9F43C3029D58C47F</vt:lpwstr>
  </property>
</Properties>
</file>