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39" r:id="rId3"/>
    <p:sldId id="308" r:id="rId4"/>
    <p:sldId id="309" r:id="rId5"/>
    <p:sldId id="310" r:id="rId6"/>
    <p:sldId id="311" r:id="rId7"/>
    <p:sldId id="312" r:id="rId8"/>
    <p:sldId id="313" r:id="rId9"/>
    <p:sldId id="314" r:id="rId10"/>
    <p:sldId id="315" r:id="rId11"/>
    <p:sldId id="316" r:id="rId12"/>
    <p:sldId id="317" r:id="rId13"/>
    <p:sldId id="318" r:id="rId14"/>
    <p:sldId id="319" r:id="rId15"/>
    <p:sldId id="320" r:id="rId16"/>
    <p:sldId id="321" r:id="rId17"/>
    <p:sldId id="322" r:id="rId18"/>
    <p:sldId id="337" r:id="rId19"/>
    <p:sldId id="332" r:id="rId20"/>
    <p:sldId id="327" r:id="rId21"/>
    <p:sldId id="328" r:id="rId22"/>
    <p:sldId id="329" r:id="rId23"/>
    <p:sldId id="331" r:id="rId24"/>
    <p:sldId id="330" r:id="rId2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herine Roulston" initials="KR" lastIdx="51" clrIdx="0"/>
  <p:cmAuthor id="1" name="SGoldson" initials="S" lastIdx="25" clrIdx="1"/>
  <p:cmAuthor id="2" name="Sue Vaeth" initials="SV" lastIdx="14" clrIdx="2"/>
  <p:cmAuthor id="3" name=" " initials="" lastIdx="29" clrIdx="3"/>
  <p:cmAuthor id="4" name="Eric Johnson" initials="EJ" lastIdx="51" clrIdx="4"/>
  <p:cmAuthor id="5" name="joannacraver@gmail.com" initials="j" lastIdx="8" clrIdx="5">
    <p:extLst>
      <p:ext uri="{19B8F6BF-5375-455C-9EA6-DF929625EA0E}">
        <p15:presenceInfo xmlns:p15="http://schemas.microsoft.com/office/powerpoint/2012/main" userId="84f1da286dd78625" providerId="Windows Live"/>
      </p:ext>
    </p:extLst>
  </p:cmAuthor>
  <p:cmAuthor id="6" name="Kelly McCracken" initials="KM" lastIdx="5" clrIdx="6">
    <p:extLst>
      <p:ext uri="{19B8F6BF-5375-455C-9EA6-DF929625EA0E}">
        <p15:presenceInfo xmlns:p15="http://schemas.microsoft.com/office/powerpoint/2012/main" userId="Kelly McCrack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3560"/>
    <a:srgbClr val="F2F2F2"/>
    <a:srgbClr val="B3B3B3"/>
    <a:srgbClr val="2F497C"/>
    <a:srgbClr val="687D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inimized">
    <p:restoredLeft sz="0" autoAdjust="0"/>
    <p:restoredTop sz="0" autoAdjust="0"/>
  </p:normalViewPr>
  <p:slideViewPr>
    <p:cSldViewPr snapToGrid="0">
      <p:cViewPr varScale="1">
        <p:scale>
          <a:sx n="21" d="100"/>
          <a:sy n="21" d="100"/>
        </p:scale>
        <p:origin x="3005" y="19"/>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5E4F5-5EB7-47DA-840F-7108A7FEF0D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C690F4A-E087-49B5-95ED-33D7639DC5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E91BC604-DD5C-41EF-A04D-1A0472A1DFC3}"/>
              </a:ext>
            </a:extLst>
          </p:cNvPr>
          <p:cNvSpPr>
            <a:spLocks noGrp="1"/>
          </p:cNvSpPr>
          <p:nvPr>
            <p:ph type="ftr" sz="quarter" idx="11"/>
          </p:nvPr>
        </p:nvSpPr>
        <p:spPr/>
        <p:txBody>
          <a:bodyPr/>
          <a:lstStyle/>
          <a:p>
            <a:endParaRPr lang="en-US"/>
          </a:p>
        </p:txBody>
      </p:sp>
      <p:sp>
        <p:nvSpPr>
          <p:cNvPr id="7" name="Rectangle 6"/>
          <p:cNvSpPr/>
          <p:nvPr userDrawn="1"/>
        </p:nvSpPr>
        <p:spPr>
          <a:xfrm>
            <a:off x="11463540" y="6435143"/>
            <a:ext cx="367408" cy="276999"/>
          </a:xfrm>
          <a:prstGeom prst="rect">
            <a:avLst/>
          </a:prstGeom>
        </p:spPr>
        <p:txBody>
          <a:bodyPr wrap="none">
            <a:spAutoFit/>
          </a:bodyPr>
          <a:lstStyle/>
          <a:p>
            <a:fld id="{C2DA8CBD-64ED-4B45-9FB4-D5CF4C18423E}" type="slidenum">
              <a:rPr lang="en-US" sz="1200" smtClean="0">
                <a:solidFill>
                  <a:schemeClr val="accent1">
                    <a:lumMod val="50000"/>
                  </a:schemeClr>
                </a:solidFill>
              </a:rPr>
              <a:pPr/>
              <a:t>‹#›</a:t>
            </a:fld>
            <a:endParaRPr lang="en-US" sz="1200" dirty="0">
              <a:solidFill>
                <a:schemeClr val="accent1">
                  <a:lumMod val="50000"/>
                </a:schemeClr>
              </a:solidFill>
            </a:endParaRPr>
          </a:p>
        </p:txBody>
      </p:sp>
    </p:spTree>
    <p:extLst>
      <p:ext uri="{BB962C8B-B14F-4D97-AF65-F5344CB8AC3E}">
        <p14:creationId xmlns:p14="http://schemas.microsoft.com/office/powerpoint/2010/main" val="1414620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B1640-4F50-46B6-BF3F-038D0C06886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7110AB-D3AE-461E-A082-A902BE1DBCC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F5C176-6C22-4A86-A354-8CF4C89D50FA}"/>
              </a:ext>
            </a:extLst>
          </p:cNvPr>
          <p:cNvSpPr>
            <a:spLocks noGrp="1"/>
          </p:cNvSpPr>
          <p:nvPr>
            <p:ph type="dt" sz="half" idx="10"/>
          </p:nvPr>
        </p:nvSpPr>
        <p:spPr/>
        <p:txBody>
          <a:bodyPr/>
          <a:lstStyle/>
          <a:p>
            <a:fld id="{A6E2602E-5B9A-42D9-A22F-F1896E3C33DE}" type="datetimeFigureOut">
              <a:rPr lang="en-US" smtClean="0"/>
              <a:t>3/22/2024</a:t>
            </a:fld>
            <a:endParaRPr lang="en-US"/>
          </a:p>
        </p:txBody>
      </p:sp>
      <p:sp>
        <p:nvSpPr>
          <p:cNvPr id="5" name="Footer Placeholder 4">
            <a:extLst>
              <a:ext uri="{FF2B5EF4-FFF2-40B4-BE49-F238E27FC236}">
                <a16:creationId xmlns:a16="http://schemas.microsoft.com/office/drawing/2014/main" id="{8118DB97-6A0C-44D4-93B0-3C2F72BBEC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9221A3-D2E8-4F6B-9A02-08019AE258CC}"/>
              </a:ext>
            </a:extLst>
          </p:cNvPr>
          <p:cNvSpPr>
            <a:spLocks noGrp="1"/>
          </p:cNvSpPr>
          <p:nvPr>
            <p:ph type="sldNum" sz="quarter" idx="12"/>
          </p:nvPr>
        </p:nvSpPr>
        <p:spPr/>
        <p:txBody>
          <a:bodyPr/>
          <a:lstStyle/>
          <a:p>
            <a:fld id="{95DA0346-1A1E-4063-9CA1-D05A016C4C27}" type="slidenum">
              <a:rPr lang="en-US" smtClean="0"/>
              <a:t>‹#›</a:t>
            </a:fld>
            <a:endParaRPr lang="en-US"/>
          </a:p>
        </p:txBody>
      </p:sp>
    </p:spTree>
    <p:extLst>
      <p:ext uri="{BB962C8B-B14F-4D97-AF65-F5344CB8AC3E}">
        <p14:creationId xmlns:p14="http://schemas.microsoft.com/office/powerpoint/2010/main" val="3826904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963E55-B621-4733-98B1-D3572D2FBA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29BD94-2809-4EAF-BB9A-CBCCC60CB16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27E763-8104-4479-A90B-51970C6BAB9B}"/>
              </a:ext>
            </a:extLst>
          </p:cNvPr>
          <p:cNvSpPr>
            <a:spLocks noGrp="1"/>
          </p:cNvSpPr>
          <p:nvPr>
            <p:ph type="dt" sz="half" idx="10"/>
          </p:nvPr>
        </p:nvSpPr>
        <p:spPr/>
        <p:txBody>
          <a:bodyPr/>
          <a:lstStyle/>
          <a:p>
            <a:fld id="{A6E2602E-5B9A-42D9-A22F-F1896E3C33DE}" type="datetimeFigureOut">
              <a:rPr lang="en-US" smtClean="0"/>
              <a:t>3/22/2024</a:t>
            </a:fld>
            <a:endParaRPr lang="en-US"/>
          </a:p>
        </p:txBody>
      </p:sp>
      <p:sp>
        <p:nvSpPr>
          <p:cNvPr id="5" name="Footer Placeholder 4">
            <a:extLst>
              <a:ext uri="{FF2B5EF4-FFF2-40B4-BE49-F238E27FC236}">
                <a16:creationId xmlns:a16="http://schemas.microsoft.com/office/drawing/2014/main" id="{8FD73278-15F8-4BF6-94A1-626A2E339A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C2B7BE-8415-4DBC-8D57-F7E16E3A65C8}"/>
              </a:ext>
            </a:extLst>
          </p:cNvPr>
          <p:cNvSpPr>
            <a:spLocks noGrp="1"/>
          </p:cNvSpPr>
          <p:nvPr>
            <p:ph type="sldNum" sz="quarter" idx="12"/>
          </p:nvPr>
        </p:nvSpPr>
        <p:spPr/>
        <p:txBody>
          <a:bodyPr/>
          <a:lstStyle/>
          <a:p>
            <a:fld id="{95DA0346-1A1E-4063-9CA1-D05A016C4C27}" type="slidenum">
              <a:rPr lang="en-US" smtClean="0"/>
              <a:t>‹#›</a:t>
            </a:fld>
            <a:endParaRPr lang="en-US"/>
          </a:p>
        </p:txBody>
      </p:sp>
    </p:spTree>
    <p:extLst>
      <p:ext uri="{BB962C8B-B14F-4D97-AF65-F5344CB8AC3E}">
        <p14:creationId xmlns:p14="http://schemas.microsoft.com/office/powerpoint/2010/main" val="3548252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BE40B-42B2-44EB-A300-F8B32BA4C9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21B4AF-A749-437A-8FBE-114D0B5BAC0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9EFB4E7A-FE51-49D7-BAD7-D5AC12A96BBC}"/>
              </a:ext>
            </a:extLst>
          </p:cNvPr>
          <p:cNvSpPr>
            <a:spLocks noGrp="1"/>
          </p:cNvSpPr>
          <p:nvPr>
            <p:ph type="ftr" sz="quarter" idx="11"/>
          </p:nvPr>
        </p:nvSpPr>
        <p:spPr/>
        <p:txBody>
          <a:bodyPr/>
          <a:lstStyle/>
          <a:p>
            <a:endParaRPr lang="en-US"/>
          </a:p>
        </p:txBody>
      </p:sp>
      <p:sp>
        <p:nvSpPr>
          <p:cNvPr id="8" name="Rectangle 7"/>
          <p:cNvSpPr/>
          <p:nvPr userDrawn="1"/>
        </p:nvSpPr>
        <p:spPr>
          <a:xfrm>
            <a:off x="11463540" y="6435143"/>
            <a:ext cx="367408" cy="276999"/>
          </a:xfrm>
          <a:prstGeom prst="rect">
            <a:avLst/>
          </a:prstGeom>
        </p:spPr>
        <p:txBody>
          <a:bodyPr wrap="none">
            <a:spAutoFit/>
          </a:bodyPr>
          <a:lstStyle/>
          <a:p>
            <a:fld id="{C2DA8CBD-64ED-4B45-9FB4-D5CF4C18423E}" type="slidenum">
              <a:rPr lang="en-US" sz="1200" smtClean="0">
                <a:solidFill>
                  <a:schemeClr val="accent1">
                    <a:lumMod val="50000"/>
                  </a:schemeClr>
                </a:solidFill>
              </a:rPr>
              <a:pPr/>
              <a:t>‹#›</a:t>
            </a:fld>
            <a:endParaRPr lang="en-US" sz="1200" dirty="0">
              <a:solidFill>
                <a:schemeClr val="accent1">
                  <a:lumMod val="50000"/>
                </a:schemeClr>
              </a:solidFill>
            </a:endParaRPr>
          </a:p>
        </p:txBody>
      </p:sp>
    </p:spTree>
    <p:extLst>
      <p:ext uri="{BB962C8B-B14F-4D97-AF65-F5344CB8AC3E}">
        <p14:creationId xmlns:p14="http://schemas.microsoft.com/office/powerpoint/2010/main" val="2284279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5E65E-76E7-4E87-BAD6-9B2D3B57EE7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276543A-7958-42C6-92CD-2D11A47F6C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1D39C9C-561D-4FAC-A422-5813753A2EE0}"/>
              </a:ext>
            </a:extLst>
          </p:cNvPr>
          <p:cNvSpPr>
            <a:spLocks noGrp="1"/>
          </p:cNvSpPr>
          <p:nvPr>
            <p:ph type="dt" sz="half" idx="10"/>
          </p:nvPr>
        </p:nvSpPr>
        <p:spPr/>
        <p:txBody>
          <a:bodyPr/>
          <a:lstStyle/>
          <a:p>
            <a:fld id="{A6E2602E-5B9A-42D9-A22F-F1896E3C33DE}" type="datetimeFigureOut">
              <a:rPr lang="en-US" smtClean="0"/>
              <a:t>3/22/2024</a:t>
            </a:fld>
            <a:endParaRPr lang="en-US"/>
          </a:p>
        </p:txBody>
      </p:sp>
      <p:sp>
        <p:nvSpPr>
          <p:cNvPr id="5" name="Footer Placeholder 4">
            <a:extLst>
              <a:ext uri="{FF2B5EF4-FFF2-40B4-BE49-F238E27FC236}">
                <a16:creationId xmlns:a16="http://schemas.microsoft.com/office/drawing/2014/main" id="{9BF484C4-2E51-4A83-AC95-4D21C56723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B37ABB-E737-487A-B30D-4EB34690DD95}"/>
              </a:ext>
            </a:extLst>
          </p:cNvPr>
          <p:cNvSpPr>
            <a:spLocks noGrp="1"/>
          </p:cNvSpPr>
          <p:nvPr>
            <p:ph type="sldNum" sz="quarter" idx="12"/>
          </p:nvPr>
        </p:nvSpPr>
        <p:spPr/>
        <p:txBody>
          <a:bodyPr/>
          <a:lstStyle/>
          <a:p>
            <a:fld id="{95DA0346-1A1E-4063-9CA1-D05A016C4C27}" type="slidenum">
              <a:rPr lang="en-US" smtClean="0"/>
              <a:t>‹#›</a:t>
            </a:fld>
            <a:endParaRPr lang="en-US"/>
          </a:p>
        </p:txBody>
      </p:sp>
    </p:spTree>
    <p:extLst>
      <p:ext uri="{BB962C8B-B14F-4D97-AF65-F5344CB8AC3E}">
        <p14:creationId xmlns:p14="http://schemas.microsoft.com/office/powerpoint/2010/main" val="696597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441E6-2618-4607-AD41-52442AD464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DD2C84-52E6-4736-9649-A7377973C76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204968-B453-41C4-AD0E-5EAF46AE826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B7EF61-AB60-4AE4-BEF3-250840153F68}"/>
              </a:ext>
            </a:extLst>
          </p:cNvPr>
          <p:cNvSpPr>
            <a:spLocks noGrp="1"/>
          </p:cNvSpPr>
          <p:nvPr>
            <p:ph type="dt" sz="half" idx="10"/>
          </p:nvPr>
        </p:nvSpPr>
        <p:spPr/>
        <p:txBody>
          <a:bodyPr/>
          <a:lstStyle/>
          <a:p>
            <a:fld id="{A6E2602E-5B9A-42D9-A22F-F1896E3C33DE}" type="datetimeFigureOut">
              <a:rPr lang="en-US" smtClean="0"/>
              <a:t>3/22/2024</a:t>
            </a:fld>
            <a:endParaRPr lang="en-US"/>
          </a:p>
        </p:txBody>
      </p:sp>
      <p:sp>
        <p:nvSpPr>
          <p:cNvPr id="6" name="Footer Placeholder 5">
            <a:extLst>
              <a:ext uri="{FF2B5EF4-FFF2-40B4-BE49-F238E27FC236}">
                <a16:creationId xmlns:a16="http://schemas.microsoft.com/office/drawing/2014/main" id="{999B7DCC-D06B-429E-9CBF-2D1C454D1B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4AF275-60BC-4F02-BBA4-534E18AD8245}"/>
              </a:ext>
            </a:extLst>
          </p:cNvPr>
          <p:cNvSpPr>
            <a:spLocks noGrp="1"/>
          </p:cNvSpPr>
          <p:nvPr>
            <p:ph type="sldNum" sz="quarter" idx="12"/>
          </p:nvPr>
        </p:nvSpPr>
        <p:spPr/>
        <p:txBody>
          <a:bodyPr/>
          <a:lstStyle/>
          <a:p>
            <a:fld id="{95DA0346-1A1E-4063-9CA1-D05A016C4C27}" type="slidenum">
              <a:rPr lang="en-US" smtClean="0"/>
              <a:t>‹#›</a:t>
            </a:fld>
            <a:endParaRPr lang="en-US"/>
          </a:p>
        </p:txBody>
      </p:sp>
    </p:spTree>
    <p:extLst>
      <p:ext uri="{BB962C8B-B14F-4D97-AF65-F5344CB8AC3E}">
        <p14:creationId xmlns:p14="http://schemas.microsoft.com/office/powerpoint/2010/main" val="1939094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91B2C-C5EC-4C82-B84B-EBEFFD28B7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D083C9-CE23-46E0-9CDD-E35C2F42E9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FC2DB7B-DCFB-4E00-86C8-48CBA70762D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B87250A-0609-4690-8B2D-90F1C04791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8FFBF37-9C36-4B92-AAC8-FCB91B1B75E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B3D640F-4875-4711-8960-518979CDB4CF}"/>
              </a:ext>
            </a:extLst>
          </p:cNvPr>
          <p:cNvSpPr>
            <a:spLocks noGrp="1"/>
          </p:cNvSpPr>
          <p:nvPr>
            <p:ph type="dt" sz="half" idx="10"/>
          </p:nvPr>
        </p:nvSpPr>
        <p:spPr/>
        <p:txBody>
          <a:bodyPr/>
          <a:lstStyle/>
          <a:p>
            <a:fld id="{A6E2602E-5B9A-42D9-A22F-F1896E3C33DE}" type="datetimeFigureOut">
              <a:rPr lang="en-US" smtClean="0"/>
              <a:t>3/22/2024</a:t>
            </a:fld>
            <a:endParaRPr lang="en-US"/>
          </a:p>
        </p:txBody>
      </p:sp>
      <p:sp>
        <p:nvSpPr>
          <p:cNvPr id="8" name="Footer Placeholder 7">
            <a:extLst>
              <a:ext uri="{FF2B5EF4-FFF2-40B4-BE49-F238E27FC236}">
                <a16:creationId xmlns:a16="http://schemas.microsoft.com/office/drawing/2014/main" id="{0ED83B38-9AB4-43FB-B5E0-6A9E038D8F6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4AF5FD8-0949-4692-9607-CBFE1D1C98A2}"/>
              </a:ext>
            </a:extLst>
          </p:cNvPr>
          <p:cNvSpPr>
            <a:spLocks noGrp="1"/>
          </p:cNvSpPr>
          <p:nvPr>
            <p:ph type="sldNum" sz="quarter" idx="12"/>
          </p:nvPr>
        </p:nvSpPr>
        <p:spPr/>
        <p:txBody>
          <a:bodyPr/>
          <a:lstStyle/>
          <a:p>
            <a:fld id="{95DA0346-1A1E-4063-9CA1-D05A016C4C27}" type="slidenum">
              <a:rPr lang="en-US" smtClean="0"/>
              <a:t>‹#›</a:t>
            </a:fld>
            <a:endParaRPr lang="en-US"/>
          </a:p>
        </p:txBody>
      </p:sp>
    </p:spTree>
    <p:extLst>
      <p:ext uri="{BB962C8B-B14F-4D97-AF65-F5344CB8AC3E}">
        <p14:creationId xmlns:p14="http://schemas.microsoft.com/office/powerpoint/2010/main" val="2274270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DAEE5-91E7-4221-90C8-B2A4F4C7D2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87D236A-3BB3-46AB-B534-1D30B38A542E}"/>
              </a:ext>
            </a:extLst>
          </p:cNvPr>
          <p:cNvSpPr>
            <a:spLocks noGrp="1"/>
          </p:cNvSpPr>
          <p:nvPr>
            <p:ph type="dt" sz="half" idx="10"/>
          </p:nvPr>
        </p:nvSpPr>
        <p:spPr/>
        <p:txBody>
          <a:bodyPr/>
          <a:lstStyle/>
          <a:p>
            <a:fld id="{A6E2602E-5B9A-42D9-A22F-F1896E3C33DE}" type="datetimeFigureOut">
              <a:rPr lang="en-US" smtClean="0"/>
              <a:t>3/22/2024</a:t>
            </a:fld>
            <a:endParaRPr lang="en-US"/>
          </a:p>
        </p:txBody>
      </p:sp>
      <p:sp>
        <p:nvSpPr>
          <p:cNvPr id="4" name="Footer Placeholder 3">
            <a:extLst>
              <a:ext uri="{FF2B5EF4-FFF2-40B4-BE49-F238E27FC236}">
                <a16:creationId xmlns:a16="http://schemas.microsoft.com/office/drawing/2014/main" id="{FE17DAFE-6240-467A-A3B3-C9CBBA8B665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755A723-876A-43AE-A23A-F629F125E12B}"/>
              </a:ext>
            </a:extLst>
          </p:cNvPr>
          <p:cNvSpPr>
            <a:spLocks noGrp="1"/>
          </p:cNvSpPr>
          <p:nvPr>
            <p:ph type="sldNum" sz="quarter" idx="12"/>
          </p:nvPr>
        </p:nvSpPr>
        <p:spPr/>
        <p:txBody>
          <a:bodyPr/>
          <a:lstStyle/>
          <a:p>
            <a:fld id="{95DA0346-1A1E-4063-9CA1-D05A016C4C27}" type="slidenum">
              <a:rPr lang="en-US" smtClean="0"/>
              <a:t>‹#›</a:t>
            </a:fld>
            <a:endParaRPr lang="en-US"/>
          </a:p>
        </p:txBody>
      </p:sp>
    </p:spTree>
    <p:extLst>
      <p:ext uri="{BB962C8B-B14F-4D97-AF65-F5344CB8AC3E}">
        <p14:creationId xmlns:p14="http://schemas.microsoft.com/office/powerpoint/2010/main" val="1226583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0BB07F-12E2-4AD3-992C-732FC2C1588A}"/>
              </a:ext>
            </a:extLst>
          </p:cNvPr>
          <p:cNvSpPr>
            <a:spLocks noGrp="1"/>
          </p:cNvSpPr>
          <p:nvPr>
            <p:ph type="dt" sz="half" idx="10"/>
          </p:nvPr>
        </p:nvSpPr>
        <p:spPr/>
        <p:txBody>
          <a:bodyPr/>
          <a:lstStyle/>
          <a:p>
            <a:fld id="{A6E2602E-5B9A-42D9-A22F-F1896E3C33DE}" type="datetimeFigureOut">
              <a:rPr lang="en-US" smtClean="0"/>
              <a:t>3/22/2024</a:t>
            </a:fld>
            <a:endParaRPr lang="en-US"/>
          </a:p>
        </p:txBody>
      </p:sp>
      <p:sp>
        <p:nvSpPr>
          <p:cNvPr id="3" name="Footer Placeholder 2">
            <a:extLst>
              <a:ext uri="{FF2B5EF4-FFF2-40B4-BE49-F238E27FC236}">
                <a16:creationId xmlns:a16="http://schemas.microsoft.com/office/drawing/2014/main" id="{07FF5A01-BCB6-4B40-9D67-09F1328A16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53A4C92-59AE-47C5-B62E-E15D62724626}"/>
              </a:ext>
            </a:extLst>
          </p:cNvPr>
          <p:cNvSpPr>
            <a:spLocks noGrp="1"/>
          </p:cNvSpPr>
          <p:nvPr>
            <p:ph type="sldNum" sz="quarter" idx="12"/>
          </p:nvPr>
        </p:nvSpPr>
        <p:spPr/>
        <p:txBody>
          <a:bodyPr/>
          <a:lstStyle/>
          <a:p>
            <a:fld id="{95DA0346-1A1E-4063-9CA1-D05A016C4C27}" type="slidenum">
              <a:rPr lang="en-US" smtClean="0"/>
              <a:t>‹#›</a:t>
            </a:fld>
            <a:endParaRPr lang="en-US"/>
          </a:p>
        </p:txBody>
      </p:sp>
    </p:spTree>
    <p:extLst>
      <p:ext uri="{BB962C8B-B14F-4D97-AF65-F5344CB8AC3E}">
        <p14:creationId xmlns:p14="http://schemas.microsoft.com/office/powerpoint/2010/main" val="2947925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3C0AE-14C8-48EC-A18B-D388F54751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F6CEB8E-A94C-46CF-814A-DA82111F2A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C6D56C-D540-475F-A293-FB5096C38C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102704C-69BF-496D-9C4D-12DAC7A58570}"/>
              </a:ext>
            </a:extLst>
          </p:cNvPr>
          <p:cNvSpPr>
            <a:spLocks noGrp="1"/>
          </p:cNvSpPr>
          <p:nvPr>
            <p:ph type="dt" sz="half" idx="10"/>
          </p:nvPr>
        </p:nvSpPr>
        <p:spPr/>
        <p:txBody>
          <a:bodyPr/>
          <a:lstStyle/>
          <a:p>
            <a:fld id="{A6E2602E-5B9A-42D9-A22F-F1896E3C33DE}" type="datetimeFigureOut">
              <a:rPr lang="en-US" smtClean="0"/>
              <a:t>3/22/2024</a:t>
            </a:fld>
            <a:endParaRPr lang="en-US"/>
          </a:p>
        </p:txBody>
      </p:sp>
      <p:sp>
        <p:nvSpPr>
          <p:cNvPr id="6" name="Footer Placeholder 5">
            <a:extLst>
              <a:ext uri="{FF2B5EF4-FFF2-40B4-BE49-F238E27FC236}">
                <a16:creationId xmlns:a16="http://schemas.microsoft.com/office/drawing/2014/main" id="{1200C197-3CAB-46B6-B31A-89E58C342C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961F0E-3B24-4609-9441-83E336C56E5C}"/>
              </a:ext>
            </a:extLst>
          </p:cNvPr>
          <p:cNvSpPr>
            <a:spLocks noGrp="1"/>
          </p:cNvSpPr>
          <p:nvPr>
            <p:ph type="sldNum" sz="quarter" idx="12"/>
          </p:nvPr>
        </p:nvSpPr>
        <p:spPr/>
        <p:txBody>
          <a:bodyPr/>
          <a:lstStyle/>
          <a:p>
            <a:fld id="{95DA0346-1A1E-4063-9CA1-D05A016C4C27}" type="slidenum">
              <a:rPr lang="en-US" smtClean="0"/>
              <a:t>‹#›</a:t>
            </a:fld>
            <a:endParaRPr lang="en-US"/>
          </a:p>
        </p:txBody>
      </p:sp>
    </p:spTree>
    <p:extLst>
      <p:ext uri="{BB962C8B-B14F-4D97-AF65-F5344CB8AC3E}">
        <p14:creationId xmlns:p14="http://schemas.microsoft.com/office/powerpoint/2010/main" val="940643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48EF8-77CF-4282-9208-8C4C85B480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69B0AFB-DF24-4C44-AC9B-6558543E07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7F19B3C-21D7-428D-B6DE-8DCD96DDA2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6738393-7FE8-4A74-9BDA-D21C67D6293E}"/>
              </a:ext>
            </a:extLst>
          </p:cNvPr>
          <p:cNvSpPr>
            <a:spLocks noGrp="1"/>
          </p:cNvSpPr>
          <p:nvPr>
            <p:ph type="dt" sz="half" idx="10"/>
          </p:nvPr>
        </p:nvSpPr>
        <p:spPr/>
        <p:txBody>
          <a:bodyPr/>
          <a:lstStyle/>
          <a:p>
            <a:fld id="{A6E2602E-5B9A-42D9-A22F-F1896E3C33DE}" type="datetimeFigureOut">
              <a:rPr lang="en-US" smtClean="0"/>
              <a:t>3/22/2024</a:t>
            </a:fld>
            <a:endParaRPr lang="en-US"/>
          </a:p>
        </p:txBody>
      </p:sp>
      <p:sp>
        <p:nvSpPr>
          <p:cNvPr id="6" name="Footer Placeholder 5">
            <a:extLst>
              <a:ext uri="{FF2B5EF4-FFF2-40B4-BE49-F238E27FC236}">
                <a16:creationId xmlns:a16="http://schemas.microsoft.com/office/drawing/2014/main" id="{E12B3378-1879-4C86-A191-F653BC6B03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007AAD-5962-44F5-AF06-061E4FCEF860}"/>
              </a:ext>
            </a:extLst>
          </p:cNvPr>
          <p:cNvSpPr>
            <a:spLocks noGrp="1"/>
          </p:cNvSpPr>
          <p:nvPr>
            <p:ph type="sldNum" sz="quarter" idx="12"/>
          </p:nvPr>
        </p:nvSpPr>
        <p:spPr/>
        <p:txBody>
          <a:bodyPr/>
          <a:lstStyle/>
          <a:p>
            <a:fld id="{95DA0346-1A1E-4063-9CA1-D05A016C4C27}" type="slidenum">
              <a:rPr lang="en-US" smtClean="0"/>
              <a:t>‹#›</a:t>
            </a:fld>
            <a:endParaRPr lang="en-US"/>
          </a:p>
        </p:txBody>
      </p:sp>
    </p:spTree>
    <p:extLst>
      <p:ext uri="{BB962C8B-B14F-4D97-AF65-F5344CB8AC3E}">
        <p14:creationId xmlns:p14="http://schemas.microsoft.com/office/powerpoint/2010/main" val="3452776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DB08E1-3FD6-4D20-AB3A-1EC6105BC1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412C0C9-54C1-4554-891E-F82F2EB680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F2674E-862A-4235-8D83-C3E4A39777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DA8CBD-64ED-4B45-9FB4-D5CF4C18423E}" type="slidenum">
              <a:rPr lang="en-US" smtClean="0"/>
              <a:t>‹#›</a:t>
            </a:fld>
            <a:endParaRPr lang="en-US" dirty="0"/>
          </a:p>
        </p:txBody>
      </p:sp>
      <p:sp>
        <p:nvSpPr>
          <p:cNvPr id="5" name="Footer Placeholder 4">
            <a:extLst>
              <a:ext uri="{FF2B5EF4-FFF2-40B4-BE49-F238E27FC236}">
                <a16:creationId xmlns:a16="http://schemas.microsoft.com/office/drawing/2014/main" id="{3E1F8137-7979-49F9-846F-0C542050ED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671E453-B85F-4C9B-BD18-669B6AEED7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DA0346-1A1E-4063-9CA1-D05A016C4C27}" type="slidenum">
              <a:rPr lang="en-US" smtClean="0"/>
              <a:t>‹#›</a:t>
            </a:fld>
            <a:endParaRPr lang="en-US" dirty="0"/>
          </a:p>
        </p:txBody>
      </p:sp>
    </p:spTree>
    <p:extLst>
      <p:ext uri="{BB962C8B-B14F-4D97-AF65-F5344CB8AC3E}">
        <p14:creationId xmlns:p14="http://schemas.microsoft.com/office/powerpoint/2010/main" val="4171967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coveragetoolkit@chronicdisease.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slide" Target="slide20.xml"/><Relationship Id="rId13" Type="http://schemas.openxmlformats.org/officeDocument/2006/relationships/slide" Target="slide6.xml"/><Relationship Id="rId18" Type="http://schemas.openxmlformats.org/officeDocument/2006/relationships/hyperlink" Target="https://www.youtube.com/watch?v=xlxVZhjfo6s" TargetMode="External"/><Relationship Id="rId3" Type="http://schemas.openxmlformats.org/officeDocument/2006/relationships/slide" Target="slide14.xml"/><Relationship Id="rId7" Type="http://schemas.openxmlformats.org/officeDocument/2006/relationships/slide" Target="slide13.xml"/><Relationship Id="rId12" Type="http://schemas.openxmlformats.org/officeDocument/2006/relationships/slide" Target="slide7.xml"/><Relationship Id="rId17" Type="http://schemas.openxmlformats.org/officeDocument/2006/relationships/hyperlink" Target="https://doihaveprediabetes.org/prediabetes-risk-test.html" TargetMode="External"/><Relationship Id="rId2" Type="http://schemas.openxmlformats.org/officeDocument/2006/relationships/slide" Target="slide3.xml"/><Relationship Id="rId16" Type="http://schemas.openxmlformats.org/officeDocument/2006/relationships/hyperlink" Target="https://www.cdc.gov/diabetes/prevention/pdf/prediabetestest.pdf" TargetMode="External"/><Relationship Id="rId1" Type="http://schemas.openxmlformats.org/officeDocument/2006/relationships/slideLayout" Target="../slideLayouts/slideLayout1.xml"/><Relationship Id="rId6" Type="http://schemas.openxmlformats.org/officeDocument/2006/relationships/slide" Target="slide5.xml"/><Relationship Id="rId11" Type="http://schemas.openxmlformats.org/officeDocument/2006/relationships/slide" Target="slide9.xml"/><Relationship Id="rId5" Type="http://schemas.openxmlformats.org/officeDocument/2006/relationships/slide" Target="slide15.xml"/><Relationship Id="rId15" Type="http://schemas.openxmlformats.org/officeDocument/2006/relationships/slide" Target="slide12.xml"/><Relationship Id="rId10" Type="http://schemas.openxmlformats.org/officeDocument/2006/relationships/slide" Target="slide8.xml"/><Relationship Id="rId19" Type="http://schemas.openxmlformats.org/officeDocument/2006/relationships/hyperlink" Target="https://www.youtube.com/watch?v=uyHuEG3ZegU" TargetMode="External"/><Relationship Id="rId4" Type="http://schemas.openxmlformats.org/officeDocument/2006/relationships/slide" Target="slide16.xml"/><Relationship Id="rId9" Type="http://schemas.openxmlformats.org/officeDocument/2006/relationships/slide" Target="slide21.xml"/><Relationship Id="rId14" Type="http://schemas.openxmlformats.org/officeDocument/2006/relationships/slide" Target="slide11.xml"/></Relationships>
</file>

<file path=ppt/slides/_rels/slide11.xml.rels><?xml version="1.0" encoding="UTF-8" standalone="yes"?>
<Relationships xmlns="http://schemas.openxmlformats.org/package/2006/relationships"><Relationship Id="rId8" Type="http://schemas.openxmlformats.org/officeDocument/2006/relationships/slide" Target="slide20.xml"/><Relationship Id="rId13" Type="http://schemas.openxmlformats.org/officeDocument/2006/relationships/slide" Target="slide7.xml"/><Relationship Id="rId18" Type="http://schemas.openxmlformats.org/officeDocument/2006/relationships/hyperlink" Target="https://coveragetoolkit.org/medicaid-agencies/medicaid-agencies-delivery/medicaid-agencies-identification/" TargetMode="External"/><Relationship Id="rId3" Type="http://schemas.openxmlformats.org/officeDocument/2006/relationships/slide" Target="slide14.xml"/><Relationship Id="rId7" Type="http://schemas.openxmlformats.org/officeDocument/2006/relationships/slide" Target="slide13.xml"/><Relationship Id="rId12" Type="http://schemas.openxmlformats.org/officeDocument/2006/relationships/slide" Target="slide10.xml"/><Relationship Id="rId17" Type="http://schemas.openxmlformats.org/officeDocument/2006/relationships/hyperlink" Target="https://doihaveprediabetes.org/prediabetes-risk-test.html" TargetMode="External"/><Relationship Id="rId2" Type="http://schemas.openxmlformats.org/officeDocument/2006/relationships/slide" Target="slide3.xml"/><Relationship Id="rId16" Type="http://schemas.openxmlformats.org/officeDocument/2006/relationships/hyperlink" Target="https://www.cdc.gov/diabetes/prevention/pdf/prediabetestest.pdf" TargetMode="External"/><Relationship Id="rId20" Type="http://schemas.openxmlformats.org/officeDocument/2006/relationships/hyperlink" Target="https://www.youtube.com/watch?v=uyHuEG3ZegU" TargetMode="External"/><Relationship Id="rId1" Type="http://schemas.openxmlformats.org/officeDocument/2006/relationships/slideLayout" Target="../slideLayouts/slideLayout1.xml"/><Relationship Id="rId6" Type="http://schemas.openxmlformats.org/officeDocument/2006/relationships/slide" Target="slide5.xml"/><Relationship Id="rId11" Type="http://schemas.openxmlformats.org/officeDocument/2006/relationships/slide" Target="slide9.xml"/><Relationship Id="rId5" Type="http://schemas.openxmlformats.org/officeDocument/2006/relationships/slide" Target="slide15.xml"/><Relationship Id="rId15" Type="http://schemas.openxmlformats.org/officeDocument/2006/relationships/slide" Target="slide12.xml"/><Relationship Id="rId10" Type="http://schemas.openxmlformats.org/officeDocument/2006/relationships/slide" Target="slide8.xml"/><Relationship Id="rId19" Type="http://schemas.openxmlformats.org/officeDocument/2006/relationships/hyperlink" Target="https://www.youtube.com/watch?v=xlxVZhjfo6s" TargetMode="External"/><Relationship Id="rId4" Type="http://schemas.openxmlformats.org/officeDocument/2006/relationships/slide" Target="slide16.xml"/><Relationship Id="rId9" Type="http://schemas.openxmlformats.org/officeDocument/2006/relationships/slide" Target="slide21.xml"/><Relationship Id="rId14" Type="http://schemas.openxmlformats.org/officeDocument/2006/relationships/slide" Target="slide6.xml"/></Relationships>
</file>

<file path=ppt/slides/_rels/slide12.xml.rels><?xml version="1.0" encoding="UTF-8" standalone="yes"?>
<Relationships xmlns="http://schemas.openxmlformats.org/package/2006/relationships"><Relationship Id="rId8" Type="http://schemas.openxmlformats.org/officeDocument/2006/relationships/slide" Target="slide20.xml"/><Relationship Id="rId13" Type="http://schemas.openxmlformats.org/officeDocument/2006/relationships/slide" Target="slide6.xml"/><Relationship Id="rId18" Type="http://schemas.openxmlformats.org/officeDocument/2006/relationships/hyperlink" Target="https://www.youtube.com/watch?v=xlxVZhjfo6s" TargetMode="External"/><Relationship Id="rId3" Type="http://schemas.openxmlformats.org/officeDocument/2006/relationships/slide" Target="slide14.xml"/><Relationship Id="rId7" Type="http://schemas.openxmlformats.org/officeDocument/2006/relationships/slide" Target="slide13.xml"/><Relationship Id="rId12" Type="http://schemas.openxmlformats.org/officeDocument/2006/relationships/slide" Target="slide7.xml"/><Relationship Id="rId17" Type="http://schemas.openxmlformats.org/officeDocument/2006/relationships/hyperlink" Target="https://coveragetoolkit.org/medicaid-agencies/medicaid-agencies-delivery/medicaid-agencies-identification/" TargetMode="External"/><Relationship Id="rId2" Type="http://schemas.openxmlformats.org/officeDocument/2006/relationships/slide" Target="slide3.xml"/><Relationship Id="rId16" Type="http://schemas.openxmlformats.org/officeDocument/2006/relationships/hyperlink" Target="https://doihaveprediabetes.org/prediabetes-risk-test.html" TargetMode="External"/><Relationship Id="rId1" Type="http://schemas.openxmlformats.org/officeDocument/2006/relationships/slideLayout" Target="../slideLayouts/slideLayout1.xml"/><Relationship Id="rId6" Type="http://schemas.openxmlformats.org/officeDocument/2006/relationships/slide" Target="slide5.xml"/><Relationship Id="rId11" Type="http://schemas.openxmlformats.org/officeDocument/2006/relationships/slide" Target="slide10.xml"/><Relationship Id="rId5" Type="http://schemas.openxmlformats.org/officeDocument/2006/relationships/slide" Target="slide15.xml"/><Relationship Id="rId15" Type="http://schemas.openxmlformats.org/officeDocument/2006/relationships/hyperlink" Target="https://www.cdc.gov/diabetes/prevention/pdf/prediabetestest.pdf" TargetMode="External"/><Relationship Id="rId10" Type="http://schemas.openxmlformats.org/officeDocument/2006/relationships/slide" Target="slide9.xml"/><Relationship Id="rId19" Type="http://schemas.openxmlformats.org/officeDocument/2006/relationships/hyperlink" Target="https://www.youtube.com/watch?v=uyHuEG3ZegU" TargetMode="External"/><Relationship Id="rId4" Type="http://schemas.openxmlformats.org/officeDocument/2006/relationships/slide" Target="slide16.xml"/><Relationship Id="rId9" Type="http://schemas.openxmlformats.org/officeDocument/2006/relationships/slide" Target="slide8.xml"/><Relationship Id="rId14" Type="http://schemas.openxmlformats.org/officeDocument/2006/relationships/slide" Target="slide11.xml"/></Relationships>
</file>

<file path=ppt/slides/_rels/slide13.xml.rels><?xml version="1.0" encoding="UTF-8" standalone="yes"?>
<Relationships xmlns="http://schemas.openxmlformats.org/package/2006/relationships"><Relationship Id="rId8" Type="http://schemas.openxmlformats.org/officeDocument/2006/relationships/slide" Target="slide20.xml"/><Relationship Id="rId3" Type="http://schemas.openxmlformats.org/officeDocument/2006/relationships/slide" Target="slide14.xml"/><Relationship Id="rId7" Type="http://schemas.openxmlformats.org/officeDocument/2006/relationships/slide" Target="slide13.xml"/><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15.xml"/><Relationship Id="rId10" Type="http://schemas.openxmlformats.org/officeDocument/2006/relationships/hyperlink" Target="https://dprp.cdc.gov/Registry" TargetMode="External"/><Relationship Id="rId4" Type="http://schemas.openxmlformats.org/officeDocument/2006/relationships/slide" Target="slide16.xml"/><Relationship Id="rId9" Type="http://schemas.openxmlformats.org/officeDocument/2006/relationships/slide" Target="slide21.xml"/></Relationships>
</file>

<file path=ppt/slides/_rels/slide14.xml.rels><?xml version="1.0" encoding="UTF-8" standalone="yes"?>
<Relationships xmlns="http://schemas.openxmlformats.org/package/2006/relationships"><Relationship Id="rId8" Type="http://schemas.openxmlformats.org/officeDocument/2006/relationships/slide" Target="slide20.xml"/><Relationship Id="rId3" Type="http://schemas.openxmlformats.org/officeDocument/2006/relationships/slide" Target="slide14.xml"/><Relationship Id="rId7" Type="http://schemas.openxmlformats.org/officeDocument/2006/relationships/slide" Target="slide13.xml"/><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15.xml"/><Relationship Id="rId10" Type="http://schemas.openxmlformats.org/officeDocument/2006/relationships/hyperlink" Target="https://dprp.cdc.gov/Registry" TargetMode="External"/><Relationship Id="rId4" Type="http://schemas.openxmlformats.org/officeDocument/2006/relationships/slide" Target="slide16.xml"/><Relationship Id="rId9" Type="http://schemas.openxmlformats.org/officeDocument/2006/relationships/slide" Target="slide21.xml"/></Relationships>
</file>

<file path=ppt/slides/_rels/slide15.xml.rels><?xml version="1.0" encoding="UTF-8" standalone="yes"?>
<Relationships xmlns="http://schemas.openxmlformats.org/package/2006/relationships"><Relationship Id="rId8" Type="http://schemas.openxmlformats.org/officeDocument/2006/relationships/slide" Target="slide20.xml"/><Relationship Id="rId3" Type="http://schemas.openxmlformats.org/officeDocument/2006/relationships/slide" Target="slide14.xml"/><Relationship Id="rId7" Type="http://schemas.openxmlformats.org/officeDocument/2006/relationships/slide" Target="slide13.xml"/><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slide" Target="slide5.xml"/><Relationship Id="rId11" Type="http://schemas.openxmlformats.org/officeDocument/2006/relationships/hyperlink" Target="https://coveragetoolkit.org/medicare-advantage/mdpp-final-rule/" TargetMode="External"/><Relationship Id="rId5" Type="http://schemas.openxmlformats.org/officeDocument/2006/relationships/slide" Target="slide15.xml"/><Relationship Id="rId10" Type="http://schemas.openxmlformats.org/officeDocument/2006/relationships/image" Target="../media/image1.png"/><Relationship Id="rId4" Type="http://schemas.openxmlformats.org/officeDocument/2006/relationships/slide" Target="slide16.xml"/><Relationship Id="rId9" Type="http://schemas.openxmlformats.org/officeDocument/2006/relationships/slide" Target="slide21.xml"/></Relationships>
</file>

<file path=ppt/slides/_rels/slide16.xml.rels><?xml version="1.0" encoding="UTF-8" standalone="yes"?>
<Relationships xmlns="http://schemas.openxmlformats.org/package/2006/relationships"><Relationship Id="rId8" Type="http://schemas.openxmlformats.org/officeDocument/2006/relationships/slide" Target="slide5.xml"/><Relationship Id="rId3" Type="http://schemas.openxmlformats.org/officeDocument/2006/relationships/hyperlink" Target="https://doihaveprediabetes.org/" TargetMode="External"/><Relationship Id="rId7" Type="http://schemas.openxmlformats.org/officeDocument/2006/relationships/slide" Target="slide15.xml"/><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slide" Target="slide16.xml"/><Relationship Id="rId11" Type="http://schemas.openxmlformats.org/officeDocument/2006/relationships/slide" Target="slide21.xml"/><Relationship Id="rId5" Type="http://schemas.openxmlformats.org/officeDocument/2006/relationships/slide" Target="slide14.xml"/><Relationship Id="rId10" Type="http://schemas.openxmlformats.org/officeDocument/2006/relationships/slide" Target="slide20.xml"/><Relationship Id="rId4" Type="http://schemas.openxmlformats.org/officeDocument/2006/relationships/slide" Target="slide24.xml"/><Relationship Id="rId9" Type="http://schemas.openxmlformats.org/officeDocument/2006/relationships/slide" Target="slide13.xml"/></Relationships>
</file>

<file path=ppt/slides/_rels/slide17.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24.xml"/><Relationship Id="rId7" Type="http://schemas.openxmlformats.org/officeDocument/2006/relationships/slide" Target="slide5.xml"/><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slide" Target="slide15.xml"/><Relationship Id="rId5" Type="http://schemas.openxmlformats.org/officeDocument/2006/relationships/slide" Target="slide16.xml"/><Relationship Id="rId10" Type="http://schemas.openxmlformats.org/officeDocument/2006/relationships/slide" Target="slide21.xml"/><Relationship Id="rId4" Type="http://schemas.openxmlformats.org/officeDocument/2006/relationships/slide" Target="slide14.xml"/><Relationship Id="rId9" Type="http://schemas.openxmlformats.org/officeDocument/2006/relationships/slide" Target="slide20.xml"/></Relationships>
</file>

<file path=ppt/slides/_rels/slide18.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hyperlink" Target="https://coveragetoolkit.org/national-dpp-curriculum/" TargetMode="External"/><Relationship Id="rId7" Type="http://schemas.openxmlformats.org/officeDocument/2006/relationships/slide" Target="slide5.xml"/><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slide" Target="slide15.xml"/><Relationship Id="rId5" Type="http://schemas.openxmlformats.org/officeDocument/2006/relationships/slide" Target="slide16.xml"/><Relationship Id="rId10" Type="http://schemas.openxmlformats.org/officeDocument/2006/relationships/slide" Target="slide21.xml"/><Relationship Id="rId4" Type="http://schemas.openxmlformats.org/officeDocument/2006/relationships/slide" Target="slide14.xml"/><Relationship Id="rId9" Type="http://schemas.openxmlformats.org/officeDocument/2006/relationships/slide" Target="slide20.xml"/></Relationships>
</file>

<file path=ppt/slides/_rels/slide19.xml.rels><?xml version="1.0" encoding="UTF-8" standalone="yes"?>
<Relationships xmlns="http://schemas.openxmlformats.org/package/2006/relationships"><Relationship Id="rId3" Type="http://schemas.openxmlformats.org/officeDocument/2006/relationships/hyperlink" Target="https://www.cdc.gov/diabetes/prevention/lifestyle-program/retention-modules.html" TargetMode="Externa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slide" Target="slide20.xml"/><Relationship Id="rId3" Type="http://schemas.openxmlformats.org/officeDocument/2006/relationships/slide" Target="slide14.xml"/><Relationship Id="rId7" Type="http://schemas.openxmlformats.org/officeDocument/2006/relationships/slide" Target="slide13.xml"/><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15.xml"/><Relationship Id="rId10" Type="http://schemas.openxmlformats.org/officeDocument/2006/relationships/image" Target="../media/image2.png"/><Relationship Id="rId4" Type="http://schemas.openxmlformats.org/officeDocument/2006/relationships/slide" Target="slide16.xml"/><Relationship Id="rId9" Type="http://schemas.openxmlformats.org/officeDocument/2006/relationships/slide" Target="slide21.xml"/></Relationships>
</file>

<file path=ppt/slides/_rels/slide21.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hyperlink" Target="https://www.cdc.gov/diabetes/prevention/pdf/dprp-standards.pdf" TargetMode="External"/><Relationship Id="rId7" Type="http://schemas.openxmlformats.org/officeDocument/2006/relationships/slide" Target="slide5.xml"/><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slide" Target="slide15.xml"/><Relationship Id="rId5" Type="http://schemas.openxmlformats.org/officeDocument/2006/relationships/slide" Target="slide16.xml"/><Relationship Id="rId10" Type="http://schemas.openxmlformats.org/officeDocument/2006/relationships/slide" Target="slide21.xml"/><Relationship Id="rId4" Type="http://schemas.openxmlformats.org/officeDocument/2006/relationships/slide" Target="slide14.xml"/><Relationship Id="rId9" Type="http://schemas.openxmlformats.org/officeDocument/2006/relationships/slide" Target="slide20.xml"/></Relationships>
</file>

<file path=ppt/slides/_rels/slide22.xml.rels><?xml version="1.0" encoding="UTF-8" standalone="yes"?>
<Relationships xmlns="http://schemas.openxmlformats.org/package/2006/relationships"><Relationship Id="rId8" Type="http://schemas.openxmlformats.org/officeDocument/2006/relationships/slide" Target="slide20.xml"/><Relationship Id="rId3" Type="http://schemas.openxmlformats.org/officeDocument/2006/relationships/slide" Target="slide14.xml"/><Relationship Id="rId7" Type="http://schemas.openxmlformats.org/officeDocument/2006/relationships/slide" Target="slide13.xml"/><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15.xml"/><Relationship Id="rId4" Type="http://schemas.openxmlformats.org/officeDocument/2006/relationships/slide" Target="slide16.xml"/><Relationship Id="rId9" Type="http://schemas.openxmlformats.org/officeDocument/2006/relationships/slide" Target="slide21.xml"/></Relationships>
</file>

<file path=ppt/slides/_rels/slide23.xml.rels><?xml version="1.0" encoding="UTF-8" standalone="yes"?>
<Relationships xmlns="http://schemas.openxmlformats.org/package/2006/relationships"><Relationship Id="rId3" Type="http://schemas.openxmlformats.org/officeDocument/2006/relationships/hyperlink" Target="https://innovation.cms.gov/files/x/mdpp-billingpayment-refguide.pdf" TargetMode="Externa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hyperlink" Target="http://www.diabetes.org/diabetes-basics/diagnosis/" TargetMode="External"/><Relationship Id="rId3" Type="http://schemas.openxmlformats.org/officeDocument/2006/relationships/hyperlink" Target="https://www.mayoclinic.org/diseases-conditions/gestational-diabetes/symptoms-causes/syc-20355339" TargetMode="External"/><Relationship Id="rId7" Type="http://schemas.openxmlformats.org/officeDocument/2006/relationships/hyperlink" Target="https://medlineplus.gov/labtests/hemoglobina1chba1ctest.html" TargetMode="External"/><Relationship Id="rId2" Type="http://schemas.openxmlformats.org/officeDocument/2006/relationships/hyperlink" Target="https://www.cdc.gov/healthyweight/assessing/bmi/adult_bmi/english_bmi_calculator/bmi_calculator.html" TargetMode="External"/><Relationship Id="rId1" Type="http://schemas.openxmlformats.org/officeDocument/2006/relationships/slideLayout" Target="../slideLayouts/slideLayout2.xml"/><Relationship Id="rId6" Type="http://schemas.openxmlformats.org/officeDocument/2006/relationships/hyperlink" Target="http://main.diabetes.org/dorg/PDFs/risk-test-paper-version.pdf" TargetMode="External"/><Relationship Id="rId11" Type="http://schemas.openxmlformats.org/officeDocument/2006/relationships/slide" Target="slide3.xml"/><Relationship Id="rId5" Type="http://schemas.openxmlformats.org/officeDocument/2006/relationships/hyperlink" Target="http://www.diabetes.org/are-you-at-risk/diabetes-risk-test/" TargetMode="External"/><Relationship Id="rId10" Type="http://schemas.openxmlformats.org/officeDocument/2006/relationships/hyperlink" Target="https://medlineplus.gov/ency/article/003466.htm" TargetMode="External"/><Relationship Id="rId4" Type="http://schemas.openxmlformats.org/officeDocument/2006/relationships/hyperlink" Target="https://www.cdc.gov/diabetes/prevention/pdf/prediabetestest.pdf" TargetMode="External"/><Relationship Id="rId9" Type="http://schemas.openxmlformats.org/officeDocument/2006/relationships/hyperlink" Target="https://www.niddk.nih.gov/health-information/diabetes/overview/tests-diagnosis" TargetMode="External"/></Relationships>
</file>

<file path=ppt/slides/_rels/slide3.xml.rels><?xml version="1.0" encoding="UTF-8" standalone="yes"?>
<Relationships xmlns="http://schemas.openxmlformats.org/package/2006/relationships"><Relationship Id="rId8" Type="http://schemas.openxmlformats.org/officeDocument/2006/relationships/slide" Target="slide21.xml"/><Relationship Id="rId3" Type="http://schemas.openxmlformats.org/officeDocument/2006/relationships/slide" Target="slide23.xml"/><Relationship Id="rId7" Type="http://schemas.openxmlformats.org/officeDocument/2006/relationships/slide" Target="slide16.xml"/><Relationship Id="rId2" Type="http://schemas.openxmlformats.org/officeDocument/2006/relationships/slide" Target="slide24.xml"/><Relationship Id="rId1" Type="http://schemas.openxmlformats.org/officeDocument/2006/relationships/slideLayout" Target="../slideLayouts/slideLayout1.xml"/><Relationship Id="rId6" Type="http://schemas.openxmlformats.org/officeDocument/2006/relationships/slide" Target="slide15.xml"/><Relationship Id="rId11" Type="http://schemas.openxmlformats.org/officeDocument/2006/relationships/slide" Target="slide5.xml"/><Relationship Id="rId5" Type="http://schemas.openxmlformats.org/officeDocument/2006/relationships/slide" Target="slide14.xml"/><Relationship Id="rId10" Type="http://schemas.openxmlformats.org/officeDocument/2006/relationships/slide" Target="slide13.xml"/><Relationship Id="rId4" Type="http://schemas.openxmlformats.org/officeDocument/2006/relationships/slide" Target="slide20.xml"/><Relationship Id="rId9" Type="http://schemas.openxmlformats.org/officeDocument/2006/relationships/slide" Target="slide22.xml"/></Relationships>
</file>

<file path=ppt/slides/_rels/slide4.xml.rels><?xml version="1.0" encoding="UTF-8" standalone="yes"?>
<Relationships xmlns="http://schemas.openxmlformats.org/package/2006/relationships"><Relationship Id="rId8" Type="http://schemas.openxmlformats.org/officeDocument/2006/relationships/slide" Target="slide21.xml"/><Relationship Id="rId3" Type="http://schemas.openxmlformats.org/officeDocument/2006/relationships/slide" Target="slide16.xml"/><Relationship Id="rId7" Type="http://schemas.openxmlformats.org/officeDocument/2006/relationships/slide" Target="slide20.xml"/><Relationship Id="rId2" Type="http://schemas.openxmlformats.org/officeDocument/2006/relationships/slide" Target="slide14.xml"/><Relationship Id="rId1" Type="http://schemas.openxmlformats.org/officeDocument/2006/relationships/slideLayout" Target="../slideLayouts/slideLayout1.xml"/><Relationship Id="rId6" Type="http://schemas.openxmlformats.org/officeDocument/2006/relationships/slide" Target="slide13.xml"/><Relationship Id="rId5" Type="http://schemas.openxmlformats.org/officeDocument/2006/relationships/slide" Target="slide5.xml"/><Relationship Id="rId4" Type="http://schemas.openxmlformats.org/officeDocument/2006/relationships/slide" Target="slide15.xml"/><Relationship Id="rId9" Type="http://schemas.openxmlformats.org/officeDocument/2006/relationships/slide" Target="slide3.xml"/></Relationships>
</file>

<file path=ppt/slides/_rels/slide5.xml.rels><?xml version="1.0" encoding="UTF-8" standalone="yes"?>
<Relationships xmlns="http://schemas.openxmlformats.org/package/2006/relationships"><Relationship Id="rId8" Type="http://schemas.openxmlformats.org/officeDocument/2006/relationships/slide" Target="slide12.xml"/><Relationship Id="rId13" Type="http://schemas.openxmlformats.org/officeDocument/2006/relationships/slide" Target="slide5.xml"/><Relationship Id="rId3" Type="http://schemas.openxmlformats.org/officeDocument/2006/relationships/slide" Target="slide9.xml"/><Relationship Id="rId7" Type="http://schemas.openxmlformats.org/officeDocument/2006/relationships/slide" Target="slide11.xml"/><Relationship Id="rId12" Type="http://schemas.openxmlformats.org/officeDocument/2006/relationships/slide" Target="slide15.xml"/><Relationship Id="rId2" Type="http://schemas.openxmlformats.org/officeDocument/2006/relationships/slide" Target="slide8.xml"/><Relationship Id="rId16" Type="http://schemas.openxmlformats.org/officeDocument/2006/relationships/slide" Target="slide21.xml"/><Relationship Id="rId1" Type="http://schemas.openxmlformats.org/officeDocument/2006/relationships/slideLayout" Target="../slideLayouts/slideLayout1.xml"/><Relationship Id="rId6" Type="http://schemas.openxmlformats.org/officeDocument/2006/relationships/slide" Target="slide6.xml"/><Relationship Id="rId11" Type="http://schemas.openxmlformats.org/officeDocument/2006/relationships/slide" Target="slide16.xml"/><Relationship Id="rId5" Type="http://schemas.openxmlformats.org/officeDocument/2006/relationships/slide" Target="slide7.xml"/><Relationship Id="rId15" Type="http://schemas.openxmlformats.org/officeDocument/2006/relationships/slide" Target="slide20.xml"/><Relationship Id="rId10" Type="http://schemas.openxmlformats.org/officeDocument/2006/relationships/slide" Target="slide14.xml"/><Relationship Id="rId4" Type="http://schemas.openxmlformats.org/officeDocument/2006/relationships/slide" Target="slide10.xml"/><Relationship Id="rId9" Type="http://schemas.openxmlformats.org/officeDocument/2006/relationships/slide" Target="slide3.xml"/><Relationship Id="rId14" Type="http://schemas.openxmlformats.org/officeDocument/2006/relationships/slide" Target="slide13.xml"/></Relationships>
</file>

<file path=ppt/slides/_rels/slide6.xml.rels><?xml version="1.0" encoding="UTF-8" standalone="yes"?>
<Relationships xmlns="http://schemas.openxmlformats.org/package/2006/relationships"><Relationship Id="rId8" Type="http://schemas.openxmlformats.org/officeDocument/2006/relationships/slide" Target="slide20.xml"/><Relationship Id="rId13" Type="http://schemas.openxmlformats.org/officeDocument/2006/relationships/slide" Target="slide7.xml"/><Relationship Id="rId18" Type="http://schemas.openxmlformats.org/officeDocument/2006/relationships/hyperlink" Target="https://www.youtube.com/watch?v=xlxVZhjfo6s" TargetMode="External"/><Relationship Id="rId3" Type="http://schemas.openxmlformats.org/officeDocument/2006/relationships/slide" Target="slide14.xml"/><Relationship Id="rId7" Type="http://schemas.openxmlformats.org/officeDocument/2006/relationships/slide" Target="slide13.xml"/><Relationship Id="rId12" Type="http://schemas.openxmlformats.org/officeDocument/2006/relationships/slide" Target="slide10.xml"/><Relationship Id="rId17" Type="http://schemas.openxmlformats.org/officeDocument/2006/relationships/hyperlink" Target="https://doihaveprediabetes.org/prediabetes-risk-test.html" TargetMode="External"/><Relationship Id="rId2" Type="http://schemas.openxmlformats.org/officeDocument/2006/relationships/slide" Target="slide3.xml"/><Relationship Id="rId16" Type="http://schemas.openxmlformats.org/officeDocument/2006/relationships/hyperlink" Target="https://www.cdc.gov/diabetes/prevention/pdf/Prediabetes-Risk-Test-Final.pdf" TargetMode="External"/><Relationship Id="rId1" Type="http://schemas.openxmlformats.org/officeDocument/2006/relationships/slideLayout" Target="../slideLayouts/slideLayout1.xml"/><Relationship Id="rId6" Type="http://schemas.openxmlformats.org/officeDocument/2006/relationships/slide" Target="slide5.xml"/><Relationship Id="rId11" Type="http://schemas.openxmlformats.org/officeDocument/2006/relationships/slide" Target="slide9.xml"/><Relationship Id="rId5" Type="http://schemas.openxmlformats.org/officeDocument/2006/relationships/slide" Target="slide15.xml"/><Relationship Id="rId15" Type="http://schemas.openxmlformats.org/officeDocument/2006/relationships/slide" Target="slide12.xml"/><Relationship Id="rId10" Type="http://schemas.openxmlformats.org/officeDocument/2006/relationships/slide" Target="slide8.xml"/><Relationship Id="rId19" Type="http://schemas.openxmlformats.org/officeDocument/2006/relationships/hyperlink" Target="https://www.youtube.com/watch?v=uyHuEG3ZegU" TargetMode="External"/><Relationship Id="rId4" Type="http://schemas.openxmlformats.org/officeDocument/2006/relationships/slide" Target="slide16.xml"/><Relationship Id="rId9" Type="http://schemas.openxmlformats.org/officeDocument/2006/relationships/slide" Target="slide21.xml"/><Relationship Id="rId14" Type="http://schemas.openxmlformats.org/officeDocument/2006/relationships/slide" Target="slide11.xml"/></Relationships>
</file>

<file path=ppt/slides/_rels/slide7.xml.rels><?xml version="1.0" encoding="UTF-8" standalone="yes"?>
<Relationships xmlns="http://schemas.openxmlformats.org/package/2006/relationships"><Relationship Id="rId8" Type="http://schemas.openxmlformats.org/officeDocument/2006/relationships/slide" Target="slide13.xml"/><Relationship Id="rId13" Type="http://schemas.openxmlformats.org/officeDocument/2006/relationships/slide" Target="slide10.xml"/><Relationship Id="rId18" Type="http://schemas.openxmlformats.org/officeDocument/2006/relationships/hyperlink" Target="https://doihaveprediabetes.org/prediabetes-risk-test.html" TargetMode="External"/><Relationship Id="rId3" Type="http://schemas.openxmlformats.org/officeDocument/2006/relationships/hyperlink" Target="https://www.cdc.gov/diabetes/prevention/pdf/dprp-standards.pdf" TargetMode="External"/><Relationship Id="rId7" Type="http://schemas.openxmlformats.org/officeDocument/2006/relationships/slide" Target="slide5.xml"/><Relationship Id="rId12" Type="http://schemas.openxmlformats.org/officeDocument/2006/relationships/slide" Target="slide9.xml"/><Relationship Id="rId17" Type="http://schemas.openxmlformats.org/officeDocument/2006/relationships/hyperlink" Target="https://www.cdc.gov/diabetes/prevention/pdf/Prediabetes-Risk-Test-Final.pdf" TargetMode="External"/><Relationship Id="rId2" Type="http://schemas.openxmlformats.org/officeDocument/2006/relationships/slide" Target="slide3.xml"/><Relationship Id="rId16" Type="http://schemas.openxmlformats.org/officeDocument/2006/relationships/slide" Target="slide12.xml"/><Relationship Id="rId20" Type="http://schemas.openxmlformats.org/officeDocument/2006/relationships/hyperlink" Target="https://coveragetoolkit.org/medicaid-mcos/medicaid-mco-delivery/medicaid-mco-identification/" TargetMode="External"/><Relationship Id="rId1" Type="http://schemas.openxmlformats.org/officeDocument/2006/relationships/slideLayout" Target="../slideLayouts/slideLayout1.xml"/><Relationship Id="rId6" Type="http://schemas.openxmlformats.org/officeDocument/2006/relationships/slide" Target="slide15.xml"/><Relationship Id="rId11" Type="http://schemas.openxmlformats.org/officeDocument/2006/relationships/slide" Target="slide8.xml"/><Relationship Id="rId5" Type="http://schemas.openxmlformats.org/officeDocument/2006/relationships/slide" Target="slide16.xml"/><Relationship Id="rId15" Type="http://schemas.openxmlformats.org/officeDocument/2006/relationships/slide" Target="slide11.xml"/><Relationship Id="rId10" Type="http://schemas.openxmlformats.org/officeDocument/2006/relationships/slide" Target="slide21.xml"/><Relationship Id="rId19" Type="http://schemas.openxmlformats.org/officeDocument/2006/relationships/hyperlink" Target="https://coveragetoolkit.org/medicaid-agencies/medicaid-agencies-delivery/medicaid-agencies-identification/" TargetMode="External"/><Relationship Id="rId4" Type="http://schemas.openxmlformats.org/officeDocument/2006/relationships/slide" Target="slide14.xml"/><Relationship Id="rId9" Type="http://schemas.openxmlformats.org/officeDocument/2006/relationships/slide" Target="slide20.xml"/><Relationship Id="rId14" Type="http://schemas.openxmlformats.org/officeDocument/2006/relationships/slide" Target="slide6.xml"/></Relationships>
</file>

<file path=ppt/slides/_rels/slide8.xml.rels><?xml version="1.0" encoding="UTF-8" standalone="yes"?>
<Relationships xmlns="http://schemas.openxmlformats.org/package/2006/relationships"><Relationship Id="rId8" Type="http://schemas.openxmlformats.org/officeDocument/2006/relationships/slide" Target="slide13.xml"/><Relationship Id="rId13" Type="http://schemas.openxmlformats.org/officeDocument/2006/relationships/slide" Target="slide7.xml"/><Relationship Id="rId18" Type="http://schemas.openxmlformats.org/officeDocument/2006/relationships/hyperlink" Target="https://doihaveprediabetes.org/prediabetes-risk-test.html" TargetMode="External"/><Relationship Id="rId3" Type="http://schemas.openxmlformats.org/officeDocument/2006/relationships/hyperlink" Target="https://www.cdc.gov/diabetes/prevention/pdf/dprp-standards.pdf" TargetMode="External"/><Relationship Id="rId7" Type="http://schemas.openxmlformats.org/officeDocument/2006/relationships/slide" Target="slide5.xml"/><Relationship Id="rId12" Type="http://schemas.openxmlformats.org/officeDocument/2006/relationships/slide" Target="slide10.xml"/><Relationship Id="rId17" Type="http://schemas.openxmlformats.org/officeDocument/2006/relationships/hyperlink" Target="https://www.cdc.gov/diabetes/prevention/pdf/prediabetestest.pdf" TargetMode="External"/><Relationship Id="rId2" Type="http://schemas.openxmlformats.org/officeDocument/2006/relationships/slide" Target="slide3.xml"/><Relationship Id="rId16" Type="http://schemas.openxmlformats.org/officeDocument/2006/relationships/slide" Target="slide12.xml"/><Relationship Id="rId20" Type="http://schemas.openxmlformats.org/officeDocument/2006/relationships/hyperlink" Target="https://coveragetoolkit.org/commercial-plans/commercial-plans-delivery/commercial-plans-identification/" TargetMode="External"/><Relationship Id="rId1" Type="http://schemas.openxmlformats.org/officeDocument/2006/relationships/slideLayout" Target="../slideLayouts/slideLayout1.xml"/><Relationship Id="rId6" Type="http://schemas.openxmlformats.org/officeDocument/2006/relationships/slide" Target="slide15.xml"/><Relationship Id="rId11" Type="http://schemas.openxmlformats.org/officeDocument/2006/relationships/slide" Target="slide9.xml"/><Relationship Id="rId5" Type="http://schemas.openxmlformats.org/officeDocument/2006/relationships/slide" Target="slide16.xml"/><Relationship Id="rId15" Type="http://schemas.openxmlformats.org/officeDocument/2006/relationships/slide" Target="slide11.xml"/><Relationship Id="rId10" Type="http://schemas.openxmlformats.org/officeDocument/2006/relationships/slide" Target="slide21.xml"/><Relationship Id="rId19" Type="http://schemas.openxmlformats.org/officeDocument/2006/relationships/hyperlink" Target="https://coveragetoolkit.org/medicaid-agencies/medicaid-agencies-delivery/medicaid-agencies-identification/" TargetMode="External"/><Relationship Id="rId4" Type="http://schemas.openxmlformats.org/officeDocument/2006/relationships/slide" Target="slide14.xml"/><Relationship Id="rId9" Type="http://schemas.openxmlformats.org/officeDocument/2006/relationships/slide" Target="slide20.xml"/><Relationship Id="rId14" Type="http://schemas.openxmlformats.org/officeDocument/2006/relationships/slide" Target="slide6.xml"/></Relationships>
</file>

<file path=ppt/slides/_rels/slide9.xml.rels><?xml version="1.0" encoding="UTF-8" standalone="yes"?>
<Relationships xmlns="http://schemas.openxmlformats.org/package/2006/relationships"><Relationship Id="rId8" Type="http://schemas.openxmlformats.org/officeDocument/2006/relationships/slide" Target="slide13.xml"/><Relationship Id="rId13" Type="http://schemas.openxmlformats.org/officeDocument/2006/relationships/slide" Target="slide7.xml"/><Relationship Id="rId18" Type="http://schemas.openxmlformats.org/officeDocument/2006/relationships/hyperlink" Target="https://doihaveprediabetes.org/prediabetes-risk-test.html" TargetMode="External"/><Relationship Id="rId3" Type="http://schemas.openxmlformats.org/officeDocument/2006/relationships/hyperlink" Target="https://www.cdc.gov/diabetes/prevention/pdf/dprp-standards.pdf" TargetMode="External"/><Relationship Id="rId7" Type="http://schemas.openxmlformats.org/officeDocument/2006/relationships/slide" Target="slide5.xml"/><Relationship Id="rId12" Type="http://schemas.openxmlformats.org/officeDocument/2006/relationships/slide" Target="slide10.xml"/><Relationship Id="rId17" Type="http://schemas.openxmlformats.org/officeDocument/2006/relationships/hyperlink" Target="https://www.cdc.gov/diabetes/prevention/pdf/prediabetestest.pdf" TargetMode="External"/><Relationship Id="rId2" Type="http://schemas.openxmlformats.org/officeDocument/2006/relationships/slide" Target="slide3.xml"/><Relationship Id="rId16" Type="http://schemas.openxmlformats.org/officeDocument/2006/relationships/slide" Target="slide12.xml"/><Relationship Id="rId20" Type="http://schemas.openxmlformats.org/officeDocument/2006/relationships/hyperlink" Target="https://coveragetoolkit.org/commercial-plans/commercial-plans-delivery/commercial-plans-identification/" TargetMode="External"/><Relationship Id="rId1" Type="http://schemas.openxmlformats.org/officeDocument/2006/relationships/slideLayout" Target="../slideLayouts/slideLayout1.xml"/><Relationship Id="rId6" Type="http://schemas.openxmlformats.org/officeDocument/2006/relationships/slide" Target="slide15.xml"/><Relationship Id="rId11" Type="http://schemas.openxmlformats.org/officeDocument/2006/relationships/slide" Target="slide8.xml"/><Relationship Id="rId5" Type="http://schemas.openxmlformats.org/officeDocument/2006/relationships/slide" Target="slide16.xml"/><Relationship Id="rId15" Type="http://schemas.openxmlformats.org/officeDocument/2006/relationships/slide" Target="slide11.xml"/><Relationship Id="rId10" Type="http://schemas.openxmlformats.org/officeDocument/2006/relationships/slide" Target="slide21.xml"/><Relationship Id="rId19" Type="http://schemas.openxmlformats.org/officeDocument/2006/relationships/hyperlink" Target="https://coveragetoolkit.org/medicaid-agencies/medicaid-agencies-delivery/medicaid-agencies-identification/" TargetMode="External"/><Relationship Id="rId4" Type="http://schemas.openxmlformats.org/officeDocument/2006/relationships/slide" Target="slide14.xml"/><Relationship Id="rId9" Type="http://schemas.openxmlformats.org/officeDocument/2006/relationships/slide" Target="slide20.xml"/><Relationship Id="rId14" Type="http://schemas.openxmlformats.org/officeDocument/2006/relationships/slide" Target="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745D1-51F4-426E-B177-2488B45DF346}"/>
              </a:ext>
            </a:extLst>
          </p:cNvPr>
          <p:cNvSpPr>
            <a:spLocks noGrp="1"/>
          </p:cNvSpPr>
          <p:nvPr>
            <p:ph type="ctrTitle"/>
          </p:nvPr>
        </p:nvSpPr>
        <p:spPr/>
        <p:txBody>
          <a:bodyPr/>
          <a:lstStyle/>
          <a:p>
            <a:r>
              <a:rPr lang="en-US" dirty="0">
                <a:solidFill>
                  <a:srgbClr val="193560"/>
                </a:solidFill>
              </a:rPr>
              <a:t>[</a:t>
            </a:r>
            <a:r>
              <a:rPr lang="en-US" dirty="0">
                <a:solidFill>
                  <a:srgbClr val="193560"/>
                </a:solidFill>
                <a:highlight>
                  <a:srgbClr val="FFFF00"/>
                </a:highlight>
              </a:rPr>
              <a:t>STATE NAME</a:t>
            </a:r>
            <a:r>
              <a:rPr lang="en-US" dirty="0">
                <a:solidFill>
                  <a:srgbClr val="193560"/>
                </a:solidFill>
              </a:rPr>
              <a:t>] </a:t>
            </a:r>
            <a:br>
              <a:rPr lang="en-US" dirty="0">
                <a:solidFill>
                  <a:srgbClr val="193560"/>
                </a:solidFill>
              </a:rPr>
            </a:br>
            <a:r>
              <a:rPr lang="en-US" dirty="0">
                <a:solidFill>
                  <a:srgbClr val="193560"/>
                </a:solidFill>
              </a:rPr>
              <a:t>[</a:t>
            </a:r>
            <a:r>
              <a:rPr lang="en-US" dirty="0">
                <a:solidFill>
                  <a:srgbClr val="193560"/>
                </a:solidFill>
                <a:highlight>
                  <a:srgbClr val="FFFF00"/>
                </a:highlight>
              </a:rPr>
              <a:t>DEPARTMENT NAME</a:t>
            </a:r>
            <a:r>
              <a:rPr lang="en-US" dirty="0">
                <a:solidFill>
                  <a:srgbClr val="193560"/>
                </a:solidFill>
              </a:rPr>
              <a:t>]</a:t>
            </a:r>
          </a:p>
        </p:txBody>
      </p:sp>
      <p:sp>
        <p:nvSpPr>
          <p:cNvPr id="3" name="Subtitle 2">
            <a:extLst>
              <a:ext uri="{FF2B5EF4-FFF2-40B4-BE49-F238E27FC236}">
                <a16:creationId xmlns:a16="http://schemas.microsoft.com/office/drawing/2014/main" id="{D2E48F4F-889A-4241-B636-44821F166162}"/>
              </a:ext>
            </a:extLst>
          </p:cNvPr>
          <p:cNvSpPr>
            <a:spLocks noGrp="1"/>
          </p:cNvSpPr>
          <p:nvPr>
            <p:ph type="subTitle" idx="1"/>
          </p:nvPr>
        </p:nvSpPr>
        <p:spPr/>
        <p:txBody>
          <a:bodyPr/>
          <a:lstStyle/>
          <a:p>
            <a:endParaRPr lang="en-US" dirty="0">
              <a:solidFill>
                <a:srgbClr val="193560"/>
              </a:solidFill>
            </a:endParaRPr>
          </a:p>
          <a:p>
            <a:r>
              <a:rPr lang="en-US" dirty="0">
                <a:solidFill>
                  <a:srgbClr val="193560"/>
                </a:solidFill>
              </a:rPr>
              <a:t>National DPP Lifestyle Change Program Process Flow</a:t>
            </a:r>
          </a:p>
        </p:txBody>
      </p:sp>
      <p:sp>
        <p:nvSpPr>
          <p:cNvPr id="4" name="TextBox 3">
            <a:extLst>
              <a:ext uri="{FF2B5EF4-FFF2-40B4-BE49-F238E27FC236}">
                <a16:creationId xmlns:a16="http://schemas.microsoft.com/office/drawing/2014/main" id="{A60E435E-FDA8-4E46-B5C0-94D451788225}"/>
              </a:ext>
            </a:extLst>
          </p:cNvPr>
          <p:cNvSpPr txBox="1"/>
          <p:nvPr/>
        </p:nvSpPr>
        <p:spPr>
          <a:xfrm>
            <a:off x="228910" y="6295685"/>
            <a:ext cx="11734180" cy="307777"/>
          </a:xfrm>
          <a:prstGeom prst="rect">
            <a:avLst/>
          </a:prstGeom>
          <a:noFill/>
        </p:spPr>
        <p:txBody>
          <a:bodyPr wrap="square" rtlCol="0">
            <a:spAutoFit/>
          </a:bodyPr>
          <a:lstStyle/>
          <a:p>
            <a:pPr algn="ctr"/>
            <a:r>
              <a:rPr lang="en-US" sz="1400" dirty="0">
                <a:solidFill>
                  <a:srgbClr val="193560"/>
                </a:solidFill>
              </a:rPr>
              <a:t>This set of slides contains both internal and external links that can be clicked for navigation purposes or to get more information on a specific topic.</a:t>
            </a:r>
          </a:p>
        </p:txBody>
      </p:sp>
      <p:sp>
        <p:nvSpPr>
          <p:cNvPr id="5" name="TextBox 4">
            <a:extLst>
              <a:ext uri="{FF2B5EF4-FFF2-40B4-BE49-F238E27FC236}">
                <a16:creationId xmlns:a16="http://schemas.microsoft.com/office/drawing/2014/main" id="{1200204D-928C-499D-8FB2-E2C78DD3392A}"/>
              </a:ext>
            </a:extLst>
          </p:cNvPr>
          <p:cNvSpPr txBox="1"/>
          <p:nvPr/>
        </p:nvSpPr>
        <p:spPr>
          <a:xfrm>
            <a:off x="1524001" y="4980543"/>
            <a:ext cx="9144000" cy="1169551"/>
          </a:xfrm>
          <a:prstGeom prst="rect">
            <a:avLst/>
          </a:prstGeom>
          <a:noFill/>
        </p:spPr>
        <p:txBody>
          <a:bodyPr wrap="square" rtlCol="0">
            <a:spAutoFit/>
          </a:bodyPr>
          <a:lstStyle>
            <a:defPPr>
              <a:defRPr lang="en-US"/>
            </a:defPPr>
            <a:lvl1pPr algn="ctr">
              <a:defRPr sz="1400">
                <a:solidFill>
                  <a:srgbClr val="193560"/>
                </a:solidFill>
              </a:defRPr>
            </a:lvl1pPr>
          </a:lstStyle>
          <a:p>
            <a:r>
              <a:rPr lang="en-US" dirty="0"/>
              <a:t>This presentation was created by NACDD and Leavitt Partners, in collaboration with the Maryland Department of Health through their 6|18 initiative, through grant funding from the CDC. Any questions about this presentation and its use should be directed to </a:t>
            </a:r>
            <a:r>
              <a:rPr lang="en-US" dirty="0">
                <a:hlinkClick r:id="rId2"/>
              </a:rPr>
              <a:t>coveragetoolkit@chronicdisease.org</a:t>
            </a:r>
            <a:r>
              <a:rPr lang="en-US" dirty="0"/>
              <a:t>  </a:t>
            </a:r>
          </a:p>
          <a:p>
            <a:endParaRPr lang="en-US" dirty="0"/>
          </a:p>
          <a:p>
            <a:r>
              <a:rPr lang="en-US" dirty="0"/>
              <a:t>Content last updated 7/28/22</a:t>
            </a:r>
          </a:p>
        </p:txBody>
      </p:sp>
    </p:spTree>
    <p:extLst>
      <p:ext uri="{BB962C8B-B14F-4D97-AF65-F5344CB8AC3E}">
        <p14:creationId xmlns:p14="http://schemas.microsoft.com/office/powerpoint/2010/main" val="64204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Arrow: Down 62">
            <a:extLst>
              <a:ext uri="{FF2B5EF4-FFF2-40B4-BE49-F238E27FC236}">
                <a16:creationId xmlns:a16="http://schemas.microsoft.com/office/drawing/2014/main" id="{E966BDAD-EC09-4DDB-8B25-E978DEAF3CE4}"/>
              </a:ext>
            </a:extLst>
          </p:cNvPr>
          <p:cNvSpPr/>
          <p:nvPr/>
        </p:nvSpPr>
        <p:spPr>
          <a:xfrm>
            <a:off x="457200" y="1033272"/>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2729F6AB-A166-4471-895C-A9087F39B1D8}"/>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cxnSp>
        <p:nvCxnSpPr>
          <p:cNvPr id="65" name="Straight Arrow Connector 64">
            <a:extLst>
              <a:ext uri="{FF2B5EF4-FFF2-40B4-BE49-F238E27FC236}">
                <a16:creationId xmlns:a16="http://schemas.microsoft.com/office/drawing/2014/main" id="{9F447CBA-CC28-484E-A6F7-9C383A2DD246}"/>
              </a:ext>
            </a:extLst>
          </p:cNvPr>
          <p:cNvCxnSpPr>
            <a:cxnSpLocks/>
            <a:stCxn id="24" idx="3"/>
            <a:endCxn id="18" idx="2"/>
          </p:cNvCxnSpPr>
          <p:nvPr/>
        </p:nvCxnSpPr>
        <p:spPr>
          <a:xfrm>
            <a:off x="2296182" y="1034545"/>
            <a:ext cx="3190218" cy="1509065"/>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67" name="Rectangle 66">
            <a:extLst>
              <a:ext uri="{FF2B5EF4-FFF2-40B4-BE49-F238E27FC236}">
                <a16:creationId xmlns:a16="http://schemas.microsoft.com/office/drawing/2014/main" id="{BC96F952-97C8-40BF-AD17-D9CFB78EA0E8}"/>
              </a:ext>
            </a:extLst>
          </p:cNvPr>
          <p:cNvSpPr/>
          <p:nvPr/>
        </p:nvSpPr>
        <p:spPr>
          <a:xfrm>
            <a:off x="5486400" y="274320"/>
            <a:ext cx="4434840"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Referral Sources</a:t>
            </a:r>
          </a:p>
        </p:txBody>
      </p:sp>
      <p:sp>
        <p:nvSpPr>
          <p:cNvPr id="22" name="TextBox 21">
            <a:hlinkClick r:id="rId2" action="ppaction://hlinksldjump"/>
            <a:extLst>
              <a:ext uri="{FF2B5EF4-FFF2-40B4-BE49-F238E27FC236}">
                <a16:creationId xmlns:a16="http://schemas.microsoft.com/office/drawing/2014/main" id="{4F59EE07-6906-4F6A-8F74-2ED7DAD57D6A}"/>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sp>
        <p:nvSpPr>
          <p:cNvPr id="4" name="TextBox 3">
            <a:extLst>
              <a:ext uri="{FF2B5EF4-FFF2-40B4-BE49-F238E27FC236}">
                <a16:creationId xmlns:a16="http://schemas.microsoft.com/office/drawing/2014/main" id="{DEDE7CE0-3608-4E0E-A7A1-4FC970CF0B4F}"/>
              </a:ext>
            </a:extLst>
          </p:cNvPr>
          <p:cNvSpPr txBox="1">
            <a:spLocks noChangeAspect="1"/>
          </p:cNvSpPr>
          <p:nvPr/>
        </p:nvSpPr>
        <p:spPr>
          <a:xfrm>
            <a:off x="4998721" y="4389122"/>
            <a:ext cx="6400800" cy="1477328"/>
          </a:xfrm>
          <a:prstGeom prst="rect">
            <a:avLst/>
          </a:prstGeom>
          <a:noFill/>
        </p:spPr>
        <p:txBody>
          <a:bodyPr wrap="square" rtlCol="0">
            <a:spAutoFit/>
          </a:bodyPr>
          <a:lstStyle/>
          <a:p>
            <a:r>
              <a:rPr lang="en-US" dirty="0">
                <a:solidFill>
                  <a:srgbClr val="193560"/>
                </a:solidFill>
              </a:rPr>
              <a:t>Unique considerations for a participant referred by a </a:t>
            </a:r>
          </a:p>
          <a:p>
            <a:r>
              <a:rPr lang="en-US" dirty="0">
                <a:solidFill>
                  <a:srgbClr val="193560"/>
                </a:solidFill>
              </a:rPr>
              <a:t>community organization: </a:t>
            </a:r>
          </a:p>
          <a:p>
            <a:pPr marL="285750" indent="-285750">
              <a:buFont typeface="Wingdings" panose="05000000000000000000" pitchFamily="2" charset="2"/>
              <a:buChar char="§"/>
            </a:pPr>
            <a:r>
              <a:rPr lang="en-US" sz="1200" dirty="0">
                <a:solidFill>
                  <a:srgbClr val="193560"/>
                </a:solidFill>
              </a:rPr>
              <a:t>May require marketing (e.g., promotional prediabetes video, flyers, post cards, etc.). </a:t>
            </a:r>
          </a:p>
          <a:p>
            <a:pPr marL="285750" indent="-285750">
              <a:buFont typeface="Wingdings" panose="05000000000000000000" pitchFamily="2" charset="2"/>
              <a:buChar char="§"/>
            </a:pPr>
            <a:r>
              <a:rPr lang="en-US" sz="1200" dirty="0">
                <a:solidFill>
                  <a:srgbClr val="193560"/>
                </a:solidFill>
              </a:rPr>
              <a:t>Potential participants can self-refer by taking the prediabetes risk test and meeting the score to be considered eligible for the National DPP lifestyle change program. </a:t>
            </a:r>
          </a:p>
          <a:p>
            <a:endParaRPr lang="en-US" dirty="0">
              <a:solidFill>
                <a:srgbClr val="193560"/>
              </a:solidFill>
            </a:endParaRPr>
          </a:p>
        </p:txBody>
      </p:sp>
      <p:cxnSp>
        <p:nvCxnSpPr>
          <p:cNvPr id="19" name="Straight Connector 18">
            <a:extLst>
              <a:ext uri="{FF2B5EF4-FFF2-40B4-BE49-F238E27FC236}">
                <a16:creationId xmlns:a16="http://schemas.microsoft.com/office/drawing/2014/main" id="{C85763B1-4AA6-4418-B233-1DD5E06CF0EC}"/>
              </a:ext>
            </a:extLst>
          </p:cNvPr>
          <p:cNvCxnSpPr>
            <a:stCxn id="24" idx="2"/>
            <a:endCxn id="27"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50455B41-2085-4BD4-B32A-CF6E08186E57}"/>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3" action="ppaction://hlinksldjump"/>
              </a:rPr>
              <a:t>Choose</a:t>
            </a:r>
            <a:endParaRPr lang="en-US" dirty="0">
              <a:solidFill>
                <a:srgbClr val="002060"/>
              </a:solidFill>
            </a:endParaRPr>
          </a:p>
        </p:txBody>
      </p:sp>
      <p:sp>
        <p:nvSpPr>
          <p:cNvPr id="21" name="Rectangle 20">
            <a:extLst>
              <a:ext uri="{FF2B5EF4-FFF2-40B4-BE49-F238E27FC236}">
                <a16:creationId xmlns:a16="http://schemas.microsoft.com/office/drawing/2014/main" id="{FA6F91A1-30FF-4831-94BD-D81A2FA0F519}"/>
              </a:ext>
            </a:extLst>
          </p:cNvPr>
          <p:cNvSpPr/>
          <p:nvPr/>
        </p:nvSpPr>
        <p:spPr>
          <a:xfrm>
            <a:off x="1107462" y="42269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4" action="ppaction://hlinksldjump"/>
              </a:rPr>
              <a:t>Enroll</a:t>
            </a:r>
            <a:r>
              <a:rPr lang="en-US" dirty="0">
                <a:solidFill>
                  <a:srgbClr val="002060"/>
                </a:solidFill>
              </a:rPr>
              <a:t> </a:t>
            </a:r>
          </a:p>
        </p:txBody>
      </p:sp>
      <p:sp>
        <p:nvSpPr>
          <p:cNvPr id="23" name="Rectangle 22">
            <a:extLst>
              <a:ext uri="{FF2B5EF4-FFF2-40B4-BE49-F238E27FC236}">
                <a16:creationId xmlns:a16="http://schemas.microsoft.com/office/drawing/2014/main" id="{6C4B9C90-48AF-41D4-B9C8-D57AFA01693C}"/>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5" action="ppaction://hlinksldjump"/>
              </a:rPr>
              <a:t>Qualify</a:t>
            </a:r>
            <a:r>
              <a:rPr lang="en-US" dirty="0">
                <a:solidFill>
                  <a:srgbClr val="002060"/>
                </a:solidFill>
              </a:rPr>
              <a:t> </a:t>
            </a:r>
          </a:p>
        </p:txBody>
      </p:sp>
      <p:sp>
        <p:nvSpPr>
          <p:cNvPr id="24" name="Rectangle 23">
            <a:extLst>
              <a:ext uri="{FF2B5EF4-FFF2-40B4-BE49-F238E27FC236}">
                <a16:creationId xmlns:a16="http://schemas.microsoft.com/office/drawing/2014/main" id="{051DCECD-CB0C-48E4-8C25-544A58CC728B}"/>
              </a:ext>
            </a:extLst>
          </p:cNvPr>
          <p:cNvSpPr/>
          <p:nvPr/>
        </p:nvSpPr>
        <p:spPr>
          <a:xfrm>
            <a:off x="1107462" y="668785"/>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6" action="ppaction://hlinksldjump">
                  <a:extLst>
                    <a:ext uri="{A12FA001-AC4F-418D-AE19-62706E023703}">
                      <ahyp:hlinkClr xmlns:ahyp="http://schemas.microsoft.com/office/drawing/2018/hyperlinkcolor" val="tx"/>
                    </a:ext>
                  </a:extLst>
                </a:hlinkClick>
              </a:rPr>
              <a:t>Refer</a:t>
            </a:r>
            <a:endParaRPr lang="en-US" dirty="0">
              <a:solidFill>
                <a:schemeClr val="bg1"/>
              </a:solidFill>
            </a:endParaRPr>
          </a:p>
        </p:txBody>
      </p:sp>
      <p:sp>
        <p:nvSpPr>
          <p:cNvPr id="25" name="Rectangle 24">
            <a:extLst>
              <a:ext uri="{FF2B5EF4-FFF2-40B4-BE49-F238E27FC236}">
                <a16:creationId xmlns:a16="http://schemas.microsoft.com/office/drawing/2014/main" id="{450A57AE-D266-4D27-8082-A8177E3403AD}"/>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7" action="ppaction://hlinksldjump"/>
              </a:rPr>
              <a:t>Pay for</a:t>
            </a:r>
            <a:endParaRPr lang="en-US" dirty="0">
              <a:solidFill>
                <a:srgbClr val="002060"/>
              </a:solidFill>
            </a:endParaRPr>
          </a:p>
        </p:txBody>
      </p:sp>
      <p:sp>
        <p:nvSpPr>
          <p:cNvPr id="26" name="Rectangle 25">
            <a:extLst>
              <a:ext uri="{FF2B5EF4-FFF2-40B4-BE49-F238E27FC236}">
                <a16:creationId xmlns:a16="http://schemas.microsoft.com/office/drawing/2014/main" id="{D7835276-AC61-4FCE-BAFF-5C2479A73602}"/>
              </a:ext>
            </a:extLst>
          </p:cNvPr>
          <p:cNvSpPr/>
          <p:nvPr/>
        </p:nvSpPr>
        <p:spPr>
          <a:xfrm>
            <a:off x="1107462" y="5116520"/>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Attend</a:t>
            </a:r>
            <a:endParaRPr lang="en-US" dirty="0">
              <a:solidFill>
                <a:srgbClr val="002060"/>
              </a:solidFill>
            </a:endParaRPr>
          </a:p>
        </p:txBody>
      </p:sp>
      <p:sp>
        <p:nvSpPr>
          <p:cNvPr id="27" name="Rectangle 26">
            <a:extLst>
              <a:ext uri="{FF2B5EF4-FFF2-40B4-BE49-F238E27FC236}">
                <a16:creationId xmlns:a16="http://schemas.microsoft.com/office/drawing/2014/main" id="{4050AC89-7A95-4DB4-974B-68B0CFF34962}"/>
              </a:ext>
            </a:extLst>
          </p:cNvPr>
          <p:cNvSpPr/>
          <p:nvPr/>
        </p:nvSpPr>
        <p:spPr>
          <a:xfrm>
            <a:off x="1107462" y="6006067"/>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9" action="ppaction://hlinksldjump"/>
              </a:rPr>
              <a:t>Data Reporting</a:t>
            </a:r>
            <a:endParaRPr lang="en-US" dirty="0">
              <a:solidFill>
                <a:srgbClr val="002060"/>
              </a:solidFill>
            </a:endParaRPr>
          </a:p>
        </p:txBody>
      </p:sp>
      <p:sp>
        <p:nvSpPr>
          <p:cNvPr id="18" name="Oval 17">
            <a:extLst>
              <a:ext uri="{FF2B5EF4-FFF2-40B4-BE49-F238E27FC236}">
                <a16:creationId xmlns:a16="http://schemas.microsoft.com/office/drawing/2014/main" id="{B425F3FC-1150-4293-A43F-459B4467DCB4}"/>
              </a:ext>
            </a:extLst>
          </p:cNvPr>
          <p:cNvSpPr/>
          <p:nvPr/>
        </p:nvSpPr>
        <p:spPr>
          <a:xfrm>
            <a:off x="5486400" y="1034850"/>
            <a:ext cx="4572000" cy="3017520"/>
          </a:xfrm>
          <a:prstGeom prst="ellipse">
            <a:avLst/>
          </a:prstGeom>
          <a:solidFill>
            <a:srgbClr val="687DA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a:t>Referral Pool </a:t>
            </a:r>
          </a:p>
        </p:txBody>
      </p:sp>
      <p:sp>
        <p:nvSpPr>
          <p:cNvPr id="29" name="Oval 28">
            <a:extLst>
              <a:ext uri="{FF2B5EF4-FFF2-40B4-BE49-F238E27FC236}">
                <a16:creationId xmlns:a16="http://schemas.microsoft.com/office/drawing/2014/main" id="{C95C31C6-7FD8-4B64-B42E-D879A3B66F32}"/>
              </a:ext>
            </a:extLst>
          </p:cNvPr>
          <p:cNvSpPr/>
          <p:nvPr/>
        </p:nvSpPr>
        <p:spPr>
          <a:xfrm>
            <a:off x="7223760" y="1845481"/>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0" action="ppaction://hlinksldjump"/>
              </a:rPr>
              <a:t>Provider Referral</a:t>
            </a:r>
            <a:endParaRPr lang="en-US" sz="900" dirty="0">
              <a:solidFill>
                <a:srgbClr val="002060"/>
              </a:solidFill>
            </a:endParaRPr>
          </a:p>
        </p:txBody>
      </p:sp>
      <p:sp>
        <p:nvSpPr>
          <p:cNvPr id="30" name="Oval 29">
            <a:extLst>
              <a:ext uri="{FF2B5EF4-FFF2-40B4-BE49-F238E27FC236}">
                <a16:creationId xmlns:a16="http://schemas.microsoft.com/office/drawing/2014/main" id="{26A4ADCE-BA2C-4D34-A57D-E73847982DE6}"/>
              </a:ext>
            </a:extLst>
          </p:cNvPr>
          <p:cNvSpPr/>
          <p:nvPr/>
        </p:nvSpPr>
        <p:spPr>
          <a:xfrm>
            <a:off x="7223760" y="2543610"/>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1" action="ppaction://hlinksldjump"/>
              </a:rPr>
              <a:t>Hospital System Referral</a:t>
            </a:r>
            <a:endParaRPr lang="en-US" sz="900" dirty="0">
              <a:solidFill>
                <a:srgbClr val="002060"/>
              </a:solidFill>
            </a:endParaRPr>
          </a:p>
        </p:txBody>
      </p:sp>
      <p:sp>
        <p:nvSpPr>
          <p:cNvPr id="31" name="Oval 30">
            <a:extLst>
              <a:ext uri="{FF2B5EF4-FFF2-40B4-BE49-F238E27FC236}">
                <a16:creationId xmlns:a16="http://schemas.microsoft.com/office/drawing/2014/main" id="{27F60FDD-4F62-49E5-949D-AC9ED5F40D4E}"/>
              </a:ext>
            </a:extLst>
          </p:cNvPr>
          <p:cNvSpPr/>
          <p:nvPr/>
        </p:nvSpPr>
        <p:spPr>
          <a:xfrm>
            <a:off x="7223760" y="3303452"/>
            <a:ext cx="1097280" cy="640080"/>
          </a:xfrm>
          <a:prstGeom prst="ellipse">
            <a:avLst/>
          </a:prstGeom>
          <a:solidFill>
            <a:srgbClr val="92D050"/>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rPr>
              <a:t>Community Org Referral</a:t>
            </a:r>
          </a:p>
        </p:txBody>
      </p:sp>
      <p:sp>
        <p:nvSpPr>
          <p:cNvPr id="32" name="Oval 31">
            <a:extLst>
              <a:ext uri="{FF2B5EF4-FFF2-40B4-BE49-F238E27FC236}">
                <a16:creationId xmlns:a16="http://schemas.microsoft.com/office/drawing/2014/main" id="{2699954E-38A9-4692-BE48-1E461CC7BED7}"/>
              </a:ext>
            </a:extLst>
          </p:cNvPr>
          <p:cNvSpPr/>
          <p:nvPr/>
        </p:nvSpPr>
        <p:spPr>
          <a:xfrm>
            <a:off x="6033096" y="2965235"/>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2" action="ppaction://hlinksldjump"/>
              </a:rPr>
              <a:t>MCO/Payer Referral</a:t>
            </a:r>
            <a:endParaRPr lang="en-US" sz="900" dirty="0">
              <a:solidFill>
                <a:srgbClr val="002060"/>
              </a:solidFill>
            </a:endParaRPr>
          </a:p>
        </p:txBody>
      </p:sp>
      <p:sp>
        <p:nvSpPr>
          <p:cNvPr id="33" name="Oval 32">
            <a:extLst>
              <a:ext uri="{FF2B5EF4-FFF2-40B4-BE49-F238E27FC236}">
                <a16:creationId xmlns:a16="http://schemas.microsoft.com/office/drawing/2014/main" id="{B8CBEB96-A917-4108-B5D5-D8AE14F1372C}"/>
              </a:ext>
            </a:extLst>
          </p:cNvPr>
          <p:cNvSpPr/>
          <p:nvPr/>
        </p:nvSpPr>
        <p:spPr>
          <a:xfrm>
            <a:off x="6033096" y="2165521"/>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3" action="ppaction://hlinksldjump"/>
              </a:rPr>
              <a:t>Participant Self-referral</a:t>
            </a:r>
            <a:endParaRPr lang="en-US" sz="900" dirty="0">
              <a:solidFill>
                <a:srgbClr val="002060"/>
              </a:solidFill>
            </a:endParaRPr>
          </a:p>
        </p:txBody>
      </p:sp>
      <p:sp>
        <p:nvSpPr>
          <p:cNvPr id="34" name="Oval 33">
            <a:extLst>
              <a:ext uri="{FF2B5EF4-FFF2-40B4-BE49-F238E27FC236}">
                <a16:creationId xmlns:a16="http://schemas.microsoft.com/office/drawing/2014/main" id="{86877779-5A3B-4066-BC89-FE17172E9BD6}"/>
              </a:ext>
            </a:extLst>
          </p:cNvPr>
          <p:cNvSpPr/>
          <p:nvPr/>
        </p:nvSpPr>
        <p:spPr>
          <a:xfrm>
            <a:off x="8414424" y="2165521"/>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4" action="ppaction://hlinksldjump"/>
              </a:rPr>
              <a:t>Employer Referral</a:t>
            </a:r>
            <a:endParaRPr lang="en-US" sz="900" dirty="0">
              <a:solidFill>
                <a:srgbClr val="002060"/>
              </a:solidFill>
            </a:endParaRPr>
          </a:p>
        </p:txBody>
      </p:sp>
      <p:sp>
        <p:nvSpPr>
          <p:cNvPr id="35" name="Oval 34">
            <a:extLst>
              <a:ext uri="{FF2B5EF4-FFF2-40B4-BE49-F238E27FC236}">
                <a16:creationId xmlns:a16="http://schemas.microsoft.com/office/drawing/2014/main" id="{1CC340E8-B39D-41D3-A14B-77909E22A4B6}"/>
              </a:ext>
            </a:extLst>
          </p:cNvPr>
          <p:cNvSpPr/>
          <p:nvPr/>
        </p:nvSpPr>
        <p:spPr>
          <a:xfrm>
            <a:off x="8414424" y="2965235"/>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5" action="ppaction://hlinksldjump"/>
              </a:rPr>
              <a:t>Other Referral Sources</a:t>
            </a:r>
            <a:endParaRPr lang="en-US" sz="900" dirty="0">
              <a:solidFill>
                <a:srgbClr val="002060"/>
              </a:solidFill>
            </a:endParaRPr>
          </a:p>
        </p:txBody>
      </p:sp>
      <p:sp>
        <p:nvSpPr>
          <p:cNvPr id="36" name="Rectangle 35">
            <a:extLst>
              <a:ext uri="{FF2B5EF4-FFF2-40B4-BE49-F238E27FC236}">
                <a16:creationId xmlns:a16="http://schemas.microsoft.com/office/drawing/2014/main" id="{89D0AA90-8F2F-462B-9E61-1F0E094ECD27}"/>
              </a:ext>
            </a:extLst>
          </p:cNvPr>
          <p:cNvSpPr/>
          <p:nvPr/>
        </p:nvSpPr>
        <p:spPr>
          <a:xfrm>
            <a:off x="2593363" y="668784"/>
            <a:ext cx="1920240" cy="1924103"/>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Pre-screening </a:t>
            </a:r>
            <a:r>
              <a:rPr lang="en-US" u="sng" dirty="0">
                <a:solidFill>
                  <a:srgbClr val="002060"/>
                </a:solidFill>
              </a:rPr>
              <a:t>Resources:</a:t>
            </a:r>
          </a:p>
          <a:p>
            <a:pPr algn="ctr"/>
            <a:endParaRPr lang="en-US" sz="600" dirty="0">
              <a:solidFill>
                <a:srgbClr val="002060"/>
              </a:solidFill>
            </a:endParaRPr>
          </a:p>
          <a:p>
            <a:pPr marL="171450" indent="-171450">
              <a:buFont typeface="Arial" panose="020B0604020202020204" pitchFamily="34" charset="0"/>
              <a:buChar char="•"/>
            </a:pPr>
            <a:r>
              <a:rPr lang="en-US" sz="1200" dirty="0">
                <a:solidFill>
                  <a:srgbClr val="002060"/>
                </a:solidFill>
                <a:hlinkClick r:id="rId16"/>
              </a:rPr>
              <a:t>CDC Risk Test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7"/>
              </a:rPr>
              <a:t>ADA Risk Test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8"/>
              </a:rPr>
              <a:t>Mike’s Journey (video)</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9"/>
              </a:rPr>
              <a:t>Dionne’s Journey (video)</a:t>
            </a:r>
            <a:endParaRPr lang="en-US" sz="1200" dirty="0">
              <a:solidFill>
                <a:srgbClr val="002060"/>
              </a:solidFill>
            </a:endParaRPr>
          </a:p>
          <a:p>
            <a:pPr algn="ctr"/>
            <a:endParaRPr lang="en-US" sz="1400" dirty="0">
              <a:solidFill>
                <a:srgbClr val="002060"/>
              </a:solidFill>
            </a:endParaRPr>
          </a:p>
        </p:txBody>
      </p:sp>
    </p:spTree>
    <p:extLst>
      <p:ext uri="{BB962C8B-B14F-4D97-AF65-F5344CB8AC3E}">
        <p14:creationId xmlns:p14="http://schemas.microsoft.com/office/powerpoint/2010/main" val="4160952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Arrow: Down 62">
            <a:extLst>
              <a:ext uri="{FF2B5EF4-FFF2-40B4-BE49-F238E27FC236}">
                <a16:creationId xmlns:a16="http://schemas.microsoft.com/office/drawing/2014/main" id="{E966BDAD-EC09-4DDB-8B25-E978DEAF3CE4}"/>
              </a:ext>
            </a:extLst>
          </p:cNvPr>
          <p:cNvSpPr/>
          <p:nvPr/>
        </p:nvSpPr>
        <p:spPr>
          <a:xfrm>
            <a:off x="457200" y="1033272"/>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2729F6AB-A166-4471-895C-A9087F39B1D8}"/>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cxnSp>
        <p:nvCxnSpPr>
          <p:cNvPr id="65" name="Straight Arrow Connector 64">
            <a:extLst>
              <a:ext uri="{FF2B5EF4-FFF2-40B4-BE49-F238E27FC236}">
                <a16:creationId xmlns:a16="http://schemas.microsoft.com/office/drawing/2014/main" id="{9F447CBA-CC28-484E-A6F7-9C383A2DD246}"/>
              </a:ext>
            </a:extLst>
          </p:cNvPr>
          <p:cNvCxnSpPr>
            <a:cxnSpLocks/>
            <a:stCxn id="24" idx="3"/>
            <a:endCxn id="18" idx="2"/>
          </p:cNvCxnSpPr>
          <p:nvPr/>
        </p:nvCxnSpPr>
        <p:spPr>
          <a:xfrm>
            <a:off x="2296182" y="1034545"/>
            <a:ext cx="3190217" cy="1507487"/>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67" name="Rectangle 66">
            <a:extLst>
              <a:ext uri="{FF2B5EF4-FFF2-40B4-BE49-F238E27FC236}">
                <a16:creationId xmlns:a16="http://schemas.microsoft.com/office/drawing/2014/main" id="{BC96F952-97C8-40BF-AD17-D9CFB78EA0E8}"/>
              </a:ext>
            </a:extLst>
          </p:cNvPr>
          <p:cNvSpPr/>
          <p:nvPr/>
        </p:nvSpPr>
        <p:spPr>
          <a:xfrm>
            <a:off x="5486399" y="274320"/>
            <a:ext cx="4434840"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Referral Sources</a:t>
            </a:r>
          </a:p>
        </p:txBody>
      </p:sp>
      <p:sp>
        <p:nvSpPr>
          <p:cNvPr id="22" name="TextBox 21">
            <a:hlinkClick r:id="rId2" action="ppaction://hlinksldjump"/>
            <a:extLst>
              <a:ext uri="{FF2B5EF4-FFF2-40B4-BE49-F238E27FC236}">
                <a16:creationId xmlns:a16="http://schemas.microsoft.com/office/drawing/2014/main" id="{4F59EE07-6906-4F6A-8F74-2ED7DAD57D6A}"/>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sp>
        <p:nvSpPr>
          <p:cNvPr id="4" name="TextBox 3">
            <a:extLst>
              <a:ext uri="{FF2B5EF4-FFF2-40B4-BE49-F238E27FC236}">
                <a16:creationId xmlns:a16="http://schemas.microsoft.com/office/drawing/2014/main" id="{DEDE7CE0-3608-4E0E-A7A1-4FC970CF0B4F}"/>
              </a:ext>
            </a:extLst>
          </p:cNvPr>
          <p:cNvSpPr txBox="1">
            <a:spLocks noChangeAspect="1"/>
          </p:cNvSpPr>
          <p:nvPr/>
        </p:nvSpPr>
        <p:spPr>
          <a:xfrm>
            <a:off x="4998721" y="4389121"/>
            <a:ext cx="6400800" cy="2123658"/>
          </a:xfrm>
          <a:prstGeom prst="rect">
            <a:avLst/>
          </a:prstGeom>
          <a:noFill/>
        </p:spPr>
        <p:txBody>
          <a:bodyPr wrap="square" rtlCol="0">
            <a:spAutoFit/>
          </a:bodyPr>
          <a:lstStyle/>
          <a:p>
            <a:r>
              <a:rPr lang="en-US" dirty="0">
                <a:solidFill>
                  <a:srgbClr val="193560"/>
                </a:solidFill>
              </a:rPr>
              <a:t>Unique considerations for a participant referred by an employer: </a:t>
            </a:r>
          </a:p>
          <a:p>
            <a:pPr marL="285750" indent="-285750">
              <a:buFont typeface="Wingdings" panose="05000000000000000000" pitchFamily="2" charset="2"/>
              <a:buChar char="§"/>
            </a:pPr>
            <a:r>
              <a:rPr lang="en-US" sz="1200" dirty="0">
                <a:solidFill>
                  <a:srgbClr val="193560"/>
                </a:solidFill>
              </a:rPr>
              <a:t>Employers may have health insurance company use claims data (3 months lag time) to search for eligible members based on the CDC prediabetes eligibility criteria. </a:t>
            </a:r>
          </a:p>
          <a:p>
            <a:pPr marL="285750" indent="-285750">
              <a:buFont typeface="Wingdings" panose="05000000000000000000" pitchFamily="2" charset="2"/>
              <a:buChar char="§"/>
            </a:pPr>
            <a:r>
              <a:rPr lang="en-US" sz="1200" dirty="0">
                <a:solidFill>
                  <a:srgbClr val="193560"/>
                </a:solidFill>
              </a:rPr>
              <a:t>Employees can self-refer by taking the prediabetes risk test and meeting the score to be considered eligible for the National DPP lifestyle change program. </a:t>
            </a:r>
          </a:p>
          <a:p>
            <a:pPr marL="285750" indent="-285750">
              <a:buFont typeface="Wingdings" panose="05000000000000000000" pitchFamily="2" charset="2"/>
              <a:buChar char="§"/>
            </a:pPr>
            <a:r>
              <a:rPr lang="en-US" sz="1200" dirty="0">
                <a:solidFill>
                  <a:srgbClr val="193560"/>
                </a:solidFill>
              </a:rPr>
              <a:t>Employers may do a wellness assessment of their organization to justify offering the National DPP lifestyle change program and follow-up with employees who indicated interested.  </a:t>
            </a:r>
          </a:p>
          <a:p>
            <a:pPr marL="285750" indent="-285750">
              <a:buFont typeface="Wingdings" panose="05000000000000000000" pitchFamily="2" charset="2"/>
              <a:buChar char="§"/>
            </a:pPr>
            <a:r>
              <a:rPr lang="en-US" sz="1200" dirty="0">
                <a:solidFill>
                  <a:srgbClr val="193560"/>
                </a:solidFill>
              </a:rPr>
              <a:t>May require marketing (e.g., flyers, post cards, phone calls, email, text messages) through the companies'/employee’s preferred communication method.</a:t>
            </a:r>
          </a:p>
          <a:p>
            <a:endParaRPr lang="en-US" dirty="0">
              <a:solidFill>
                <a:srgbClr val="193560"/>
              </a:solidFill>
            </a:endParaRPr>
          </a:p>
        </p:txBody>
      </p:sp>
      <p:cxnSp>
        <p:nvCxnSpPr>
          <p:cNvPr id="19" name="Straight Connector 18">
            <a:extLst>
              <a:ext uri="{FF2B5EF4-FFF2-40B4-BE49-F238E27FC236}">
                <a16:creationId xmlns:a16="http://schemas.microsoft.com/office/drawing/2014/main" id="{8C7146E3-C047-4E32-ABC4-B66B853B7F29}"/>
              </a:ext>
            </a:extLst>
          </p:cNvPr>
          <p:cNvCxnSpPr>
            <a:stCxn id="24" idx="2"/>
            <a:endCxn id="27"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D634B0E9-7C4B-48C9-BBEA-0E55D22B4D88}"/>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3" action="ppaction://hlinksldjump"/>
              </a:rPr>
              <a:t>Choose</a:t>
            </a:r>
            <a:endParaRPr lang="en-US" dirty="0">
              <a:solidFill>
                <a:srgbClr val="002060"/>
              </a:solidFill>
            </a:endParaRPr>
          </a:p>
        </p:txBody>
      </p:sp>
      <p:sp>
        <p:nvSpPr>
          <p:cNvPr id="21" name="Rectangle 20">
            <a:extLst>
              <a:ext uri="{FF2B5EF4-FFF2-40B4-BE49-F238E27FC236}">
                <a16:creationId xmlns:a16="http://schemas.microsoft.com/office/drawing/2014/main" id="{4C60D0A3-6DA6-466E-BA3B-FFDFF6694612}"/>
              </a:ext>
            </a:extLst>
          </p:cNvPr>
          <p:cNvSpPr/>
          <p:nvPr/>
        </p:nvSpPr>
        <p:spPr>
          <a:xfrm>
            <a:off x="1107462" y="42269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4" action="ppaction://hlinksldjump"/>
              </a:rPr>
              <a:t>Enroll</a:t>
            </a:r>
            <a:r>
              <a:rPr lang="en-US" dirty="0">
                <a:solidFill>
                  <a:srgbClr val="002060"/>
                </a:solidFill>
              </a:rPr>
              <a:t> </a:t>
            </a:r>
          </a:p>
        </p:txBody>
      </p:sp>
      <p:sp>
        <p:nvSpPr>
          <p:cNvPr id="23" name="Rectangle 22">
            <a:extLst>
              <a:ext uri="{FF2B5EF4-FFF2-40B4-BE49-F238E27FC236}">
                <a16:creationId xmlns:a16="http://schemas.microsoft.com/office/drawing/2014/main" id="{884CAF09-2268-46D3-995E-D0644F2971EF}"/>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5" action="ppaction://hlinksldjump"/>
              </a:rPr>
              <a:t>Qualify</a:t>
            </a:r>
            <a:r>
              <a:rPr lang="en-US" dirty="0">
                <a:solidFill>
                  <a:srgbClr val="002060"/>
                </a:solidFill>
              </a:rPr>
              <a:t> </a:t>
            </a:r>
          </a:p>
        </p:txBody>
      </p:sp>
      <p:sp>
        <p:nvSpPr>
          <p:cNvPr id="24" name="Rectangle 23">
            <a:extLst>
              <a:ext uri="{FF2B5EF4-FFF2-40B4-BE49-F238E27FC236}">
                <a16:creationId xmlns:a16="http://schemas.microsoft.com/office/drawing/2014/main" id="{02117887-C704-40CF-8CA1-F793A858F363}"/>
              </a:ext>
            </a:extLst>
          </p:cNvPr>
          <p:cNvSpPr/>
          <p:nvPr/>
        </p:nvSpPr>
        <p:spPr>
          <a:xfrm>
            <a:off x="1107462" y="668785"/>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6" action="ppaction://hlinksldjump">
                  <a:extLst>
                    <a:ext uri="{A12FA001-AC4F-418D-AE19-62706E023703}">
                      <ahyp:hlinkClr xmlns:ahyp="http://schemas.microsoft.com/office/drawing/2018/hyperlinkcolor" val="tx"/>
                    </a:ext>
                  </a:extLst>
                </a:hlinkClick>
              </a:rPr>
              <a:t>Refer</a:t>
            </a:r>
            <a:endParaRPr lang="en-US" dirty="0">
              <a:solidFill>
                <a:schemeClr val="bg1"/>
              </a:solidFill>
            </a:endParaRPr>
          </a:p>
        </p:txBody>
      </p:sp>
      <p:sp>
        <p:nvSpPr>
          <p:cNvPr id="25" name="Rectangle 24">
            <a:extLst>
              <a:ext uri="{FF2B5EF4-FFF2-40B4-BE49-F238E27FC236}">
                <a16:creationId xmlns:a16="http://schemas.microsoft.com/office/drawing/2014/main" id="{E2AA674E-DD25-4FF5-BEDC-870A61F070D2}"/>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7" action="ppaction://hlinksldjump"/>
              </a:rPr>
              <a:t>Pay for</a:t>
            </a:r>
            <a:endParaRPr lang="en-US" dirty="0">
              <a:solidFill>
                <a:srgbClr val="002060"/>
              </a:solidFill>
            </a:endParaRPr>
          </a:p>
        </p:txBody>
      </p:sp>
      <p:sp>
        <p:nvSpPr>
          <p:cNvPr id="26" name="Rectangle 25">
            <a:extLst>
              <a:ext uri="{FF2B5EF4-FFF2-40B4-BE49-F238E27FC236}">
                <a16:creationId xmlns:a16="http://schemas.microsoft.com/office/drawing/2014/main" id="{389FBA8A-4DF2-4925-8D52-C02A628FA031}"/>
              </a:ext>
            </a:extLst>
          </p:cNvPr>
          <p:cNvSpPr/>
          <p:nvPr/>
        </p:nvSpPr>
        <p:spPr>
          <a:xfrm>
            <a:off x="1107462" y="5116520"/>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Attend</a:t>
            </a:r>
            <a:endParaRPr lang="en-US" dirty="0">
              <a:solidFill>
                <a:srgbClr val="002060"/>
              </a:solidFill>
            </a:endParaRPr>
          </a:p>
        </p:txBody>
      </p:sp>
      <p:sp>
        <p:nvSpPr>
          <p:cNvPr id="27" name="Rectangle 26">
            <a:extLst>
              <a:ext uri="{FF2B5EF4-FFF2-40B4-BE49-F238E27FC236}">
                <a16:creationId xmlns:a16="http://schemas.microsoft.com/office/drawing/2014/main" id="{65A402DD-7645-4A44-9603-C1DC9F907A45}"/>
              </a:ext>
            </a:extLst>
          </p:cNvPr>
          <p:cNvSpPr/>
          <p:nvPr/>
        </p:nvSpPr>
        <p:spPr>
          <a:xfrm>
            <a:off x="1107462" y="6006067"/>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9" action="ppaction://hlinksldjump"/>
              </a:rPr>
              <a:t>Data Reporting</a:t>
            </a:r>
            <a:endParaRPr lang="en-US" dirty="0">
              <a:solidFill>
                <a:srgbClr val="002060"/>
              </a:solidFill>
            </a:endParaRPr>
          </a:p>
        </p:txBody>
      </p:sp>
      <p:sp>
        <p:nvSpPr>
          <p:cNvPr id="18" name="Oval 17">
            <a:extLst>
              <a:ext uri="{FF2B5EF4-FFF2-40B4-BE49-F238E27FC236}">
                <a16:creationId xmlns:a16="http://schemas.microsoft.com/office/drawing/2014/main" id="{31A67D37-C479-4765-9C94-610E9D22E4F8}"/>
              </a:ext>
            </a:extLst>
          </p:cNvPr>
          <p:cNvSpPr/>
          <p:nvPr/>
        </p:nvSpPr>
        <p:spPr>
          <a:xfrm>
            <a:off x="5486399" y="1033272"/>
            <a:ext cx="4572000" cy="3017520"/>
          </a:xfrm>
          <a:prstGeom prst="ellipse">
            <a:avLst/>
          </a:prstGeom>
          <a:solidFill>
            <a:srgbClr val="687DA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a:t>Referral Pool </a:t>
            </a:r>
          </a:p>
        </p:txBody>
      </p:sp>
      <p:sp>
        <p:nvSpPr>
          <p:cNvPr id="29" name="Oval 28">
            <a:extLst>
              <a:ext uri="{FF2B5EF4-FFF2-40B4-BE49-F238E27FC236}">
                <a16:creationId xmlns:a16="http://schemas.microsoft.com/office/drawing/2014/main" id="{C4DF5838-73E2-4F36-91C9-F45810633B7B}"/>
              </a:ext>
            </a:extLst>
          </p:cNvPr>
          <p:cNvSpPr/>
          <p:nvPr/>
        </p:nvSpPr>
        <p:spPr>
          <a:xfrm>
            <a:off x="7223759" y="1843903"/>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0" action="ppaction://hlinksldjump"/>
              </a:rPr>
              <a:t>Provider Referral</a:t>
            </a:r>
            <a:endParaRPr lang="en-US" sz="900" dirty="0">
              <a:solidFill>
                <a:srgbClr val="002060"/>
              </a:solidFill>
            </a:endParaRPr>
          </a:p>
        </p:txBody>
      </p:sp>
      <p:sp>
        <p:nvSpPr>
          <p:cNvPr id="30" name="Oval 29">
            <a:extLst>
              <a:ext uri="{FF2B5EF4-FFF2-40B4-BE49-F238E27FC236}">
                <a16:creationId xmlns:a16="http://schemas.microsoft.com/office/drawing/2014/main" id="{89F384D6-E94B-43A9-B42F-4453AC1E3AF1}"/>
              </a:ext>
            </a:extLst>
          </p:cNvPr>
          <p:cNvSpPr/>
          <p:nvPr/>
        </p:nvSpPr>
        <p:spPr>
          <a:xfrm>
            <a:off x="7223759" y="2542032"/>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1" action="ppaction://hlinksldjump"/>
              </a:rPr>
              <a:t>Hospital System Referral</a:t>
            </a:r>
            <a:endParaRPr lang="en-US" sz="900" dirty="0">
              <a:solidFill>
                <a:srgbClr val="002060"/>
              </a:solidFill>
            </a:endParaRPr>
          </a:p>
        </p:txBody>
      </p:sp>
      <p:sp>
        <p:nvSpPr>
          <p:cNvPr id="31" name="Oval 30">
            <a:extLst>
              <a:ext uri="{FF2B5EF4-FFF2-40B4-BE49-F238E27FC236}">
                <a16:creationId xmlns:a16="http://schemas.microsoft.com/office/drawing/2014/main" id="{AF6EF628-19C5-43D5-A6D8-75159B00B7CD}"/>
              </a:ext>
            </a:extLst>
          </p:cNvPr>
          <p:cNvSpPr/>
          <p:nvPr/>
        </p:nvSpPr>
        <p:spPr>
          <a:xfrm>
            <a:off x="7223759" y="3301874"/>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2" action="ppaction://hlinksldjump"/>
              </a:rPr>
              <a:t>Community Org Referral</a:t>
            </a:r>
            <a:endParaRPr lang="en-US" sz="900" dirty="0">
              <a:solidFill>
                <a:srgbClr val="002060"/>
              </a:solidFill>
            </a:endParaRPr>
          </a:p>
        </p:txBody>
      </p:sp>
      <p:sp>
        <p:nvSpPr>
          <p:cNvPr id="32" name="Oval 31">
            <a:extLst>
              <a:ext uri="{FF2B5EF4-FFF2-40B4-BE49-F238E27FC236}">
                <a16:creationId xmlns:a16="http://schemas.microsoft.com/office/drawing/2014/main" id="{D2B3D53A-C487-474C-9481-F2E3D43DFEC2}"/>
              </a:ext>
            </a:extLst>
          </p:cNvPr>
          <p:cNvSpPr/>
          <p:nvPr/>
        </p:nvSpPr>
        <p:spPr>
          <a:xfrm>
            <a:off x="6033095" y="2963657"/>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3" action="ppaction://hlinksldjump"/>
              </a:rPr>
              <a:t>MCO/Payer Referral</a:t>
            </a:r>
            <a:endParaRPr lang="en-US" sz="900" dirty="0">
              <a:solidFill>
                <a:srgbClr val="002060"/>
              </a:solidFill>
            </a:endParaRPr>
          </a:p>
        </p:txBody>
      </p:sp>
      <p:sp>
        <p:nvSpPr>
          <p:cNvPr id="33" name="Oval 32">
            <a:extLst>
              <a:ext uri="{FF2B5EF4-FFF2-40B4-BE49-F238E27FC236}">
                <a16:creationId xmlns:a16="http://schemas.microsoft.com/office/drawing/2014/main" id="{83B88705-B6AC-47F5-BA57-1778AD2AAFFE}"/>
              </a:ext>
            </a:extLst>
          </p:cNvPr>
          <p:cNvSpPr/>
          <p:nvPr/>
        </p:nvSpPr>
        <p:spPr>
          <a:xfrm>
            <a:off x="6033095" y="2163943"/>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4" action="ppaction://hlinksldjump"/>
              </a:rPr>
              <a:t>Participant Self-referral</a:t>
            </a:r>
            <a:endParaRPr lang="en-US" sz="900" dirty="0">
              <a:solidFill>
                <a:srgbClr val="002060"/>
              </a:solidFill>
            </a:endParaRPr>
          </a:p>
        </p:txBody>
      </p:sp>
      <p:sp>
        <p:nvSpPr>
          <p:cNvPr id="34" name="Oval 33">
            <a:extLst>
              <a:ext uri="{FF2B5EF4-FFF2-40B4-BE49-F238E27FC236}">
                <a16:creationId xmlns:a16="http://schemas.microsoft.com/office/drawing/2014/main" id="{5142EB9B-5788-4C90-8956-B68D0594310D}"/>
              </a:ext>
            </a:extLst>
          </p:cNvPr>
          <p:cNvSpPr/>
          <p:nvPr/>
        </p:nvSpPr>
        <p:spPr>
          <a:xfrm>
            <a:off x="8414423" y="2163943"/>
            <a:ext cx="1097280" cy="640080"/>
          </a:xfrm>
          <a:prstGeom prst="ellipse">
            <a:avLst/>
          </a:prstGeom>
          <a:solidFill>
            <a:srgbClr val="92D050"/>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rPr>
              <a:t>Employer Referral</a:t>
            </a:r>
          </a:p>
        </p:txBody>
      </p:sp>
      <p:sp>
        <p:nvSpPr>
          <p:cNvPr id="35" name="Oval 34">
            <a:extLst>
              <a:ext uri="{FF2B5EF4-FFF2-40B4-BE49-F238E27FC236}">
                <a16:creationId xmlns:a16="http://schemas.microsoft.com/office/drawing/2014/main" id="{CCCF0B21-0205-47E0-BACD-94E4202FE5B3}"/>
              </a:ext>
            </a:extLst>
          </p:cNvPr>
          <p:cNvSpPr/>
          <p:nvPr/>
        </p:nvSpPr>
        <p:spPr>
          <a:xfrm>
            <a:off x="8414423" y="2963657"/>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5" action="ppaction://hlinksldjump"/>
              </a:rPr>
              <a:t>Other Referral Sources</a:t>
            </a:r>
            <a:endParaRPr lang="en-US" sz="900" dirty="0">
              <a:solidFill>
                <a:srgbClr val="002060"/>
              </a:solidFill>
            </a:endParaRPr>
          </a:p>
        </p:txBody>
      </p:sp>
      <p:sp>
        <p:nvSpPr>
          <p:cNvPr id="36" name="Rectangle 35">
            <a:extLst>
              <a:ext uri="{FF2B5EF4-FFF2-40B4-BE49-F238E27FC236}">
                <a16:creationId xmlns:a16="http://schemas.microsoft.com/office/drawing/2014/main" id="{F3E0BA53-8345-431C-8C68-075042FDCF73}"/>
              </a:ext>
            </a:extLst>
          </p:cNvPr>
          <p:cNvSpPr/>
          <p:nvPr/>
        </p:nvSpPr>
        <p:spPr>
          <a:xfrm>
            <a:off x="2593363" y="668784"/>
            <a:ext cx="1920240" cy="1924103"/>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Pre-screening </a:t>
            </a:r>
            <a:r>
              <a:rPr lang="en-US" u="sng" dirty="0">
                <a:solidFill>
                  <a:srgbClr val="002060"/>
                </a:solidFill>
              </a:rPr>
              <a:t>Resources:</a:t>
            </a:r>
          </a:p>
          <a:p>
            <a:pPr algn="ctr"/>
            <a:endParaRPr lang="en-US" sz="600" dirty="0">
              <a:solidFill>
                <a:srgbClr val="002060"/>
              </a:solidFill>
            </a:endParaRPr>
          </a:p>
          <a:p>
            <a:pPr marL="171450" indent="-171450">
              <a:buFont typeface="Arial" panose="020B0604020202020204" pitchFamily="34" charset="0"/>
              <a:buChar char="•"/>
            </a:pPr>
            <a:r>
              <a:rPr lang="en-US" sz="1200" dirty="0">
                <a:solidFill>
                  <a:srgbClr val="002060"/>
                </a:solidFill>
                <a:hlinkClick r:id="rId16"/>
              </a:rPr>
              <a:t>CDC Risk Test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7"/>
              </a:rPr>
              <a:t>ADA Risk Test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8"/>
              </a:rPr>
              <a:t>Coverage Toolkit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9"/>
              </a:rPr>
              <a:t>Mike’s Journey (video)</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20"/>
              </a:rPr>
              <a:t>Dionne’s Journey (video)</a:t>
            </a:r>
            <a:endParaRPr lang="en-US" sz="1200" dirty="0">
              <a:solidFill>
                <a:srgbClr val="002060"/>
              </a:solidFill>
            </a:endParaRPr>
          </a:p>
          <a:p>
            <a:pPr algn="ctr"/>
            <a:endParaRPr lang="en-US" sz="1400" dirty="0">
              <a:solidFill>
                <a:srgbClr val="002060"/>
              </a:solidFill>
            </a:endParaRPr>
          </a:p>
        </p:txBody>
      </p:sp>
    </p:spTree>
    <p:extLst>
      <p:ext uri="{BB962C8B-B14F-4D97-AF65-F5344CB8AC3E}">
        <p14:creationId xmlns:p14="http://schemas.microsoft.com/office/powerpoint/2010/main" val="2291355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Arrow: Down 62">
            <a:extLst>
              <a:ext uri="{FF2B5EF4-FFF2-40B4-BE49-F238E27FC236}">
                <a16:creationId xmlns:a16="http://schemas.microsoft.com/office/drawing/2014/main" id="{E966BDAD-EC09-4DDB-8B25-E978DEAF3CE4}"/>
              </a:ext>
            </a:extLst>
          </p:cNvPr>
          <p:cNvSpPr/>
          <p:nvPr/>
        </p:nvSpPr>
        <p:spPr>
          <a:xfrm>
            <a:off x="457200" y="1033272"/>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2729F6AB-A166-4471-895C-A9087F39B1D8}"/>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cxnSp>
        <p:nvCxnSpPr>
          <p:cNvPr id="65" name="Straight Arrow Connector 64">
            <a:extLst>
              <a:ext uri="{FF2B5EF4-FFF2-40B4-BE49-F238E27FC236}">
                <a16:creationId xmlns:a16="http://schemas.microsoft.com/office/drawing/2014/main" id="{9F447CBA-CC28-484E-A6F7-9C383A2DD246}"/>
              </a:ext>
            </a:extLst>
          </p:cNvPr>
          <p:cNvCxnSpPr>
            <a:cxnSpLocks/>
            <a:stCxn id="24" idx="3"/>
            <a:endCxn id="18" idx="2"/>
          </p:cNvCxnSpPr>
          <p:nvPr/>
        </p:nvCxnSpPr>
        <p:spPr>
          <a:xfrm>
            <a:off x="2296182" y="1034545"/>
            <a:ext cx="3190217" cy="1507487"/>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67" name="Rectangle 66">
            <a:extLst>
              <a:ext uri="{FF2B5EF4-FFF2-40B4-BE49-F238E27FC236}">
                <a16:creationId xmlns:a16="http://schemas.microsoft.com/office/drawing/2014/main" id="{BC96F952-97C8-40BF-AD17-D9CFB78EA0E8}"/>
              </a:ext>
            </a:extLst>
          </p:cNvPr>
          <p:cNvSpPr/>
          <p:nvPr/>
        </p:nvSpPr>
        <p:spPr>
          <a:xfrm>
            <a:off x="5486399" y="274320"/>
            <a:ext cx="4434840"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Referral Sources</a:t>
            </a:r>
          </a:p>
        </p:txBody>
      </p:sp>
      <p:sp>
        <p:nvSpPr>
          <p:cNvPr id="22" name="TextBox 21">
            <a:hlinkClick r:id="rId2" action="ppaction://hlinksldjump"/>
            <a:extLst>
              <a:ext uri="{FF2B5EF4-FFF2-40B4-BE49-F238E27FC236}">
                <a16:creationId xmlns:a16="http://schemas.microsoft.com/office/drawing/2014/main" id="{4F59EE07-6906-4F6A-8F74-2ED7DAD57D6A}"/>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sp>
        <p:nvSpPr>
          <p:cNvPr id="4" name="TextBox 3">
            <a:extLst>
              <a:ext uri="{FF2B5EF4-FFF2-40B4-BE49-F238E27FC236}">
                <a16:creationId xmlns:a16="http://schemas.microsoft.com/office/drawing/2014/main" id="{DEDE7CE0-3608-4E0E-A7A1-4FC970CF0B4F}"/>
              </a:ext>
            </a:extLst>
          </p:cNvPr>
          <p:cNvSpPr txBox="1">
            <a:spLocks noChangeAspect="1"/>
          </p:cNvSpPr>
          <p:nvPr/>
        </p:nvSpPr>
        <p:spPr>
          <a:xfrm>
            <a:off x="5034499" y="4592733"/>
            <a:ext cx="6573080" cy="1231106"/>
          </a:xfrm>
          <a:prstGeom prst="rect">
            <a:avLst/>
          </a:prstGeom>
          <a:noFill/>
        </p:spPr>
        <p:txBody>
          <a:bodyPr wrap="square" rtlCol="0">
            <a:spAutoFit/>
          </a:bodyPr>
          <a:lstStyle/>
          <a:p>
            <a:r>
              <a:rPr lang="en-US" dirty="0">
                <a:solidFill>
                  <a:srgbClr val="193560"/>
                </a:solidFill>
              </a:rPr>
              <a:t>Additional Referral Sources: </a:t>
            </a:r>
          </a:p>
          <a:p>
            <a:pPr marL="285750" indent="-285750">
              <a:buFont typeface="Wingdings" panose="05000000000000000000" pitchFamily="2" charset="2"/>
              <a:buChar char="§"/>
            </a:pPr>
            <a:r>
              <a:rPr lang="en-US" sz="1400" dirty="0">
                <a:solidFill>
                  <a:srgbClr val="193560"/>
                </a:solidFill>
              </a:rPr>
              <a:t>State health information exchanges (HIEs)</a:t>
            </a:r>
          </a:p>
          <a:p>
            <a:pPr marL="285750" indent="-285750">
              <a:buFont typeface="Wingdings" panose="05000000000000000000" pitchFamily="2" charset="2"/>
              <a:buChar char="§"/>
            </a:pPr>
            <a:r>
              <a:rPr lang="en-US" sz="1400" dirty="0">
                <a:solidFill>
                  <a:srgbClr val="193560"/>
                </a:solidFill>
              </a:rPr>
              <a:t>Local Health Departments (LHDs)</a:t>
            </a:r>
          </a:p>
          <a:p>
            <a:pPr marL="285750" indent="-285750">
              <a:buFont typeface="Wingdings" panose="05000000000000000000" pitchFamily="2" charset="2"/>
              <a:buChar char="§"/>
            </a:pPr>
            <a:r>
              <a:rPr lang="en-US" sz="1400" dirty="0">
                <a:solidFill>
                  <a:srgbClr val="193560"/>
                </a:solidFill>
              </a:rPr>
              <a:t>Chronic Disease Self Management Program (CDSMP) and Diabetes self-management education (DSME) and support  programs</a:t>
            </a:r>
          </a:p>
        </p:txBody>
      </p:sp>
      <p:cxnSp>
        <p:nvCxnSpPr>
          <p:cNvPr id="19" name="Straight Connector 18">
            <a:extLst>
              <a:ext uri="{FF2B5EF4-FFF2-40B4-BE49-F238E27FC236}">
                <a16:creationId xmlns:a16="http://schemas.microsoft.com/office/drawing/2014/main" id="{1BD841C3-DDE5-4AF2-8B7E-49832D6BD6DB}"/>
              </a:ext>
            </a:extLst>
          </p:cNvPr>
          <p:cNvCxnSpPr>
            <a:stCxn id="24" idx="2"/>
            <a:endCxn id="27"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C0F2DC6B-7123-4228-BE0C-3CF77F9ADBB6}"/>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3" action="ppaction://hlinksldjump"/>
              </a:rPr>
              <a:t>Choose</a:t>
            </a:r>
            <a:endParaRPr lang="en-US" dirty="0">
              <a:solidFill>
                <a:srgbClr val="002060"/>
              </a:solidFill>
            </a:endParaRPr>
          </a:p>
        </p:txBody>
      </p:sp>
      <p:sp>
        <p:nvSpPr>
          <p:cNvPr id="21" name="Rectangle 20">
            <a:extLst>
              <a:ext uri="{FF2B5EF4-FFF2-40B4-BE49-F238E27FC236}">
                <a16:creationId xmlns:a16="http://schemas.microsoft.com/office/drawing/2014/main" id="{80CD8F10-1E20-47F1-88CB-A5B5B556338C}"/>
              </a:ext>
            </a:extLst>
          </p:cNvPr>
          <p:cNvSpPr/>
          <p:nvPr/>
        </p:nvSpPr>
        <p:spPr>
          <a:xfrm>
            <a:off x="1107462" y="42269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4" action="ppaction://hlinksldjump"/>
              </a:rPr>
              <a:t>Enroll</a:t>
            </a:r>
            <a:r>
              <a:rPr lang="en-US" dirty="0">
                <a:solidFill>
                  <a:srgbClr val="002060"/>
                </a:solidFill>
              </a:rPr>
              <a:t> </a:t>
            </a:r>
          </a:p>
        </p:txBody>
      </p:sp>
      <p:sp>
        <p:nvSpPr>
          <p:cNvPr id="23" name="Rectangle 22">
            <a:extLst>
              <a:ext uri="{FF2B5EF4-FFF2-40B4-BE49-F238E27FC236}">
                <a16:creationId xmlns:a16="http://schemas.microsoft.com/office/drawing/2014/main" id="{34087850-C23F-43BE-9E41-12991A95B5E6}"/>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5" action="ppaction://hlinksldjump"/>
              </a:rPr>
              <a:t>Qualify</a:t>
            </a:r>
            <a:r>
              <a:rPr lang="en-US" dirty="0">
                <a:solidFill>
                  <a:srgbClr val="002060"/>
                </a:solidFill>
              </a:rPr>
              <a:t> </a:t>
            </a:r>
          </a:p>
        </p:txBody>
      </p:sp>
      <p:sp>
        <p:nvSpPr>
          <p:cNvPr id="24" name="Rectangle 23">
            <a:extLst>
              <a:ext uri="{FF2B5EF4-FFF2-40B4-BE49-F238E27FC236}">
                <a16:creationId xmlns:a16="http://schemas.microsoft.com/office/drawing/2014/main" id="{1716A6A6-199B-4F69-9290-B3F2DF49C699}"/>
              </a:ext>
            </a:extLst>
          </p:cNvPr>
          <p:cNvSpPr/>
          <p:nvPr/>
        </p:nvSpPr>
        <p:spPr>
          <a:xfrm>
            <a:off x="1107462" y="668785"/>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6" action="ppaction://hlinksldjump">
                  <a:extLst>
                    <a:ext uri="{A12FA001-AC4F-418D-AE19-62706E023703}">
                      <ahyp:hlinkClr xmlns:ahyp="http://schemas.microsoft.com/office/drawing/2018/hyperlinkcolor" val="tx"/>
                    </a:ext>
                  </a:extLst>
                </a:hlinkClick>
              </a:rPr>
              <a:t>Refer</a:t>
            </a:r>
            <a:endParaRPr lang="en-US" dirty="0">
              <a:solidFill>
                <a:schemeClr val="bg1"/>
              </a:solidFill>
            </a:endParaRPr>
          </a:p>
        </p:txBody>
      </p:sp>
      <p:sp>
        <p:nvSpPr>
          <p:cNvPr id="25" name="Rectangle 24">
            <a:extLst>
              <a:ext uri="{FF2B5EF4-FFF2-40B4-BE49-F238E27FC236}">
                <a16:creationId xmlns:a16="http://schemas.microsoft.com/office/drawing/2014/main" id="{DA9313FE-F624-46E0-B846-9E5C427D3BA3}"/>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7" action="ppaction://hlinksldjump"/>
              </a:rPr>
              <a:t>Pay for</a:t>
            </a:r>
            <a:endParaRPr lang="en-US" dirty="0">
              <a:solidFill>
                <a:srgbClr val="002060"/>
              </a:solidFill>
            </a:endParaRPr>
          </a:p>
        </p:txBody>
      </p:sp>
      <p:sp>
        <p:nvSpPr>
          <p:cNvPr id="26" name="Rectangle 25">
            <a:extLst>
              <a:ext uri="{FF2B5EF4-FFF2-40B4-BE49-F238E27FC236}">
                <a16:creationId xmlns:a16="http://schemas.microsoft.com/office/drawing/2014/main" id="{A93DDE8E-1A98-4865-87D6-FF1DF6B6E671}"/>
              </a:ext>
            </a:extLst>
          </p:cNvPr>
          <p:cNvSpPr/>
          <p:nvPr/>
        </p:nvSpPr>
        <p:spPr>
          <a:xfrm>
            <a:off x="1107462" y="5116520"/>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Attend</a:t>
            </a:r>
            <a:endParaRPr lang="en-US" dirty="0">
              <a:solidFill>
                <a:srgbClr val="002060"/>
              </a:solidFill>
            </a:endParaRPr>
          </a:p>
        </p:txBody>
      </p:sp>
      <p:sp>
        <p:nvSpPr>
          <p:cNvPr id="27" name="Rectangle 26">
            <a:extLst>
              <a:ext uri="{FF2B5EF4-FFF2-40B4-BE49-F238E27FC236}">
                <a16:creationId xmlns:a16="http://schemas.microsoft.com/office/drawing/2014/main" id="{F25C2476-F0AF-434A-9F32-2E7FDBE187DE}"/>
              </a:ext>
            </a:extLst>
          </p:cNvPr>
          <p:cNvSpPr/>
          <p:nvPr/>
        </p:nvSpPr>
        <p:spPr>
          <a:xfrm>
            <a:off x="1107462" y="6006067"/>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Data Reporting</a:t>
            </a:r>
            <a:endParaRPr lang="en-US" dirty="0">
              <a:solidFill>
                <a:srgbClr val="002060"/>
              </a:solidFill>
            </a:endParaRPr>
          </a:p>
        </p:txBody>
      </p:sp>
      <p:sp>
        <p:nvSpPr>
          <p:cNvPr id="18" name="Oval 17">
            <a:extLst>
              <a:ext uri="{FF2B5EF4-FFF2-40B4-BE49-F238E27FC236}">
                <a16:creationId xmlns:a16="http://schemas.microsoft.com/office/drawing/2014/main" id="{EA996A00-C223-4B51-AF72-ABA3449B9429}"/>
              </a:ext>
            </a:extLst>
          </p:cNvPr>
          <p:cNvSpPr/>
          <p:nvPr/>
        </p:nvSpPr>
        <p:spPr>
          <a:xfrm>
            <a:off x="5486399" y="1033272"/>
            <a:ext cx="4572000" cy="3017520"/>
          </a:xfrm>
          <a:prstGeom prst="ellipse">
            <a:avLst/>
          </a:prstGeom>
          <a:solidFill>
            <a:srgbClr val="687DA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a:t>Referral Pool </a:t>
            </a:r>
          </a:p>
        </p:txBody>
      </p:sp>
      <p:sp>
        <p:nvSpPr>
          <p:cNvPr id="29" name="Oval 28">
            <a:extLst>
              <a:ext uri="{FF2B5EF4-FFF2-40B4-BE49-F238E27FC236}">
                <a16:creationId xmlns:a16="http://schemas.microsoft.com/office/drawing/2014/main" id="{EF96B4CF-DF38-4D38-9472-A2DC56B11A2A}"/>
              </a:ext>
            </a:extLst>
          </p:cNvPr>
          <p:cNvSpPr/>
          <p:nvPr/>
        </p:nvSpPr>
        <p:spPr>
          <a:xfrm>
            <a:off x="7223759" y="1843903"/>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9" action="ppaction://hlinksldjump"/>
              </a:rPr>
              <a:t>Provider Referral</a:t>
            </a:r>
            <a:endParaRPr lang="en-US" sz="900" dirty="0">
              <a:solidFill>
                <a:srgbClr val="002060"/>
              </a:solidFill>
            </a:endParaRPr>
          </a:p>
        </p:txBody>
      </p:sp>
      <p:sp>
        <p:nvSpPr>
          <p:cNvPr id="30" name="Oval 29">
            <a:extLst>
              <a:ext uri="{FF2B5EF4-FFF2-40B4-BE49-F238E27FC236}">
                <a16:creationId xmlns:a16="http://schemas.microsoft.com/office/drawing/2014/main" id="{2594C197-88AC-42FF-ADCF-26DB7F309630}"/>
              </a:ext>
            </a:extLst>
          </p:cNvPr>
          <p:cNvSpPr/>
          <p:nvPr/>
        </p:nvSpPr>
        <p:spPr>
          <a:xfrm>
            <a:off x="7223759" y="2542032"/>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0" action="ppaction://hlinksldjump"/>
              </a:rPr>
              <a:t>Hospital System Referral</a:t>
            </a:r>
            <a:endParaRPr lang="en-US" sz="900" dirty="0">
              <a:solidFill>
                <a:srgbClr val="002060"/>
              </a:solidFill>
            </a:endParaRPr>
          </a:p>
        </p:txBody>
      </p:sp>
      <p:sp>
        <p:nvSpPr>
          <p:cNvPr id="31" name="Oval 30">
            <a:extLst>
              <a:ext uri="{FF2B5EF4-FFF2-40B4-BE49-F238E27FC236}">
                <a16:creationId xmlns:a16="http://schemas.microsoft.com/office/drawing/2014/main" id="{467751AC-C776-4DA1-9E6F-5BBF10F1B9F0}"/>
              </a:ext>
            </a:extLst>
          </p:cNvPr>
          <p:cNvSpPr/>
          <p:nvPr/>
        </p:nvSpPr>
        <p:spPr>
          <a:xfrm>
            <a:off x="7223759" y="3301874"/>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1" action="ppaction://hlinksldjump"/>
              </a:rPr>
              <a:t>Community Org Referral</a:t>
            </a:r>
            <a:endParaRPr lang="en-US" sz="900" dirty="0">
              <a:solidFill>
                <a:srgbClr val="002060"/>
              </a:solidFill>
            </a:endParaRPr>
          </a:p>
        </p:txBody>
      </p:sp>
      <p:sp>
        <p:nvSpPr>
          <p:cNvPr id="32" name="Oval 31">
            <a:extLst>
              <a:ext uri="{FF2B5EF4-FFF2-40B4-BE49-F238E27FC236}">
                <a16:creationId xmlns:a16="http://schemas.microsoft.com/office/drawing/2014/main" id="{66A9CBB6-7263-4DDA-9EB5-9CB479F3F8AC}"/>
              </a:ext>
            </a:extLst>
          </p:cNvPr>
          <p:cNvSpPr/>
          <p:nvPr/>
        </p:nvSpPr>
        <p:spPr>
          <a:xfrm>
            <a:off x="6033095" y="2963657"/>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2" action="ppaction://hlinksldjump"/>
              </a:rPr>
              <a:t>MCO/Payer Referral</a:t>
            </a:r>
            <a:endParaRPr lang="en-US" sz="900" dirty="0">
              <a:solidFill>
                <a:srgbClr val="002060"/>
              </a:solidFill>
            </a:endParaRPr>
          </a:p>
        </p:txBody>
      </p:sp>
      <p:sp>
        <p:nvSpPr>
          <p:cNvPr id="33" name="Oval 32">
            <a:extLst>
              <a:ext uri="{FF2B5EF4-FFF2-40B4-BE49-F238E27FC236}">
                <a16:creationId xmlns:a16="http://schemas.microsoft.com/office/drawing/2014/main" id="{A983308A-AEF7-4A7B-8688-CE8295DC2B87}"/>
              </a:ext>
            </a:extLst>
          </p:cNvPr>
          <p:cNvSpPr/>
          <p:nvPr/>
        </p:nvSpPr>
        <p:spPr>
          <a:xfrm>
            <a:off x="6033095" y="2163943"/>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3" action="ppaction://hlinksldjump"/>
              </a:rPr>
              <a:t>Participant Self-referral</a:t>
            </a:r>
            <a:endParaRPr lang="en-US" sz="900" dirty="0">
              <a:solidFill>
                <a:srgbClr val="002060"/>
              </a:solidFill>
            </a:endParaRPr>
          </a:p>
        </p:txBody>
      </p:sp>
      <p:sp>
        <p:nvSpPr>
          <p:cNvPr id="34" name="Oval 33">
            <a:extLst>
              <a:ext uri="{FF2B5EF4-FFF2-40B4-BE49-F238E27FC236}">
                <a16:creationId xmlns:a16="http://schemas.microsoft.com/office/drawing/2014/main" id="{45651157-FD38-4906-8206-C8363395F00A}"/>
              </a:ext>
            </a:extLst>
          </p:cNvPr>
          <p:cNvSpPr/>
          <p:nvPr/>
        </p:nvSpPr>
        <p:spPr>
          <a:xfrm>
            <a:off x="8414423" y="2163943"/>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4" action="ppaction://hlinksldjump"/>
              </a:rPr>
              <a:t>Employer Referral</a:t>
            </a:r>
            <a:endParaRPr lang="en-US" sz="900" dirty="0">
              <a:solidFill>
                <a:srgbClr val="002060"/>
              </a:solidFill>
            </a:endParaRPr>
          </a:p>
        </p:txBody>
      </p:sp>
      <p:sp>
        <p:nvSpPr>
          <p:cNvPr id="35" name="Oval 34">
            <a:extLst>
              <a:ext uri="{FF2B5EF4-FFF2-40B4-BE49-F238E27FC236}">
                <a16:creationId xmlns:a16="http://schemas.microsoft.com/office/drawing/2014/main" id="{352B6AC5-C2F7-4B99-85E1-2B210B1F7622}"/>
              </a:ext>
            </a:extLst>
          </p:cNvPr>
          <p:cNvSpPr/>
          <p:nvPr/>
        </p:nvSpPr>
        <p:spPr>
          <a:xfrm>
            <a:off x="8414423" y="2963657"/>
            <a:ext cx="1097280" cy="640080"/>
          </a:xfrm>
          <a:prstGeom prst="ellipse">
            <a:avLst/>
          </a:prstGeom>
          <a:solidFill>
            <a:srgbClr val="92D050"/>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rPr>
              <a:t>Other Referral Sources</a:t>
            </a:r>
          </a:p>
        </p:txBody>
      </p:sp>
      <p:sp>
        <p:nvSpPr>
          <p:cNvPr id="36" name="Rectangle 35">
            <a:extLst>
              <a:ext uri="{FF2B5EF4-FFF2-40B4-BE49-F238E27FC236}">
                <a16:creationId xmlns:a16="http://schemas.microsoft.com/office/drawing/2014/main" id="{25018AF9-2333-4988-92D9-F736930F8A2A}"/>
              </a:ext>
            </a:extLst>
          </p:cNvPr>
          <p:cNvSpPr/>
          <p:nvPr/>
        </p:nvSpPr>
        <p:spPr>
          <a:xfrm>
            <a:off x="2593363" y="668784"/>
            <a:ext cx="1920240" cy="1924103"/>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Pre-screening </a:t>
            </a:r>
            <a:r>
              <a:rPr lang="en-US" u="sng" dirty="0">
                <a:solidFill>
                  <a:srgbClr val="002060"/>
                </a:solidFill>
              </a:rPr>
              <a:t>Resources:</a:t>
            </a:r>
          </a:p>
          <a:p>
            <a:pPr algn="ctr"/>
            <a:endParaRPr lang="en-US" sz="600" dirty="0">
              <a:solidFill>
                <a:srgbClr val="002060"/>
              </a:solidFill>
            </a:endParaRPr>
          </a:p>
          <a:p>
            <a:pPr marL="171450" indent="-171450">
              <a:buFont typeface="Arial" panose="020B0604020202020204" pitchFamily="34" charset="0"/>
              <a:buChar char="•"/>
            </a:pPr>
            <a:r>
              <a:rPr lang="en-US" sz="1200" dirty="0">
                <a:solidFill>
                  <a:srgbClr val="002060"/>
                </a:solidFill>
                <a:hlinkClick r:id="rId15"/>
              </a:rPr>
              <a:t>CDC Risk Test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6"/>
              </a:rPr>
              <a:t>ADA Risk Test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7"/>
              </a:rPr>
              <a:t>Coverage Toolkit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8"/>
              </a:rPr>
              <a:t>Mike’s Journey (video)</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9"/>
              </a:rPr>
              <a:t>Dionne’s Journey (video)</a:t>
            </a:r>
            <a:endParaRPr lang="en-US" sz="1200" dirty="0">
              <a:solidFill>
                <a:srgbClr val="002060"/>
              </a:solidFill>
            </a:endParaRPr>
          </a:p>
          <a:p>
            <a:pPr algn="ctr"/>
            <a:endParaRPr lang="en-US" sz="1400" dirty="0">
              <a:solidFill>
                <a:srgbClr val="002060"/>
              </a:solidFill>
            </a:endParaRPr>
          </a:p>
        </p:txBody>
      </p:sp>
    </p:spTree>
    <p:extLst>
      <p:ext uri="{BB962C8B-B14F-4D97-AF65-F5344CB8AC3E}">
        <p14:creationId xmlns:p14="http://schemas.microsoft.com/office/powerpoint/2010/main" val="3566585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 name="Straight Arrow Connector 20">
            <a:extLst>
              <a:ext uri="{FF2B5EF4-FFF2-40B4-BE49-F238E27FC236}">
                <a16:creationId xmlns:a16="http://schemas.microsoft.com/office/drawing/2014/main" id="{9361CA03-2A57-449F-9E02-3F32A6A04311}"/>
              </a:ext>
            </a:extLst>
          </p:cNvPr>
          <p:cNvCxnSpPr>
            <a:cxnSpLocks/>
            <a:stCxn id="10" idx="2"/>
            <a:endCxn id="14" idx="0"/>
          </p:cNvCxnSpPr>
          <p:nvPr/>
        </p:nvCxnSpPr>
        <p:spPr>
          <a:xfrm rot="5400000">
            <a:off x="6450446" y="1915837"/>
            <a:ext cx="784456" cy="1813532"/>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AC69CF98-49C2-42B2-8B8C-39BE0EABAD39}"/>
              </a:ext>
            </a:extLst>
          </p:cNvPr>
          <p:cNvCxnSpPr>
            <a:cxnSpLocks/>
            <a:stCxn id="49" idx="3"/>
            <a:endCxn id="10" idx="1"/>
          </p:cNvCxnSpPr>
          <p:nvPr/>
        </p:nvCxnSpPr>
        <p:spPr>
          <a:xfrm flipV="1">
            <a:off x="2296182" y="1653135"/>
            <a:ext cx="4218818" cy="270957"/>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E111F120-BAF1-4CAC-A5ED-6431E344A79B}"/>
              </a:ext>
            </a:extLst>
          </p:cNvPr>
          <p:cNvCxnSpPr>
            <a:cxnSpLocks/>
            <a:stCxn id="14" idx="4"/>
            <a:endCxn id="60" idx="1"/>
          </p:cNvCxnSpPr>
          <p:nvPr/>
        </p:nvCxnSpPr>
        <p:spPr>
          <a:xfrm rot="16200000" flipH="1">
            <a:off x="5828151" y="4236988"/>
            <a:ext cx="1297526" cy="1082012"/>
          </a:xfrm>
          <a:prstGeom prst="bentConnector2">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3D83342B-CA07-4A57-BFAB-9CDD8B4FB700}"/>
              </a:ext>
            </a:extLst>
          </p:cNvPr>
          <p:cNvCxnSpPr>
            <a:cxnSpLocks/>
            <a:stCxn id="10" idx="2"/>
            <a:endCxn id="15" idx="0"/>
          </p:cNvCxnSpPr>
          <p:nvPr/>
        </p:nvCxnSpPr>
        <p:spPr>
          <a:xfrm rot="16200000" flipH="1">
            <a:off x="8263978" y="1915837"/>
            <a:ext cx="784456" cy="1813532"/>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B37B0368-6A5F-4718-A4F7-2329AEF4C90E}"/>
              </a:ext>
            </a:extLst>
          </p:cNvPr>
          <p:cNvCxnSpPr>
            <a:cxnSpLocks/>
            <a:stCxn id="10" idx="2"/>
            <a:endCxn id="16" idx="0"/>
          </p:cNvCxnSpPr>
          <p:nvPr/>
        </p:nvCxnSpPr>
        <p:spPr>
          <a:xfrm>
            <a:off x="7749440" y="2430375"/>
            <a:ext cx="0" cy="784456"/>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664ADFC0-7E7B-4A88-9025-50C428CCB907}"/>
              </a:ext>
            </a:extLst>
          </p:cNvPr>
          <p:cNvCxnSpPr>
            <a:cxnSpLocks/>
            <a:stCxn id="16" idx="4"/>
            <a:endCxn id="60" idx="0"/>
          </p:cNvCxnSpPr>
          <p:nvPr/>
        </p:nvCxnSpPr>
        <p:spPr>
          <a:xfrm>
            <a:off x="7749440" y="4129231"/>
            <a:ext cx="0" cy="718215"/>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6E4CB0FA-E6F1-4DB0-B993-807A8F6DC8D2}"/>
              </a:ext>
            </a:extLst>
          </p:cNvPr>
          <p:cNvCxnSpPr>
            <a:cxnSpLocks/>
            <a:stCxn id="15" idx="4"/>
            <a:endCxn id="60" idx="3"/>
          </p:cNvCxnSpPr>
          <p:nvPr/>
        </p:nvCxnSpPr>
        <p:spPr>
          <a:xfrm rot="5400000">
            <a:off x="8373203" y="4236988"/>
            <a:ext cx="1297526" cy="1082012"/>
          </a:xfrm>
          <a:prstGeom prst="bentConnector2">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A2D6DC5C-A1C9-40A4-AF5D-3F3012BA4167}"/>
              </a:ext>
            </a:extLst>
          </p:cNvPr>
          <p:cNvSpPr/>
          <p:nvPr/>
        </p:nvSpPr>
        <p:spPr>
          <a:xfrm>
            <a:off x="5486400" y="274320"/>
            <a:ext cx="4434840"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Payment Options</a:t>
            </a:r>
          </a:p>
        </p:txBody>
      </p:sp>
      <p:sp>
        <p:nvSpPr>
          <p:cNvPr id="10" name="Flowchart: Decision 9">
            <a:extLst>
              <a:ext uri="{FF2B5EF4-FFF2-40B4-BE49-F238E27FC236}">
                <a16:creationId xmlns:a16="http://schemas.microsoft.com/office/drawing/2014/main" id="{A68494BF-D9C1-4AEB-B50E-F94FFF140373}"/>
              </a:ext>
            </a:extLst>
          </p:cNvPr>
          <p:cNvSpPr/>
          <p:nvPr/>
        </p:nvSpPr>
        <p:spPr>
          <a:xfrm>
            <a:off x="6515000" y="875895"/>
            <a:ext cx="2468880" cy="1554480"/>
          </a:xfrm>
          <a:prstGeom prst="flowChartDecision">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100" dirty="0">
                <a:solidFill>
                  <a:srgbClr val="002060"/>
                </a:solidFill>
              </a:rPr>
              <a:t>Who is paying for their participation in the National DPP lifestyle change program?</a:t>
            </a:r>
          </a:p>
        </p:txBody>
      </p:sp>
      <p:sp>
        <p:nvSpPr>
          <p:cNvPr id="14" name="Oval 13">
            <a:extLst>
              <a:ext uri="{FF2B5EF4-FFF2-40B4-BE49-F238E27FC236}">
                <a16:creationId xmlns:a16="http://schemas.microsoft.com/office/drawing/2014/main" id="{BBC39D29-DB97-42E3-92BC-6DC551ABA4BD}"/>
              </a:ext>
            </a:extLst>
          </p:cNvPr>
          <p:cNvSpPr/>
          <p:nvPr/>
        </p:nvSpPr>
        <p:spPr>
          <a:xfrm>
            <a:off x="5204388" y="3214831"/>
            <a:ext cx="1463040" cy="914400"/>
          </a:xfrm>
          <a:prstGeom prst="ellipse">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300" dirty="0">
                <a:solidFill>
                  <a:srgbClr val="002060"/>
                </a:solidFill>
              </a:rPr>
              <a:t>Participant</a:t>
            </a:r>
          </a:p>
          <a:p>
            <a:pPr algn="ctr"/>
            <a:r>
              <a:rPr lang="en-US" sz="1300" dirty="0">
                <a:solidFill>
                  <a:srgbClr val="002060"/>
                </a:solidFill>
              </a:rPr>
              <a:t>Self-payment</a:t>
            </a:r>
          </a:p>
        </p:txBody>
      </p:sp>
      <p:sp>
        <p:nvSpPr>
          <p:cNvPr id="15" name="Oval 14">
            <a:extLst>
              <a:ext uri="{FF2B5EF4-FFF2-40B4-BE49-F238E27FC236}">
                <a16:creationId xmlns:a16="http://schemas.microsoft.com/office/drawing/2014/main" id="{F1C1C404-5067-438A-BA2A-E18C9EB4D6F1}"/>
              </a:ext>
            </a:extLst>
          </p:cNvPr>
          <p:cNvSpPr/>
          <p:nvPr/>
        </p:nvSpPr>
        <p:spPr>
          <a:xfrm>
            <a:off x="8831452" y="3214831"/>
            <a:ext cx="1463040" cy="914400"/>
          </a:xfrm>
          <a:prstGeom prst="ellipse">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300" dirty="0">
                <a:solidFill>
                  <a:srgbClr val="002060"/>
                </a:solidFill>
              </a:rPr>
              <a:t>Participant’s Insurance</a:t>
            </a:r>
          </a:p>
        </p:txBody>
      </p:sp>
      <p:sp>
        <p:nvSpPr>
          <p:cNvPr id="16" name="Oval 15">
            <a:extLst>
              <a:ext uri="{FF2B5EF4-FFF2-40B4-BE49-F238E27FC236}">
                <a16:creationId xmlns:a16="http://schemas.microsoft.com/office/drawing/2014/main" id="{0B435215-70C4-4A89-A46F-70801C4E4DB1}"/>
              </a:ext>
            </a:extLst>
          </p:cNvPr>
          <p:cNvSpPr/>
          <p:nvPr/>
        </p:nvSpPr>
        <p:spPr>
          <a:xfrm>
            <a:off x="7017920" y="3214831"/>
            <a:ext cx="1463040" cy="914400"/>
          </a:xfrm>
          <a:prstGeom prst="ellipse">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300" dirty="0">
                <a:solidFill>
                  <a:srgbClr val="002060"/>
                </a:solidFill>
              </a:rPr>
              <a:t>Employer or other 3</a:t>
            </a:r>
            <a:r>
              <a:rPr lang="en-US" sz="1300" baseline="30000" dirty="0">
                <a:solidFill>
                  <a:srgbClr val="002060"/>
                </a:solidFill>
              </a:rPr>
              <a:t>rd</a:t>
            </a:r>
            <a:r>
              <a:rPr lang="en-US" sz="1300" dirty="0">
                <a:solidFill>
                  <a:srgbClr val="002060"/>
                </a:solidFill>
              </a:rPr>
              <a:t> party</a:t>
            </a:r>
          </a:p>
        </p:txBody>
      </p:sp>
      <p:sp>
        <p:nvSpPr>
          <p:cNvPr id="35" name="Arrow: Down 34">
            <a:extLst>
              <a:ext uri="{FF2B5EF4-FFF2-40B4-BE49-F238E27FC236}">
                <a16:creationId xmlns:a16="http://schemas.microsoft.com/office/drawing/2014/main" id="{F2E73754-6CE0-443C-8621-33CB9CB349FB}"/>
              </a:ext>
            </a:extLst>
          </p:cNvPr>
          <p:cNvSpPr/>
          <p:nvPr/>
        </p:nvSpPr>
        <p:spPr>
          <a:xfrm>
            <a:off x="457200" y="1033272"/>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434A5BD4-4481-459E-9A3F-9F55269A39B9}"/>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sp>
        <p:nvSpPr>
          <p:cNvPr id="60" name="Rectangle 59">
            <a:extLst>
              <a:ext uri="{FF2B5EF4-FFF2-40B4-BE49-F238E27FC236}">
                <a16:creationId xmlns:a16="http://schemas.microsoft.com/office/drawing/2014/main" id="{842E0F97-2602-4AC1-B412-CA4CB7AA611C}"/>
              </a:ext>
            </a:extLst>
          </p:cNvPr>
          <p:cNvSpPr/>
          <p:nvPr/>
        </p:nvSpPr>
        <p:spPr>
          <a:xfrm>
            <a:off x="7017920" y="4847446"/>
            <a:ext cx="1463040" cy="1158621"/>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rgbClr val="002060"/>
                </a:solidFill>
              </a:rPr>
              <a:t>Pull list of participating  CDC-recognized organizations within payer’s network.* Continue to Program Type Options. </a:t>
            </a:r>
          </a:p>
        </p:txBody>
      </p:sp>
      <p:sp>
        <p:nvSpPr>
          <p:cNvPr id="37" name="TextBox 36">
            <a:hlinkClick r:id="rId2" action="ppaction://hlinksldjump"/>
            <a:extLst>
              <a:ext uri="{FF2B5EF4-FFF2-40B4-BE49-F238E27FC236}">
                <a16:creationId xmlns:a16="http://schemas.microsoft.com/office/drawing/2014/main" id="{C8970F33-1E8B-48F5-8A86-26440697BDC3}"/>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cxnSp>
        <p:nvCxnSpPr>
          <p:cNvPr id="38" name="Straight Arrow Connector 37">
            <a:extLst>
              <a:ext uri="{FF2B5EF4-FFF2-40B4-BE49-F238E27FC236}">
                <a16:creationId xmlns:a16="http://schemas.microsoft.com/office/drawing/2014/main" id="{AE94683B-3E36-4A25-B55D-43989C61B9AB}"/>
              </a:ext>
            </a:extLst>
          </p:cNvPr>
          <p:cNvCxnSpPr>
            <a:cxnSpLocks/>
          </p:cNvCxnSpPr>
          <p:nvPr/>
        </p:nvCxnSpPr>
        <p:spPr>
          <a:xfrm>
            <a:off x="11026140" y="5711224"/>
            <a:ext cx="912018" cy="4762"/>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19915128-5FCD-4E90-9C85-D2CFF5766E19}"/>
              </a:ext>
            </a:extLst>
          </p:cNvPr>
          <p:cNvCxnSpPr>
            <a:cxnSpLocks/>
          </p:cNvCxnSpPr>
          <p:nvPr/>
        </p:nvCxnSpPr>
        <p:spPr>
          <a:xfrm>
            <a:off x="11014869" y="6216262"/>
            <a:ext cx="923289" cy="0"/>
          </a:xfrm>
          <a:prstGeom prst="straightConnector1">
            <a:avLst/>
          </a:prstGeom>
          <a:ln w="28575">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24FB0BEE-AF07-45CE-A312-05E6E9095312}"/>
              </a:ext>
            </a:extLst>
          </p:cNvPr>
          <p:cNvSpPr txBox="1"/>
          <p:nvPr/>
        </p:nvSpPr>
        <p:spPr>
          <a:xfrm>
            <a:off x="11222665" y="5422314"/>
            <a:ext cx="420243" cy="307777"/>
          </a:xfrm>
          <a:prstGeom prst="rect">
            <a:avLst/>
          </a:prstGeom>
          <a:noFill/>
        </p:spPr>
        <p:txBody>
          <a:bodyPr wrap="square" rtlCol="0">
            <a:spAutoFit/>
          </a:bodyPr>
          <a:lstStyle/>
          <a:p>
            <a:r>
              <a:rPr lang="en-US" sz="1400" dirty="0">
                <a:solidFill>
                  <a:srgbClr val="92D050"/>
                </a:solidFill>
              </a:rPr>
              <a:t>Yes</a:t>
            </a:r>
          </a:p>
        </p:txBody>
      </p:sp>
      <p:sp>
        <p:nvSpPr>
          <p:cNvPr id="41" name="TextBox 40">
            <a:extLst>
              <a:ext uri="{FF2B5EF4-FFF2-40B4-BE49-F238E27FC236}">
                <a16:creationId xmlns:a16="http://schemas.microsoft.com/office/drawing/2014/main" id="{237924D3-6AF3-4DD1-BCDB-049315CE9911}"/>
              </a:ext>
            </a:extLst>
          </p:cNvPr>
          <p:cNvSpPr txBox="1"/>
          <p:nvPr/>
        </p:nvSpPr>
        <p:spPr>
          <a:xfrm>
            <a:off x="11226061" y="5878021"/>
            <a:ext cx="394660" cy="307777"/>
          </a:xfrm>
          <a:prstGeom prst="rect">
            <a:avLst/>
          </a:prstGeom>
          <a:noFill/>
        </p:spPr>
        <p:txBody>
          <a:bodyPr wrap="none" rtlCol="0">
            <a:spAutoFit/>
          </a:bodyPr>
          <a:lstStyle>
            <a:defPPr>
              <a:defRPr lang="en-US"/>
            </a:defPPr>
            <a:lvl1pPr>
              <a:defRPr sz="1400"/>
            </a:lvl1pPr>
          </a:lstStyle>
          <a:p>
            <a:pPr algn="ctr"/>
            <a:r>
              <a:rPr lang="en-US" dirty="0">
                <a:solidFill>
                  <a:srgbClr val="FF0000"/>
                </a:solidFill>
              </a:rPr>
              <a:t>No</a:t>
            </a:r>
          </a:p>
        </p:txBody>
      </p:sp>
      <p:cxnSp>
        <p:nvCxnSpPr>
          <p:cNvPr id="44" name="Straight Connector 43">
            <a:extLst>
              <a:ext uri="{FF2B5EF4-FFF2-40B4-BE49-F238E27FC236}">
                <a16:creationId xmlns:a16="http://schemas.microsoft.com/office/drawing/2014/main" id="{51753AF6-8C1B-4376-94BF-E03F60F5521D}"/>
              </a:ext>
            </a:extLst>
          </p:cNvPr>
          <p:cNvCxnSpPr>
            <a:stCxn id="48" idx="2"/>
            <a:endCxn id="51"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45" name="Rectangle 44">
            <a:extLst>
              <a:ext uri="{FF2B5EF4-FFF2-40B4-BE49-F238E27FC236}">
                <a16:creationId xmlns:a16="http://schemas.microsoft.com/office/drawing/2014/main" id="{B7EF6174-7519-4E54-A1D2-F2B249C6BEC5}"/>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3" action="ppaction://hlinksldjump"/>
              </a:rPr>
              <a:t>Choose</a:t>
            </a:r>
            <a:endParaRPr lang="en-US" dirty="0">
              <a:solidFill>
                <a:srgbClr val="002060"/>
              </a:solidFill>
            </a:endParaRPr>
          </a:p>
        </p:txBody>
      </p:sp>
      <p:sp>
        <p:nvSpPr>
          <p:cNvPr id="46" name="Rectangle 45">
            <a:extLst>
              <a:ext uri="{FF2B5EF4-FFF2-40B4-BE49-F238E27FC236}">
                <a16:creationId xmlns:a16="http://schemas.microsoft.com/office/drawing/2014/main" id="{369741C7-AE29-44C6-8B01-DD73C865FD7C}"/>
              </a:ext>
            </a:extLst>
          </p:cNvPr>
          <p:cNvSpPr/>
          <p:nvPr/>
        </p:nvSpPr>
        <p:spPr>
          <a:xfrm>
            <a:off x="1107462" y="42269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4" action="ppaction://hlinksldjump"/>
              </a:rPr>
              <a:t>Enroll</a:t>
            </a:r>
            <a:r>
              <a:rPr lang="en-US" dirty="0">
                <a:solidFill>
                  <a:srgbClr val="002060"/>
                </a:solidFill>
              </a:rPr>
              <a:t> </a:t>
            </a:r>
          </a:p>
        </p:txBody>
      </p:sp>
      <p:sp>
        <p:nvSpPr>
          <p:cNvPr id="47" name="Rectangle 46">
            <a:extLst>
              <a:ext uri="{FF2B5EF4-FFF2-40B4-BE49-F238E27FC236}">
                <a16:creationId xmlns:a16="http://schemas.microsoft.com/office/drawing/2014/main" id="{CBB4CFBD-9593-4216-B81D-9E0ABC9BA6D2}"/>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5" action="ppaction://hlinksldjump"/>
              </a:rPr>
              <a:t>Qualify</a:t>
            </a:r>
            <a:r>
              <a:rPr lang="en-US" dirty="0">
                <a:solidFill>
                  <a:srgbClr val="002060"/>
                </a:solidFill>
              </a:rPr>
              <a:t> </a:t>
            </a:r>
          </a:p>
        </p:txBody>
      </p:sp>
      <p:sp>
        <p:nvSpPr>
          <p:cNvPr id="48" name="Rectangle 47">
            <a:extLst>
              <a:ext uri="{FF2B5EF4-FFF2-40B4-BE49-F238E27FC236}">
                <a16:creationId xmlns:a16="http://schemas.microsoft.com/office/drawing/2014/main" id="{372E5FEF-9DFB-4E11-BCEA-01ECFF7DEA46}"/>
              </a:ext>
            </a:extLst>
          </p:cNvPr>
          <p:cNvSpPr/>
          <p:nvPr/>
        </p:nvSpPr>
        <p:spPr>
          <a:xfrm>
            <a:off x="1107462" y="668785"/>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6" action="ppaction://hlinksldjump"/>
              </a:rPr>
              <a:t>Refer</a:t>
            </a:r>
            <a:endParaRPr lang="en-US" dirty="0">
              <a:solidFill>
                <a:srgbClr val="002060"/>
              </a:solidFill>
            </a:endParaRPr>
          </a:p>
        </p:txBody>
      </p:sp>
      <p:sp>
        <p:nvSpPr>
          <p:cNvPr id="49" name="Rectangle 48">
            <a:extLst>
              <a:ext uri="{FF2B5EF4-FFF2-40B4-BE49-F238E27FC236}">
                <a16:creationId xmlns:a16="http://schemas.microsoft.com/office/drawing/2014/main" id="{2998E56E-1071-4E1B-B7CE-68CC29ECB48A}"/>
              </a:ext>
            </a:extLst>
          </p:cNvPr>
          <p:cNvSpPr/>
          <p:nvPr/>
        </p:nvSpPr>
        <p:spPr>
          <a:xfrm>
            <a:off x="1107462" y="1558332"/>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7" action="ppaction://hlinksldjump">
                  <a:extLst>
                    <a:ext uri="{A12FA001-AC4F-418D-AE19-62706E023703}">
                      <ahyp:hlinkClr xmlns:ahyp="http://schemas.microsoft.com/office/drawing/2018/hyperlinkcolor" val="tx"/>
                    </a:ext>
                  </a:extLst>
                </a:hlinkClick>
              </a:rPr>
              <a:t>Pay for</a:t>
            </a:r>
            <a:endParaRPr lang="en-US" dirty="0">
              <a:solidFill>
                <a:schemeClr val="bg1"/>
              </a:solidFill>
            </a:endParaRPr>
          </a:p>
        </p:txBody>
      </p:sp>
      <p:sp>
        <p:nvSpPr>
          <p:cNvPr id="50" name="Rectangle 49">
            <a:extLst>
              <a:ext uri="{FF2B5EF4-FFF2-40B4-BE49-F238E27FC236}">
                <a16:creationId xmlns:a16="http://schemas.microsoft.com/office/drawing/2014/main" id="{CE4D5855-53B8-4504-82CC-D9A46EC9E0E0}"/>
              </a:ext>
            </a:extLst>
          </p:cNvPr>
          <p:cNvSpPr/>
          <p:nvPr/>
        </p:nvSpPr>
        <p:spPr>
          <a:xfrm>
            <a:off x="1107462" y="5116520"/>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Attend</a:t>
            </a:r>
            <a:endParaRPr lang="en-US" dirty="0">
              <a:solidFill>
                <a:srgbClr val="002060"/>
              </a:solidFill>
            </a:endParaRPr>
          </a:p>
        </p:txBody>
      </p:sp>
      <p:sp>
        <p:nvSpPr>
          <p:cNvPr id="51" name="Rectangle 50">
            <a:extLst>
              <a:ext uri="{FF2B5EF4-FFF2-40B4-BE49-F238E27FC236}">
                <a16:creationId xmlns:a16="http://schemas.microsoft.com/office/drawing/2014/main" id="{638C06AB-331B-405E-8EDF-CBCCF4FF193B}"/>
              </a:ext>
            </a:extLst>
          </p:cNvPr>
          <p:cNvSpPr/>
          <p:nvPr/>
        </p:nvSpPr>
        <p:spPr>
          <a:xfrm>
            <a:off x="1107462" y="6006067"/>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9" action="ppaction://hlinksldjump"/>
              </a:rPr>
              <a:t>Data Reporting</a:t>
            </a:r>
            <a:endParaRPr lang="en-US" dirty="0">
              <a:solidFill>
                <a:srgbClr val="002060"/>
              </a:solidFill>
            </a:endParaRPr>
          </a:p>
        </p:txBody>
      </p:sp>
      <p:sp>
        <p:nvSpPr>
          <p:cNvPr id="32" name="TextBox 31"/>
          <p:cNvSpPr txBox="1"/>
          <p:nvPr/>
        </p:nvSpPr>
        <p:spPr>
          <a:xfrm>
            <a:off x="2940760" y="6140994"/>
            <a:ext cx="4374440" cy="253916"/>
          </a:xfrm>
          <a:prstGeom prst="rect">
            <a:avLst/>
          </a:prstGeom>
          <a:noFill/>
        </p:spPr>
        <p:txBody>
          <a:bodyPr wrap="square" rtlCol="0">
            <a:spAutoFit/>
          </a:bodyPr>
          <a:lstStyle/>
          <a:p>
            <a:r>
              <a:rPr lang="en-US" sz="1050" dirty="0">
                <a:solidFill>
                  <a:schemeClr val="accent1">
                    <a:lumMod val="50000"/>
                  </a:schemeClr>
                </a:solidFill>
              </a:rPr>
              <a:t>*Self-payers may choose any </a:t>
            </a:r>
            <a:r>
              <a:rPr lang="en-US" sz="1050" dirty="0">
                <a:solidFill>
                  <a:schemeClr val="accent1">
                    <a:lumMod val="50000"/>
                  </a:schemeClr>
                </a:solidFill>
                <a:hlinkClick r:id="rId10"/>
              </a:rPr>
              <a:t>CDC-recognized organization</a:t>
            </a:r>
            <a:endParaRPr lang="en-US" sz="1050" dirty="0">
              <a:solidFill>
                <a:schemeClr val="accent1">
                  <a:lumMod val="50000"/>
                </a:schemeClr>
              </a:solidFill>
            </a:endParaRPr>
          </a:p>
        </p:txBody>
      </p:sp>
    </p:spTree>
    <p:extLst>
      <p:ext uri="{BB962C8B-B14F-4D97-AF65-F5344CB8AC3E}">
        <p14:creationId xmlns:p14="http://schemas.microsoft.com/office/powerpoint/2010/main" val="1880429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 name="Straight Arrow Connector 29">
            <a:extLst>
              <a:ext uri="{FF2B5EF4-FFF2-40B4-BE49-F238E27FC236}">
                <a16:creationId xmlns:a16="http://schemas.microsoft.com/office/drawing/2014/main" id="{85AD9EE2-EF5D-4B5A-8223-757B1F231944}"/>
              </a:ext>
            </a:extLst>
          </p:cNvPr>
          <p:cNvCxnSpPr>
            <a:cxnSpLocks/>
            <a:stCxn id="16" idx="4"/>
            <a:endCxn id="26" idx="3"/>
          </p:cNvCxnSpPr>
          <p:nvPr/>
        </p:nvCxnSpPr>
        <p:spPr>
          <a:xfrm flipH="1">
            <a:off x="9235657" y="4445349"/>
            <a:ext cx="966501" cy="1146112"/>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B11A302D-1BB0-4B59-B8B6-6D8302EB86BB}"/>
              </a:ext>
            </a:extLst>
          </p:cNvPr>
          <p:cNvCxnSpPr>
            <a:cxnSpLocks/>
            <a:stCxn id="15" idx="4"/>
            <a:endCxn id="26" idx="0"/>
          </p:cNvCxnSpPr>
          <p:nvPr/>
        </p:nvCxnSpPr>
        <p:spPr>
          <a:xfrm flipH="1">
            <a:off x="8364575" y="4445349"/>
            <a:ext cx="36" cy="688912"/>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9DC908DA-543F-4CA3-94E8-42E4C353B088}"/>
              </a:ext>
            </a:extLst>
          </p:cNvPr>
          <p:cNvCxnSpPr>
            <a:cxnSpLocks/>
            <a:stCxn id="14" idx="4"/>
            <a:endCxn id="26" idx="1"/>
          </p:cNvCxnSpPr>
          <p:nvPr/>
        </p:nvCxnSpPr>
        <p:spPr>
          <a:xfrm>
            <a:off x="6445555" y="4416495"/>
            <a:ext cx="1047937" cy="1174966"/>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610F73C0-D68B-49FA-9C09-310830CE0297}"/>
              </a:ext>
            </a:extLst>
          </p:cNvPr>
          <p:cNvCxnSpPr>
            <a:cxnSpLocks/>
            <a:stCxn id="13" idx="2"/>
            <a:endCxn id="15" idx="0"/>
          </p:cNvCxnSpPr>
          <p:nvPr/>
        </p:nvCxnSpPr>
        <p:spPr>
          <a:xfrm flipH="1">
            <a:off x="8364611" y="2617424"/>
            <a:ext cx="1" cy="913525"/>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18AC5264-2E92-437D-ACE5-5C941647BA34}"/>
              </a:ext>
            </a:extLst>
          </p:cNvPr>
          <p:cNvCxnSpPr>
            <a:cxnSpLocks/>
          </p:cNvCxnSpPr>
          <p:nvPr/>
        </p:nvCxnSpPr>
        <p:spPr>
          <a:xfrm rot="16200000" flipH="1">
            <a:off x="8826624" y="2155414"/>
            <a:ext cx="913525" cy="1837546"/>
          </a:xfrm>
          <a:prstGeom prst="bentConnector3">
            <a:avLst>
              <a:gd name="adj1" fmla="val 39463"/>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2BCFCD9D-DA27-4D63-86FB-ECF70B97BB68}"/>
              </a:ext>
            </a:extLst>
          </p:cNvPr>
          <p:cNvCxnSpPr>
            <a:cxnSpLocks/>
            <a:stCxn id="13" idx="2"/>
            <a:endCxn id="14" idx="0"/>
          </p:cNvCxnSpPr>
          <p:nvPr/>
        </p:nvCxnSpPr>
        <p:spPr>
          <a:xfrm rot="5400000">
            <a:off x="6962749" y="2100231"/>
            <a:ext cx="884671" cy="1919057"/>
          </a:xfrm>
          <a:prstGeom prst="bentConnector3">
            <a:avLst>
              <a:gd name="adj1" fmla="val 41296"/>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4" name="Straight Arrow Connector 19">
            <a:extLst>
              <a:ext uri="{FF2B5EF4-FFF2-40B4-BE49-F238E27FC236}">
                <a16:creationId xmlns:a16="http://schemas.microsoft.com/office/drawing/2014/main" id="{20F7C5CD-6041-440F-B259-9D5F22A4DCD0}"/>
              </a:ext>
            </a:extLst>
          </p:cNvPr>
          <p:cNvCxnSpPr>
            <a:cxnSpLocks/>
            <a:stCxn id="34" idx="3"/>
            <a:endCxn id="13" idx="1"/>
          </p:cNvCxnSpPr>
          <p:nvPr/>
        </p:nvCxnSpPr>
        <p:spPr>
          <a:xfrm flipV="1">
            <a:off x="5527445" y="1794464"/>
            <a:ext cx="1725996" cy="1019175"/>
          </a:xfrm>
          <a:prstGeom prst="bentConnector3">
            <a:avLst>
              <a:gd name="adj1" fmla="val 29924"/>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2DC29CEF-34BA-41DC-A45C-0DFCE1A4A458}"/>
              </a:ext>
            </a:extLst>
          </p:cNvPr>
          <p:cNvCxnSpPr>
            <a:cxnSpLocks/>
            <a:stCxn id="52" idx="3"/>
            <a:endCxn id="34" idx="1"/>
          </p:cNvCxnSpPr>
          <p:nvPr/>
        </p:nvCxnSpPr>
        <p:spPr>
          <a:xfrm>
            <a:off x="2296182" y="2813639"/>
            <a:ext cx="853823" cy="0"/>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2" name="Arrow: Down 1">
            <a:extLst>
              <a:ext uri="{FF2B5EF4-FFF2-40B4-BE49-F238E27FC236}">
                <a16:creationId xmlns:a16="http://schemas.microsoft.com/office/drawing/2014/main" id="{2D722320-4628-41EF-9D1B-F29974A78265}"/>
              </a:ext>
            </a:extLst>
          </p:cNvPr>
          <p:cNvSpPr/>
          <p:nvPr/>
        </p:nvSpPr>
        <p:spPr>
          <a:xfrm>
            <a:off x="457200" y="1033272"/>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D4C5BEA-69FD-4B0D-9D05-9C15652F35A4}"/>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sp>
        <p:nvSpPr>
          <p:cNvPr id="12" name="Rectangle 11">
            <a:extLst>
              <a:ext uri="{FF2B5EF4-FFF2-40B4-BE49-F238E27FC236}">
                <a16:creationId xmlns:a16="http://schemas.microsoft.com/office/drawing/2014/main" id="{5E704CA2-4F69-4D27-A13A-AA3008ADADF5}"/>
              </a:ext>
            </a:extLst>
          </p:cNvPr>
          <p:cNvSpPr/>
          <p:nvPr/>
        </p:nvSpPr>
        <p:spPr>
          <a:xfrm>
            <a:off x="5483664" y="274320"/>
            <a:ext cx="4434840"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Program Options</a:t>
            </a:r>
          </a:p>
        </p:txBody>
      </p:sp>
      <p:sp>
        <p:nvSpPr>
          <p:cNvPr id="13" name="Flowchart: Decision 12">
            <a:extLst>
              <a:ext uri="{FF2B5EF4-FFF2-40B4-BE49-F238E27FC236}">
                <a16:creationId xmlns:a16="http://schemas.microsoft.com/office/drawing/2014/main" id="{6F350D5D-9C50-4F4B-A085-C3010CAF50D9}"/>
              </a:ext>
            </a:extLst>
          </p:cNvPr>
          <p:cNvSpPr/>
          <p:nvPr/>
        </p:nvSpPr>
        <p:spPr>
          <a:xfrm>
            <a:off x="7253441" y="971504"/>
            <a:ext cx="2222341" cy="1645920"/>
          </a:xfrm>
          <a:prstGeom prst="flowChartDecision">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00" dirty="0">
                <a:solidFill>
                  <a:srgbClr val="002060"/>
                </a:solidFill>
              </a:rPr>
              <a:t>Participant choses a delivery mode from the list of DPPs available  in payer’s network</a:t>
            </a:r>
            <a:r>
              <a:rPr lang="en-US" sz="1100" dirty="0">
                <a:solidFill>
                  <a:srgbClr val="002060"/>
                </a:solidFill>
              </a:rPr>
              <a:t>.</a:t>
            </a:r>
          </a:p>
        </p:txBody>
      </p:sp>
      <p:sp>
        <p:nvSpPr>
          <p:cNvPr id="14" name="Oval 13">
            <a:extLst>
              <a:ext uri="{FF2B5EF4-FFF2-40B4-BE49-F238E27FC236}">
                <a16:creationId xmlns:a16="http://schemas.microsoft.com/office/drawing/2014/main" id="{3F0841CE-F747-4D08-B572-22B95C478127}"/>
              </a:ext>
            </a:extLst>
          </p:cNvPr>
          <p:cNvSpPr/>
          <p:nvPr/>
        </p:nvSpPr>
        <p:spPr>
          <a:xfrm>
            <a:off x="5714035" y="3502095"/>
            <a:ext cx="1463040" cy="914400"/>
          </a:xfrm>
          <a:prstGeom prst="ellipse">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300" dirty="0">
                <a:solidFill>
                  <a:srgbClr val="002060"/>
                </a:solidFill>
              </a:rPr>
              <a:t>In-person</a:t>
            </a:r>
          </a:p>
        </p:txBody>
      </p:sp>
      <p:sp>
        <p:nvSpPr>
          <p:cNvPr id="15" name="Oval 14">
            <a:extLst>
              <a:ext uri="{FF2B5EF4-FFF2-40B4-BE49-F238E27FC236}">
                <a16:creationId xmlns:a16="http://schemas.microsoft.com/office/drawing/2014/main" id="{76E78476-4410-4F9C-A819-BFCF1651CBAF}"/>
              </a:ext>
            </a:extLst>
          </p:cNvPr>
          <p:cNvSpPr/>
          <p:nvPr/>
        </p:nvSpPr>
        <p:spPr>
          <a:xfrm>
            <a:off x="7633091" y="3530949"/>
            <a:ext cx="1463040" cy="914400"/>
          </a:xfrm>
          <a:prstGeom prst="ellipse">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300" dirty="0">
                <a:solidFill>
                  <a:srgbClr val="002060"/>
                </a:solidFill>
              </a:rPr>
              <a:t>Online / Telehealth</a:t>
            </a:r>
          </a:p>
        </p:txBody>
      </p:sp>
      <p:sp>
        <p:nvSpPr>
          <p:cNvPr id="16" name="Oval 15">
            <a:extLst>
              <a:ext uri="{FF2B5EF4-FFF2-40B4-BE49-F238E27FC236}">
                <a16:creationId xmlns:a16="http://schemas.microsoft.com/office/drawing/2014/main" id="{7F1A0119-2503-4934-BE28-A7181DF3CFA2}"/>
              </a:ext>
            </a:extLst>
          </p:cNvPr>
          <p:cNvSpPr/>
          <p:nvPr/>
        </p:nvSpPr>
        <p:spPr>
          <a:xfrm>
            <a:off x="9470638" y="3530949"/>
            <a:ext cx="1463040" cy="914400"/>
          </a:xfrm>
          <a:prstGeom prst="ellipse">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300" dirty="0">
                <a:solidFill>
                  <a:srgbClr val="002060"/>
                </a:solidFill>
              </a:rPr>
              <a:t>In-person / Online Hybrid</a:t>
            </a:r>
          </a:p>
        </p:txBody>
      </p:sp>
      <p:sp>
        <p:nvSpPr>
          <p:cNvPr id="26" name="Rectangle 25">
            <a:extLst>
              <a:ext uri="{FF2B5EF4-FFF2-40B4-BE49-F238E27FC236}">
                <a16:creationId xmlns:a16="http://schemas.microsoft.com/office/drawing/2014/main" id="{B773C941-E515-4CD8-B71D-F94D5A4ED3C2}"/>
              </a:ext>
            </a:extLst>
          </p:cNvPr>
          <p:cNvSpPr/>
          <p:nvPr/>
        </p:nvSpPr>
        <p:spPr>
          <a:xfrm>
            <a:off x="7493492" y="5134261"/>
            <a:ext cx="1742165" cy="9144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rgbClr val="002060"/>
                </a:solidFill>
              </a:rPr>
              <a:t>Participant selects preferred organization and referral is initiated. </a:t>
            </a:r>
          </a:p>
        </p:txBody>
      </p:sp>
      <p:sp>
        <p:nvSpPr>
          <p:cNvPr id="28" name="TextBox 27">
            <a:hlinkClick r:id="rId2" action="ppaction://hlinksldjump"/>
            <a:extLst>
              <a:ext uri="{FF2B5EF4-FFF2-40B4-BE49-F238E27FC236}">
                <a16:creationId xmlns:a16="http://schemas.microsoft.com/office/drawing/2014/main" id="{15C168E1-6BBD-448D-83DB-7BB864E12DD2}"/>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cxnSp>
        <p:nvCxnSpPr>
          <p:cNvPr id="50" name="Straight Connector 49">
            <a:extLst>
              <a:ext uri="{FF2B5EF4-FFF2-40B4-BE49-F238E27FC236}">
                <a16:creationId xmlns:a16="http://schemas.microsoft.com/office/drawing/2014/main" id="{4849D43B-F231-49F8-A1A7-87DA9E10BB61}"/>
              </a:ext>
            </a:extLst>
          </p:cNvPr>
          <p:cNvCxnSpPr>
            <a:stCxn id="56" idx="2"/>
            <a:endCxn id="59"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F6C7B02D-7227-4D5B-9A38-32DA9FC3CA15}"/>
              </a:ext>
            </a:extLst>
          </p:cNvPr>
          <p:cNvSpPr/>
          <p:nvPr/>
        </p:nvSpPr>
        <p:spPr>
          <a:xfrm>
            <a:off x="1107462" y="2447879"/>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3" action="ppaction://hlinksldjump">
                  <a:extLst>
                    <a:ext uri="{A12FA001-AC4F-418D-AE19-62706E023703}">
                      <ahyp:hlinkClr xmlns:ahyp="http://schemas.microsoft.com/office/drawing/2018/hyperlinkcolor" val="tx"/>
                    </a:ext>
                  </a:extLst>
                </a:hlinkClick>
              </a:rPr>
              <a:t>Choose</a:t>
            </a:r>
            <a:endParaRPr lang="en-US" dirty="0">
              <a:solidFill>
                <a:schemeClr val="bg1"/>
              </a:solidFill>
            </a:endParaRPr>
          </a:p>
        </p:txBody>
      </p:sp>
      <p:sp>
        <p:nvSpPr>
          <p:cNvPr id="54" name="Rectangle 53">
            <a:extLst>
              <a:ext uri="{FF2B5EF4-FFF2-40B4-BE49-F238E27FC236}">
                <a16:creationId xmlns:a16="http://schemas.microsoft.com/office/drawing/2014/main" id="{18E934EF-3A7A-4079-B07C-AE01FAD840B8}"/>
              </a:ext>
            </a:extLst>
          </p:cNvPr>
          <p:cNvSpPr/>
          <p:nvPr/>
        </p:nvSpPr>
        <p:spPr>
          <a:xfrm>
            <a:off x="1107462" y="42269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4" action="ppaction://hlinksldjump"/>
              </a:rPr>
              <a:t>Enroll</a:t>
            </a:r>
            <a:r>
              <a:rPr lang="en-US" dirty="0">
                <a:solidFill>
                  <a:srgbClr val="002060"/>
                </a:solidFill>
              </a:rPr>
              <a:t> </a:t>
            </a:r>
          </a:p>
        </p:txBody>
      </p:sp>
      <p:sp>
        <p:nvSpPr>
          <p:cNvPr id="55" name="Rectangle 54">
            <a:extLst>
              <a:ext uri="{FF2B5EF4-FFF2-40B4-BE49-F238E27FC236}">
                <a16:creationId xmlns:a16="http://schemas.microsoft.com/office/drawing/2014/main" id="{6EF9D88B-CC93-4F82-8A60-1A3DD39B4A6E}"/>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5" action="ppaction://hlinksldjump"/>
              </a:rPr>
              <a:t>Qualify</a:t>
            </a:r>
            <a:r>
              <a:rPr lang="en-US" dirty="0">
                <a:solidFill>
                  <a:srgbClr val="002060"/>
                </a:solidFill>
              </a:rPr>
              <a:t> </a:t>
            </a:r>
          </a:p>
        </p:txBody>
      </p:sp>
      <p:sp>
        <p:nvSpPr>
          <p:cNvPr id="56" name="Rectangle 55">
            <a:extLst>
              <a:ext uri="{FF2B5EF4-FFF2-40B4-BE49-F238E27FC236}">
                <a16:creationId xmlns:a16="http://schemas.microsoft.com/office/drawing/2014/main" id="{FAB554E6-CAF0-48A3-BDBD-A469B423D124}"/>
              </a:ext>
            </a:extLst>
          </p:cNvPr>
          <p:cNvSpPr/>
          <p:nvPr/>
        </p:nvSpPr>
        <p:spPr>
          <a:xfrm>
            <a:off x="1107462" y="668785"/>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6" action="ppaction://hlinksldjump"/>
              </a:rPr>
              <a:t>Refer</a:t>
            </a:r>
            <a:endParaRPr lang="en-US" dirty="0">
              <a:solidFill>
                <a:srgbClr val="002060"/>
              </a:solidFill>
            </a:endParaRPr>
          </a:p>
        </p:txBody>
      </p:sp>
      <p:sp>
        <p:nvSpPr>
          <p:cNvPr id="57" name="Rectangle 56">
            <a:extLst>
              <a:ext uri="{FF2B5EF4-FFF2-40B4-BE49-F238E27FC236}">
                <a16:creationId xmlns:a16="http://schemas.microsoft.com/office/drawing/2014/main" id="{D7AB2B12-F76E-4763-8BFB-860D6791D75E}"/>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7" action="ppaction://hlinksldjump"/>
              </a:rPr>
              <a:t>Pay for</a:t>
            </a:r>
            <a:endParaRPr lang="en-US" dirty="0">
              <a:solidFill>
                <a:srgbClr val="002060"/>
              </a:solidFill>
            </a:endParaRPr>
          </a:p>
        </p:txBody>
      </p:sp>
      <p:sp>
        <p:nvSpPr>
          <p:cNvPr id="58" name="Rectangle 57">
            <a:extLst>
              <a:ext uri="{FF2B5EF4-FFF2-40B4-BE49-F238E27FC236}">
                <a16:creationId xmlns:a16="http://schemas.microsoft.com/office/drawing/2014/main" id="{A9A4C851-3689-4E2A-A4BD-B0C0BFCEDF9D}"/>
              </a:ext>
            </a:extLst>
          </p:cNvPr>
          <p:cNvSpPr/>
          <p:nvPr/>
        </p:nvSpPr>
        <p:spPr>
          <a:xfrm>
            <a:off x="1107462" y="5116520"/>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Attend</a:t>
            </a:r>
            <a:endParaRPr lang="en-US" dirty="0">
              <a:solidFill>
                <a:srgbClr val="002060"/>
              </a:solidFill>
            </a:endParaRPr>
          </a:p>
        </p:txBody>
      </p:sp>
      <p:sp>
        <p:nvSpPr>
          <p:cNvPr id="59" name="Rectangle 58">
            <a:extLst>
              <a:ext uri="{FF2B5EF4-FFF2-40B4-BE49-F238E27FC236}">
                <a16:creationId xmlns:a16="http://schemas.microsoft.com/office/drawing/2014/main" id="{579F60A5-D03C-4F00-81C1-364B03E45F4C}"/>
              </a:ext>
            </a:extLst>
          </p:cNvPr>
          <p:cNvSpPr/>
          <p:nvPr/>
        </p:nvSpPr>
        <p:spPr>
          <a:xfrm>
            <a:off x="1107462" y="6006067"/>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9" action="ppaction://hlinksldjump"/>
              </a:rPr>
              <a:t>Data Reporting</a:t>
            </a:r>
            <a:endParaRPr lang="en-US" dirty="0">
              <a:solidFill>
                <a:srgbClr val="002060"/>
              </a:solidFill>
            </a:endParaRPr>
          </a:p>
        </p:txBody>
      </p:sp>
      <p:sp>
        <p:nvSpPr>
          <p:cNvPr id="33" name="TextBox 32"/>
          <p:cNvSpPr txBox="1"/>
          <p:nvPr/>
        </p:nvSpPr>
        <p:spPr>
          <a:xfrm>
            <a:off x="2691735" y="6106775"/>
            <a:ext cx="7845130" cy="492443"/>
          </a:xfrm>
          <a:prstGeom prst="rect">
            <a:avLst/>
          </a:prstGeom>
          <a:noFill/>
        </p:spPr>
        <p:txBody>
          <a:bodyPr wrap="square" rtlCol="0">
            <a:spAutoFit/>
          </a:bodyPr>
          <a:lstStyle/>
          <a:p>
            <a:pPr marL="171450" indent="-171450">
              <a:buFont typeface="Arial" panose="020B0604020202020204" pitchFamily="34" charset="0"/>
              <a:buChar char="•"/>
            </a:pPr>
            <a:r>
              <a:rPr lang="en-US" sz="1050" dirty="0">
                <a:solidFill>
                  <a:schemeClr val="accent1">
                    <a:lumMod val="50000"/>
                  </a:schemeClr>
                </a:solidFill>
              </a:rPr>
              <a:t>Self-payers may choose any </a:t>
            </a:r>
            <a:r>
              <a:rPr lang="en-US" sz="1050" dirty="0">
                <a:solidFill>
                  <a:schemeClr val="accent1">
                    <a:lumMod val="50000"/>
                  </a:schemeClr>
                </a:solidFill>
                <a:hlinkClick r:id="rId10"/>
              </a:rPr>
              <a:t>CDC-recognized organization </a:t>
            </a:r>
            <a:endParaRPr lang="en-US" sz="1050" dirty="0">
              <a:solidFill>
                <a:schemeClr val="accent1">
                  <a:lumMod val="50000"/>
                </a:schemeClr>
              </a:solidFill>
            </a:endParaRPr>
          </a:p>
          <a:p>
            <a:endParaRPr lang="en-US" sz="500" dirty="0">
              <a:solidFill>
                <a:schemeClr val="accent1">
                  <a:lumMod val="50000"/>
                </a:schemeClr>
              </a:solidFill>
            </a:endParaRPr>
          </a:p>
          <a:p>
            <a:pPr marL="115888" indent="-115888"/>
            <a:r>
              <a:rPr lang="en-US" sz="1050" dirty="0">
                <a:solidFill>
                  <a:schemeClr val="accent1">
                    <a:lumMod val="50000"/>
                  </a:schemeClr>
                </a:solidFill>
              </a:rPr>
              <a:t>+  Participants choosing a CDC-recognized organization outside of their insurance network may be responsible for a portion of the payment. </a:t>
            </a:r>
          </a:p>
        </p:txBody>
      </p:sp>
      <p:sp>
        <p:nvSpPr>
          <p:cNvPr id="34" name="Flowchart: Decision 33">
            <a:extLst>
              <a:ext uri="{FF2B5EF4-FFF2-40B4-BE49-F238E27FC236}">
                <a16:creationId xmlns:a16="http://schemas.microsoft.com/office/drawing/2014/main" id="{0D076B10-E808-415A-BF04-35D29F5B1207}"/>
              </a:ext>
            </a:extLst>
          </p:cNvPr>
          <p:cNvSpPr/>
          <p:nvPr/>
        </p:nvSpPr>
        <p:spPr>
          <a:xfrm>
            <a:off x="3150005" y="1899239"/>
            <a:ext cx="2377440" cy="1828800"/>
          </a:xfrm>
          <a:prstGeom prst="flowChartDecision">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00" dirty="0">
                <a:solidFill>
                  <a:srgbClr val="002060"/>
                </a:solidFill>
              </a:rPr>
              <a:t>Review the list of DPPs available in payer’s network</a:t>
            </a:r>
            <a:r>
              <a:rPr lang="en-US" sz="1000" baseline="30000" dirty="0">
                <a:solidFill>
                  <a:srgbClr val="002060"/>
                </a:solidFill>
              </a:rPr>
              <a:t>+</a:t>
            </a:r>
            <a:r>
              <a:rPr lang="en-US" sz="1000" dirty="0">
                <a:solidFill>
                  <a:srgbClr val="002060"/>
                </a:solidFill>
              </a:rPr>
              <a:t>, or otherwise available, who are accepting new participants</a:t>
            </a:r>
            <a:r>
              <a:rPr lang="en-US" sz="1100" dirty="0">
                <a:solidFill>
                  <a:srgbClr val="002060"/>
                </a:solidFill>
              </a:rPr>
              <a:t>.</a:t>
            </a:r>
          </a:p>
        </p:txBody>
      </p:sp>
    </p:spTree>
    <p:extLst>
      <p:ext uri="{BB962C8B-B14F-4D97-AF65-F5344CB8AC3E}">
        <p14:creationId xmlns:p14="http://schemas.microsoft.com/office/powerpoint/2010/main" val="36437131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Arrow Connector 11">
            <a:extLst>
              <a:ext uri="{FF2B5EF4-FFF2-40B4-BE49-F238E27FC236}">
                <a16:creationId xmlns:a16="http://schemas.microsoft.com/office/drawing/2014/main" id="{C84155B2-59DD-4450-B771-50FF7F104C39}"/>
              </a:ext>
            </a:extLst>
          </p:cNvPr>
          <p:cNvCxnSpPr>
            <a:cxnSpLocks/>
            <a:stCxn id="24" idx="3"/>
            <a:endCxn id="3" idx="1"/>
          </p:cNvCxnSpPr>
          <p:nvPr/>
        </p:nvCxnSpPr>
        <p:spPr>
          <a:xfrm flipV="1">
            <a:off x="2296182" y="1323118"/>
            <a:ext cx="1140432" cy="2380068"/>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D029D3F8-0761-41AA-85CB-05A1E6A4950C}"/>
              </a:ext>
            </a:extLst>
          </p:cNvPr>
          <p:cNvSpPr txBox="1"/>
          <p:nvPr/>
        </p:nvSpPr>
        <p:spPr>
          <a:xfrm>
            <a:off x="3436614" y="1138452"/>
            <a:ext cx="159168" cy="369332"/>
          </a:xfrm>
          <a:prstGeom prst="rect">
            <a:avLst/>
          </a:prstGeom>
          <a:noFill/>
        </p:spPr>
        <p:txBody>
          <a:bodyPr wrap="square" rtlCol="0">
            <a:spAutoFit/>
          </a:bodyPr>
          <a:lstStyle/>
          <a:p>
            <a:r>
              <a:rPr lang="en-US" dirty="0">
                <a:solidFill>
                  <a:schemeClr val="bg2"/>
                </a:solidFill>
              </a:rPr>
              <a:t>t</a:t>
            </a:r>
          </a:p>
        </p:txBody>
      </p:sp>
      <p:sp>
        <p:nvSpPr>
          <p:cNvPr id="2" name="Arrow: Down 1">
            <a:extLst>
              <a:ext uri="{FF2B5EF4-FFF2-40B4-BE49-F238E27FC236}">
                <a16:creationId xmlns:a16="http://schemas.microsoft.com/office/drawing/2014/main" id="{2D722320-4628-41EF-9D1B-F29974A78265}"/>
              </a:ext>
            </a:extLst>
          </p:cNvPr>
          <p:cNvSpPr/>
          <p:nvPr/>
        </p:nvSpPr>
        <p:spPr>
          <a:xfrm>
            <a:off x="457200" y="1033272"/>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D4C5BEA-69FD-4B0D-9D05-9C15652F35A4}"/>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sp>
        <p:nvSpPr>
          <p:cNvPr id="67" name="Rectangle 66">
            <a:extLst>
              <a:ext uri="{FF2B5EF4-FFF2-40B4-BE49-F238E27FC236}">
                <a16:creationId xmlns:a16="http://schemas.microsoft.com/office/drawing/2014/main" id="{87AF6D67-A9E6-4143-A864-97476AC517F9}"/>
              </a:ext>
            </a:extLst>
          </p:cNvPr>
          <p:cNvSpPr/>
          <p:nvPr/>
        </p:nvSpPr>
        <p:spPr>
          <a:xfrm>
            <a:off x="5486400" y="274320"/>
            <a:ext cx="4434840"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Eligibility Decision Tree</a:t>
            </a:r>
          </a:p>
        </p:txBody>
      </p:sp>
      <p:sp>
        <p:nvSpPr>
          <p:cNvPr id="15" name="TextBox 14">
            <a:hlinkClick r:id="rId2" action="ppaction://hlinksldjump"/>
            <a:extLst>
              <a:ext uri="{FF2B5EF4-FFF2-40B4-BE49-F238E27FC236}">
                <a16:creationId xmlns:a16="http://schemas.microsoft.com/office/drawing/2014/main" id="{06507752-62EF-4B97-90D6-9A59C5A67568}"/>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cxnSp>
        <p:nvCxnSpPr>
          <p:cNvPr id="21" name="Straight Connector 20">
            <a:extLst>
              <a:ext uri="{FF2B5EF4-FFF2-40B4-BE49-F238E27FC236}">
                <a16:creationId xmlns:a16="http://schemas.microsoft.com/office/drawing/2014/main" id="{7B594F27-D49B-488A-990B-427921400B14}"/>
              </a:ext>
            </a:extLst>
          </p:cNvPr>
          <p:cNvCxnSpPr>
            <a:stCxn id="25" idx="2"/>
            <a:endCxn id="28"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F5D9ABDC-5153-4EBC-A143-359FA74594E3}"/>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3" action="ppaction://hlinksldjump"/>
              </a:rPr>
              <a:t>Choose</a:t>
            </a:r>
            <a:endParaRPr lang="en-US" dirty="0">
              <a:solidFill>
                <a:srgbClr val="002060"/>
              </a:solidFill>
            </a:endParaRPr>
          </a:p>
        </p:txBody>
      </p:sp>
      <p:sp>
        <p:nvSpPr>
          <p:cNvPr id="23" name="Rectangle 22">
            <a:extLst>
              <a:ext uri="{FF2B5EF4-FFF2-40B4-BE49-F238E27FC236}">
                <a16:creationId xmlns:a16="http://schemas.microsoft.com/office/drawing/2014/main" id="{AA3867C4-09B8-4CA6-9EB9-118B628C2789}"/>
              </a:ext>
            </a:extLst>
          </p:cNvPr>
          <p:cNvSpPr/>
          <p:nvPr/>
        </p:nvSpPr>
        <p:spPr>
          <a:xfrm>
            <a:off x="1107462" y="42269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4" action="ppaction://hlinksldjump"/>
              </a:rPr>
              <a:t>Enroll</a:t>
            </a:r>
            <a:r>
              <a:rPr lang="en-US" dirty="0">
                <a:solidFill>
                  <a:srgbClr val="002060"/>
                </a:solidFill>
              </a:rPr>
              <a:t> </a:t>
            </a:r>
          </a:p>
        </p:txBody>
      </p:sp>
      <p:sp>
        <p:nvSpPr>
          <p:cNvPr id="24" name="Rectangle 23">
            <a:extLst>
              <a:ext uri="{FF2B5EF4-FFF2-40B4-BE49-F238E27FC236}">
                <a16:creationId xmlns:a16="http://schemas.microsoft.com/office/drawing/2014/main" id="{8BDC351C-2E22-4159-A7A4-F097E27ACC31}"/>
              </a:ext>
            </a:extLst>
          </p:cNvPr>
          <p:cNvSpPr/>
          <p:nvPr/>
        </p:nvSpPr>
        <p:spPr>
          <a:xfrm>
            <a:off x="1107462" y="3337426"/>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5" action="ppaction://hlinksldjump">
                  <a:extLst>
                    <a:ext uri="{A12FA001-AC4F-418D-AE19-62706E023703}">
                      <ahyp:hlinkClr xmlns:ahyp="http://schemas.microsoft.com/office/drawing/2018/hyperlinkcolor" val="tx"/>
                    </a:ext>
                  </a:extLst>
                </a:hlinkClick>
              </a:rPr>
              <a:t>Qualify</a:t>
            </a:r>
            <a:r>
              <a:rPr lang="en-US" dirty="0">
                <a:solidFill>
                  <a:schemeClr val="bg1"/>
                </a:solidFill>
              </a:rPr>
              <a:t> </a:t>
            </a:r>
          </a:p>
        </p:txBody>
      </p:sp>
      <p:sp>
        <p:nvSpPr>
          <p:cNvPr id="25" name="Rectangle 24">
            <a:extLst>
              <a:ext uri="{FF2B5EF4-FFF2-40B4-BE49-F238E27FC236}">
                <a16:creationId xmlns:a16="http://schemas.microsoft.com/office/drawing/2014/main" id="{B47D2E25-4434-4DE5-AD48-3061360E985F}"/>
              </a:ext>
            </a:extLst>
          </p:cNvPr>
          <p:cNvSpPr/>
          <p:nvPr/>
        </p:nvSpPr>
        <p:spPr>
          <a:xfrm>
            <a:off x="1107462" y="668785"/>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6" action="ppaction://hlinksldjump"/>
              </a:rPr>
              <a:t>Refer</a:t>
            </a:r>
            <a:endParaRPr lang="en-US" dirty="0">
              <a:solidFill>
                <a:srgbClr val="002060"/>
              </a:solidFill>
            </a:endParaRPr>
          </a:p>
        </p:txBody>
      </p:sp>
      <p:sp>
        <p:nvSpPr>
          <p:cNvPr id="26" name="Rectangle 25">
            <a:extLst>
              <a:ext uri="{FF2B5EF4-FFF2-40B4-BE49-F238E27FC236}">
                <a16:creationId xmlns:a16="http://schemas.microsoft.com/office/drawing/2014/main" id="{D175EDD8-68DB-44D2-9EA1-5C7803E72B2C}"/>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7" action="ppaction://hlinksldjump"/>
              </a:rPr>
              <a:t>Pay for</a:t>
            </a:r>
            <a:endParaRPr lang="en-US" dirty="0">
              <a:solidFill>
                <a:srgbClr val="002060"/>
              </a:solidFill>
            </a:endParaRPr>
          </a:p>
        </p:txBody>
      </p:sp>
      <p:sp>
        <p:nvSpPr>
          <p:cNvPr id="27" name="Rectangle 26">
            <a:extLst>
              <a:ext uri="{FF2B5EF4-FFF2-40B4-BE49-F238E27FC236}">
                <a16:creationId xmlns:a16="http://schemas.microsoft.com/office/drawing/2014/main" id="{8C2A50D5-B08D-4E95-A676-1E7CBFDBFB8E}"/>
              </a:ext>
            </a:extLst>
          </p:cNvPr>
          <p:cNvSpPr/>
          <p:nvPr/>
        </p:nvSpPr>
        <p:spPr>
          <a:xfrm>
            <a:off x="1107462" y="5116520"/>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Attend</a:t>
            </a:r>
            <a:endParaRPr lang="en-US" dirty="0">
              <a:solidFill>
                <a:srgbClr val="002060"/>
              </a:solidFill>
            </a:endParaRPr>
          </a:p>
        </p:txBody>
      </p:sp>
      <p:sp>
        <p:nvSpPr>
          <p:cNvPr id="28" name="Rectangle 27">
            <a:extLst>
              <a:ext uri="{FF2B5EF4-FFF2-40B4-BE49-F238E27FC236}">
                <a16:creationId xmlns:a16="http://schemas.microsoft.com/office/drawing/2014/main" id="{D59E666C-9A5A-4A3D-BB20-7B067190A518}"/>
              </a:ext>
            </a:extLst>
          </p:cNvPr>
          <p:cNvSpPr/>
          <p:nvPr/>
        </p:nvSpPr>
        <p:spPr>
          <a:xfrm>
            <a:off x="1107462" y="6006067"/>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9" action="ppaction://hlinksldjump"/>
              </a:rPr>
              <a:t>Data Reporting</a:t>
            </a:r>
            <a:endParaRPr lang="en-US" dirty="0">
              <a:solidFill>
                <a:srgbClr val="002060"/>
              </a:solidFill>
            </a:endParaRPr>
          </a:p>
        </p:txBody>
      </p:sp>
      <p:pic>
        <p:nvPicPr>
          <p:cNvPr id="5" name="Picture 4">
            <a:extLst>
              <a:ext uri="{FF2B5EF4-FFF2-40B4-BE49-F238E27FC236}">
                <a16:creationId xmlns:a16="http://schemas.microsoft.com/office/drawing/2014/main" id="{4403A80B-800D-46E1-858D-D1C797B560BD}"/>
              </a:ext>
            </a:extLst>
          </p:cNvPr>
          <p:cNvPicPr>
            <a:picLocks noChangeAspect="1"/>
          </p:cNvPicPr>
          <p:nvPr/>
        </p:nvPicPr>
        <p:blipFill>
          <a:blip r:embed="rId10"/>
          <a:stretch>
            <a:fillRect/>
          </a:stretch>
        </p:blipFill>
        <p:spPr>
          <a:xfrm>
            <a:off x="3045019" y="1113066"/>
            <a:ext cx="8919183" cy="5180239"/>
          </a:xfrm>
          <a:prstGeom prst="rect">
            <a:avLst/>
          </a:prstGeom>
        </p:spPr>
      </p:pic>
      <p:sp>
        <p:nvSpPr>
          <p:cNvPr id="4" name="TextBox 3">
            <a:extLst>
              <a:ext uri="{FF2B5EF4-FFF2-40B4-BE49-F238E27FC236}">
                <a16:creationId xmlns:a16="http://schemas.microsoft.com/office/drawing/2014/main" id="{722D160D-AD1A-4C2B-B8F8-E7CB03EB0600}"/>
              </a:ext>
            </a:extLst>
          </p:cNvPr>
          <p:cNvSpPr txBox="1"/>
          <p:nvPr/>
        </p:nvSpPr>
        <p:spPr>
          <a:xfrm>
            <a:off x="2691735" y="6301282"/>
            <a:ext cx="8005718" cy="253916"/>
          </a:xfrm>
          <a:prstGeom prst="rect">
            <a:avLst/>
          </a:prstGeom>
          <a:noFill/>
        </p:spPr>
        <p:txBody>
          <a:bodyPr wrap="none" rtlCol="0">
            <a:spAutoFit/>
          </a:bodyPr>
          <a:lstStyle/>
          <a:p>
            <a:r>
              <a:rPr lang="en-US" sz="1050" dirty="0">
                <a:solidFill>
                  <a:srgbClr val="002060"/>
                </a:solidFill>
              </a:rPr>
              <a:t>The eligibility criteria for the MDPP differ slightly from those pictured above. For more information, please see the </a:t>
            </a:r>
            <a:r>
              <a:rPr lang="en-US" sz="1050" dirty="0">
                <a:solidFill>
                  <a:srgbClr val="002060"/>
                </a:solidFill>
                <a:hlinkClick r:id="rId11"/>
              </a:rPr>
              <a:t>coveragetoolkit.org</a:t>
            </a:r>
            <a:r>
              <a:rPr lang="en-US" sz="1050" dirty="0">
                <a:solidFill>
                  <a:srgbClr val="002060"/>
                </a:solidFill>
              </a:rPr>
              <a:t> website. </a:t>
            </a:r>
          </a:p>
        </p:txBody>
      </p:sp>
    </p:spTree>
    <p:extLst>
      <p:ext uri="{BB962C8B-B14F-4D97-AF65-F5344CB8AC3E}">
        <p14:creationId xmlns:p14="http://schemas.microsoft.com/office/powerpoint/2010/main" val="1356777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rrow: Down 1">
            <a:extLst>
              <a:ext uri="{FF2B5EF4-FFF2-40B4-BE49-F238E27FC236}">
                <a16:creationId xmlns:a16="http://schemas.microsoft.com/office/drawing/2014/main" id="{2D722320-4628-41EF-9D1B-F29974A78265}"/>
              </a:ext>
            </a:extLst>
          </p:cNvPr>
          <p:cNvSpPr/>
          <p:nvPr/>
        </p:nvSpPr>
        <p:spPr>
          <a:xfrm>
            <a:off x="457200" y="1033272"/>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D4C5BEA-69FD-4B0D-9D05-9C15652F35A4}"/>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cxnSp>
        <p:nvCxnSpPr>
          <p:cNvPr id="12" name="Straight Arrow Connector 11">
            <a:extLst>
              <a:ext uri="{FF2B5EF4-FFF2-40B4-BE49-F238E27FC236}">
                <a16:creationId xmlns:a16="http://schemas.microsoft.com/office/drawing/2014/main" id="{1B277B69-6619-4930-B328-A6720910FCDA}"/>
              </a:ext>
            </a:extLst>
          </p:cNvPr>
          <p:cNvCxnSpPr>
            <a:cxnSpLocks/>
            <a:stCxn id="23" idx="3"/>
            <a:endCxn id="18" idx="1"/>
          </p:cNvCxnSpPr>
          <p:nvPr/>
        </p:nvCxnSpPr>
        <p:spPr>
          <a:xfrm flipV="1">
            <a:off x="2296182" y="2813639"/>
            <a:ext cx="3032959" cy="1779094"/>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13" name="TextBox 12">
            <a:hlinkClick r:id="rId2" action="ppaction://hlinksldjump"/>
            <a:extLst>
              <a:ext uri="{FF2B5EF4-FFF2-40B4-BE49-F238E27FC236}">
                <a16:creationId xmlns:a16="http://schemas.microsoft.com/office/drawing/2014/main" id="{C7E03D26-D72B-44D4-830B-B6A8FAF51824}"/>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sp>
        <p:nvSpPr>
          <p:cNvPr id="14" name="Rectangle 13">
            <a:extLst>
              <a:ext uri="{FF2B5EF4-FFF2-40B4-BE49-F238E27FC236}">
                <a16:creationId xmlns:a16="http://schemas.microsoft.com/office/drawing/2014/main" id="{EDF4C63E-9C67-4243-9067-EBE6CF9F4581}"/>
              </a:ext>
            </a:extLst>
          </p:cNvPr>
          <p:cNvSpPr/>
          <p:nvPr/>
        </p:nvSpPr>
        <p:spPr>
          <a:xfrm>
            <a:off x="5634909" y="153946"/>
            <a:ext cx="3777587" cy="522542"/>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Common Enrollment Needs</a:t>
            </a:r>
          </a:p>
        </p:txBody>
      </p:sp>
      <p:cxnSp>
        <p:nvCxnSpPr>
          <p:cNvPr id="16" name="Straight Arrow Connector 11">
            <a:extLst>
              <a:ext uri="{FF2B5EF4-FFF2-40B4-BE49-F238E27FC236}">
                <a16:creationId xmlns:a16="http://schemas.microsoft.com/office/drawing/2014/main" id="{07705E2B-1C6D-4667-9A3B-D48487AF9223}"/>
              </a:ext>
            </a:extLst>
          </p:cNvPr>
          <p:cNvCxnSpPr>
            <a:cxnSpLocks/>
            <a:stCxn id="18" idx="2"/>
            <a:endCxn id="19" idx="0"/>
          </p:cNvCxnSpPr>
          <p:nvPr/>
        </p:nvCxnSpPr>
        <p:spPr>
          <a:xfrm>
            <a:off x="7523701" y="3956639"/>
            <a:ext cx="0" cy="316722"/>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5EE5C8AC-8ECA-4C14-AAB9-53435DC8D24D}"/>
              </a:ext>
            </a:extLst>
          </p:cNvPr>
          <p:cNvSpPr/>
          <p:nvPr/>
        </p:nvSpPr>
        <p:spPr>
          <a:xfrm>
            <a:off x="4118981" y="953488"/>
            <a:ext cx="6809441" cy="522542"/>
          </a:xfrm>
          <a:prstGeom prst="rect">
            <a:avLst/>
          </a:prstGeom>
          <a:solidFill>
            <a:srgbClr val="00B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2060"/>
                </a:solidFill>
              </a:rPr>
              <a:t>Participants who are Self-Referred, Community Organizations and Employer Wellness Programs</a:t>
            </a:r>
          </a:p>
        </p:txBody>
      </p:sp>
      <p:sp>
        <p:nvSpPr>
          <p:cNvPr id="18" name="Rectangle 17">
            <a:extLst>
              <a:ext uri="{FF2B5EF4-FFF2-40B4-BE49-F238E27FC236}">
                <a16:creationId xmlns:a16="http://schemas.microsoft.com/office/drawing/2014/main" id="{14ED2EBD-7B3F-48C9-8DAC-7AE7CB2817C3}"/>
              </a:ext>
            </a:extLst>
          </p:cNvPr>
          <p:cNvSpPr/>
          <p:nvPr/>
        </p:nvSpPr>
        <p:spPr>
          <a:xfrm>
            <a:off x="5329141" y="1670639"/>
            <a:ext cx="4389120" cy="22860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u="sng" dirty="0">
                <a:solidFill>
                  <a:srgbClr val="002060"/>
                </a:solidFill>
              </a:rPr>
              <a:t>Reason for Referral</a:t>
            </a:r>
          </a:p>
          <a:p>
            <a:pPr marL="285750" indent="-285750">
              <a:buFont typeface="Arial" panose="020B0604020202020204" pitchFamily="34" charset="0"/>
              <a:buChar char="•"/>
            </a:pPr>
            <a:r>
              <a:rPr lang="en-US" sz="1600" dirty="0">
                <a:solidFill>
                  <a:srgbClr val="002060"/>
                </a:solidFill>
              </a:rPr>
              <a:t>Score on risk test</a:t>
            </a:r>
          </a:p>
          <a:p>
            <a:pPr marL="285750" indent="-285750">
              <a:buFont typeface="Arial" panose="020B0604020202020204" pitchFamily="34" charset="0"/>
              <a:buChar char="•"/>
            </a:pPr>
            <a:r>
              <a:rPr lang="en-US" sz="1600" dirty="0">
                <a:solidFill>
                  <a:srgbClr val="002060"/>
                </a:solidFill>
                <a:hlinkClick r:id="rId3"/>
              </a:rPr>
              <a:t>DoIHavePrediabetes</a:t>
            </a:r>
            <a:r>
              <a:rPr lang="en-US" sz="1600" dirty="0">
                <a:solidFill>
                  <a:srgbClr val="002060"/>
                </a:solidFill>
              </a:rPr>
              <a:t> Campaign</a:t>
            </a:r>
          </a:p>
          <a:p>
            <a:pPr marL="285750" indent="-285750">
              <a:buFont typeface="Arial" panose="020B0604020202020204" pitchFamily="34" charset="0"/>
              <a:buChar char="•"/>
            </a:pPr>
            <a:r>
              <a:rPr lang="en-US" sz="1600" dirty="0">
                <a:solidFill>
                  <a:srgbClr val="002060"/>
                </a:solidFill>
              </a:rPr>
              <a:t>Suspicion of prediabetes</a:t>
            </a:r>
          </a:p>
          <a:p>
            <a:pPr marL="742950" lvl="1" indent="-285750">
              <a:buFont typeface="Arial" panose="020B0604020202020204" pitchFamily="34" charset="0"/>
              <a:buChar char="•"/>
            </a:pPr>
            <a:r>
              <a:rPr lang="en-US" sz="1600" dirty="0">
                <a:solidFill>
                  <a:srgbClr val="002060"/>
                </a:solidFill>
              </a:rPr>
              <a:t>Must confirm all qualification elements</a:t>
            </a:r>
          </a:p>
          <a:p>
            <a:pPr marL="285750" indent="-285750">
              <a:buFont typeface="Arial" panose="020B0604020202020204" pitchFamily="34" charset="0"/>
              <a:buChar char="•"/>
            </a:pPr>
            <a:r>
              <a:rPr lang="en-US" sz="1600" dirty="0">
                <a:solidFill>
                  <a:srgbClr val="002060"/>
                </a:solidFill>
              </a:rPr>
              <a:t>State and Local public marketing campaigns</a:t>
            </a:r>
          </a:p>
          <a:p>
            <a:pPr marL="285750" indent="-285750">
              <a:buFont typeface="Arial" panose="020B0604020202020204" pitchFamily="34" charset="0"/>
              <a:buChar char="•"/>
            </a:pPr>
            <a:r>
              <a:rPr lang="en-US" sz="1600" dirty="0">
                <a:solidFill>
                  <a:srgbClr val="002060"/>
                </a:solidFill>
              </a:rPr>
              <a:t>Told by a provider they are at risk for developing type 2 diabetes</a:t>
            </a:r>
          </a:p>
        </p:txBody>
      </p:sp>
      <p:sp>
        <p:nvSpPr>
          <p:cNvPr id="19" name="Rectangle 18">
            <a:extLst>
              <a:ext uri="{FF2B5EF4-FFF2-40B4-BE49-F238E27FC236}">
                <a16:creationId xmlns:a16="http://schemas.microsoft.com/office/drawing/2014/main" id="{9BBE8144-EAB1-4B34-A565-D15401B4D40A}"/>
              </a:ext>
            </a:extLst>
          </p:cNvPr>
          <p:cNvSpPr/>
          <p:nvPr/>
        </p:nvSpPr>
        <p:spPr>
          <a:xfrm>
            <a:off x="5329141" y="4273361"/>
            <a:ext cx="4389120" cy="22860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u="sng" dirty="0">
                <a:solidFill>
                  <a:srgbClr val="002060"/>
                </a:solidFill>
              </a:rPr>
              <a:t>Eligibility Confirmation Needed</a:t>
            </a:r>
          </a:p>
          <a:p>
            <a:pPr marL="285750" indent="-285750">
              <a:buFont typeface="Arial" panose="020B0604020202020204" pitchFamily="34" charset="0"/>
              <a:buChar char="•"/>
            </a:pPr>
            <a:r>
              <a:rPr lang="en-US" sz="1600" dirty="0">
                <a:solidFill>
                  <a:srgbClr val="002060"/>
                </a:solidFill>
              </a:rPr>
              <a:t>Diagnosis of Obesity</a:t>
            </a:r>
          </a:p>
          <a:p>
            <a:pPr marL="742950" lvl="1" indent="-285750">
              <a:buFont typeface="Arial" panose="020B0604020202020204" pitchFamily="34" charset="0"/>
              <a:buChar char="•"/>
            </a:pPr>
            <a:r>
              <a:rPr lang="en-US" sz="1600" dirty="0">
                <a:solidFill>
                  <a:srgbClr val="002060"/>
                </a:solidFill>
              </a:rPr>
              <a:t>BMI calculation, or</a:t>
            </a:r>
          </a:p>
          <a:p>
            <a:pPr marL="742950" lvl="1" indent="-285750">
              <a:buFont typeface="Arial" panose="020B0604020202020204" pitchFamily="34" charset="0"/>
              <a:buChar char="•"/>
            </a:pPr>
            <a:r>
              <a:rPr lang="en-US" sz="1600" dirty="0">
                <a:solidFill>
                  <a:srgbClr val="002060"/>
                </a:solidFill>
              </a:rPr>
              <a:t>Medical Diagnosis</a:t>
            </a:r>
          </a:p>
          <a:p>
            <a:pPr marL="285750" indent="-285750">
              <a:buFont typeface="Arial" panose="020B0604020202020204" pitchFamily="34" charset="0"/>
              <a:buChar char="•"/>
            </a:pPr>
            <a:r>
              <a:rPr lang="en-US" sz="1600" dirty="0">
                <a:solidFill>
                  <a:srgbClr val="002060"/>
                </a:solidFill>
              </a:rPr>
              <a:t>Qualifying Blood Test</a:t>
            </a:r>
          </a:p>
          <a:p>
            <a:pPr marL="742950" lvl="1" indent="-285750">
              <a:buFont typeface="Arial" panose="020B0604020202020204" pitchFamily="34" charset="0"/>
              <a:buChar char="•"/>
            </a:pPr>
            <a:r>
              <a:rPr lang="en-US" sz="1600" dirty="0">
                <a:solidFill>
                  <a:srgbClr val="002060"/>
                </a:solidFill>
                <a:hlinkClick r:id="rId4" action="ppaction://hlinksldjump"/>
              </a:rPr>
              <a:t>HbA1c</a:t>
            </a:r>
            <a:r>
              <a:rPr lang="en-US" sz="1600" dirty="0">
                <a:solidFill>
                  <a:srgbClr val="002060"/>
                </a:solidFill>
              </a:rPr>
              <a:t>, </a:t>
            </a:r>
            <a:r>
              <a:rPr lang="en-US" sz="1600" dirty="0">
                <a:solidFill>
                  <a:srgbClr val="002060"/>
                </a:solidFill>
                <a:hlinkClick r:id="rId4" action="ppaction://hlinksldjump"/>
              </a:rPr>
              <a:t>FPG</a:t>
            </a:r>
            <a:r>
              <a:rPr lang="en-US" sz="1600" dirty="0">
                <a:solidFill>
                  <a:srgbClr val="002060"/>
                </a:solidFill>
              </a:rPr>
              <a:t>, or </a:t>
            </a:r>
            <a:r>
              <a:rPr lang="en-US" sz="1600" dirty="0">
                <a:solidFill>
                  <a:srgbClr val="002060"/>
                </a:solidFill>
                <a:hlinkClick r:id="rId4" action="ppaction://hlinksldjump"/>
              </a:rPr>
              <a:t>OGTT</a:t>
            </a:r>
            <a:endParaRPr lang="en-US" sz="1600" dirty="0">
              <a:solidFill>
                <a:srgbClr val="002060"/>
              </a:solidFill>
            </a:endParaRPr>
          </a:p>
          <a:p>
            <a:pPr marL="285750" indent="-285750">
              <a:buFont typeface="Arial" panose="020B0604020202020204" pitchFamily="34" charset="0"/>
              <a:buChar char="•"/>
            </a:pPr>
            <a:r>
              <a:rPr lang="en-US" sz="1600" dirty="0">
                <a:solidFill>
                  <a:srgbClr val="002060"/>
                </a:solidFill>
              </a:rPr>
              <a:t>Detailed Health History </a:t>
            </a:r>
          </a:p>
          <a:p>
            <a:pPr marL="285750" indent="-285750">
              <a:buFont typeface="Arial" panose="020B0604020202020204" pitchFamily="34" charset="0"/>
              <a:buChar char="•"/>
            </a:pPr>
            <a:endParaRPr lang="en-US" sz="1600" dirty="0">
              <a:solidFill>
                <a:srgbClr val="002060"/>
              </a:solidFill>
            </a:endParaRPr>
          </a:p>
        </p:txBody>
      </p:sp>
      <p:cxnSp>
        <p:nvCxnSpPr>
          <p:cNvPr id="21" name="Straight Connector 20">
            <a:extLst>
              <a:ext uri="{FF2B5EF4-FFF2-40B4-BE49-F238E27FC236}">
                <a16:creationId xmlns:a16="http://schemas.microsoft.com/office/drawing/2014/main" id="{D164C594-0483-4F00-8A96-6600BFE8B981}"/>
              </a:ext>
            </a:extLst>
          </p:cNvPr>
          <p:cNvCxnSpPr>
            <a:stCxn id="25" idx="2"/>
            <a:endCxn id="28"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C0472D93-8CBF-4CA0-8F7F-C45225A85B77}"/>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5" action="ppaction://hlinksldjump"/>
              </a:rPr>
              <a:t>Choose</a:t>
            </a:r>
            <a:endParaRPr lang="en-US" dirty="0">
              <a:solidFill>
                <a:srgbClr val="002060"/>
              </a:solidFill>
            </a:endParaRPr>
          </a:p>
        </p:txBody>
      </p:sp>
      <p:sp>
        <p:nvSpPr>
          <p:cNvPr id="23" name="Rectangle 22">
            <a:extLst>
              <a:ext uri="{FF2B5EF4-FFF2-40B4-BE49-F238E27FC236}">
                <a16:creationId xmlns:a16="http://schemas.microsoft.com/office/drawing/2014/main" id="{4F690417-81B5-43D2-8B04-290242E21D54}"/>
              </a:ext>
            </a:extLst>
          </p:cNvPr>
          <p:cNvSpPr/>
          <p:nvPr/>
        </p:nvSpPr>
        <p:spPr>
          <a:xfrm>
            <a:off x="1107462" y="4226973"/>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6" action="ppaction://hlinksldjump"/>
              </a:rPr>
              <a:t>Enroll </a:t>
            </a:r>
            <a:endParaRPr lang="en-US" dirty="0">
              <a:solidFill>
                <a:schemeClr val="bg1"/>
              </a:solidFill>
            </a:endParaRPr>
          </a:p>
        </p:txBody>
      </p:sp>
      <p:sp>
        <p:nvSpPr>
          <p:cNvPr id="24" name="Rectangle 23">
            <a:extLst>
              <a:ext uri="{FF2B5EF4-FFF2-40B4-BE49-F238E27FC236}">
                <a16:creationId xmlns:a16="http://schemas.microsoft.com/office/drawing/2014/main" id="{E3018AE8-DA1D-4EA2-AC7C-4E209050C703}"/>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7" action="ppaction://hlinksldjump"/>
              </a:rPr>
              <a:t>Qualify</a:t>
            </a:r>
            <a:r>
              <a:rPr lang="en-US" dirty="0">
                <a:solidFill>
                  <a:srgbClr val="002060"/>
                </a:solidFill>
              </a:rPr>
              <a:t> </a:t>
            </a:r>
          </a:p>
        </p:txBody>
      </p:sp>
      <p:sp>
        <p:nvSpPr>
          <p:cNvPr id="25" name="Rectangle 24">
            <a:extLst>
              <a:ext uri="{FF2B5EF4-FFF2-40B4-BE49-F238E27FC236}">
                <a16:creationId xmlns:a16="http://schemas.microsoft.com/office/drawing/2014/main" id="{15C370A0-60E9-4F4E-9302-E1A2F7DB270B}"/>
              </a:ext>
            </a:extLst>
          </p:cNvPr>
          <p:cNvSpPr/>
          <p:nvPr/>
        </p:nvSpPr>
        <p:spPr>
          <a:xfrm>
            <a:off x="1107462" y="668785"/>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Refer</a:t>
            </a:r>
            <a:endParaRPr lang="en-US" dirty="0">
              <a:solidFill>
                <a:srgbClr val="002060"/>
              </a:solidFill>
            </a:endParaRPr>
          </a:p>
        </p:txBody>
      </p:sp>
      <p:sp>
        <p:nvSpPr>
          <p:cNvPr id="26" name="Rectangle 25">
            <a:extLst>
              <a:ext uri="{FF2B5EF4-FFF2-40B4-BE49-F238E27FC236}">
                <a16:creationId xmlns:a16="http://schemas.microsoft.com/office/drawing/2014/main" id="{49F50FCD-C706-4948-BE97-5FB6327EAE47}"/>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9" action="ppaction://hlinksldjump"/>
              </a:rPr>
              <a:t>Pay for</a:t>
            </a:r>
            <a:endParaRPr lang="en-US" dirty="0">
              <a:solidFill>
                <a:srgbClr val="002060"/>
              </a:solidFill>
            </a:endParaRPr>
          </a:p>
        </p:txBody>
      </p:sp>
      <p:sp>
        <p:nvSpPr>
          <p:cNvPr id="27" name="Rectangle 26">
            <a:extLst>
              <a:ext uri="{FF2B5EF4-FFF2-40B4-BE49-F238E27FC236}">
                <a16:creationId xmlns:a16="http://schemas.microsoft.com/office/drawing/2014/main" id="{F1D6E25C-1BED-4F16-9F1C-BEAAE4BA1172}"/>
              </a:ext>
            </a:extLst>
          </p:cNvPr>
          <p:cNvSpPr/>
          <p:nvPr/>
        </p:nvSpPr>
        <p:spPr>
          <a:xfrm>
            <a:off x="1107462" y="5116520"/>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10" action="ppaction://hlinksldjump"/>
              </a:rPr>
              <a:t>Attend</a:t>
            </a:r>
            <a:endParaRPr lang="en-US" dirty="0">
              <a:solidFill>
                <a:srgbClr val="002060"/>
              </a:solidFill>
            </a:endParaRPr>
          </a:p>
        </p:txBody>
      </p:sp>
      <p:sp>
        <p:nvSpPr>
          <p:cNvPr id="28" name="Rectangle 27">
            <a:extLst>
              <a:ext uri="{FF2B5EF4-FFF2-40B4-BE49-F238E27FC236}">
                <a16:creationId xmlns:a16="http://schemas.microsoft.com/office/drawing/2014/main" id="{1F139C2E-51B1-4AEB-9D1C-E1FC1DC421F5}"/>
              </a:ext>
            </a:extLst>
          </p:cNvPr>
          <p:cNvSpPr/>
          <p:nvPr/>
        </p:nvSpPr>
        <p:spPr>
          <a:xfrm>
            <a:off x="1107462" y="6006067"/>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11" action="ppaction://hlinksldjump"/>
              </a:rPr>
              <a:t>Data Reporting</a:t>
            </a:r>
            <a:endParaRPr lang="en-US" dirty="0">
              <a:solidFill>
                <a:srgbClr val="002060"/>
              </a:solidFill>
            </a:endParaRPr>
          </a:p>
        </p:txBody>
      </p:sp>
    </p:spTree>
    <p:extLst>
      <p:ext uri="{BB962C8B-B14F-4D97-AF65-F5344CB8AC3E}">
        <p14:creationId xmlns:p14="http://schemas.microsoft.com/office/powerpoint/2010/main" val="14929233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rrow: Down 1">
            <a:extLst>
              <a:ext uri="{FF2B5EF4-FFF2-40B4-BE49-F238E27FC236}">
                <a16:creationId xmlns:a16="http://schemas.microsoft.com/office/drawing/2014/main" id="{2D722320-4628-41EF-9D1B-F29974A78265}"/>
              </a:ext>
            </a:extLst>
          </p:cNvPr>
          <p:cNvSpPr/>
          <p:nvPr/>
        </p:nvSpPr>
        <p:spPr>
          <a:xfrm>
            <a:off x="457200" y="1033272"/>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D4C5BEA-69FD-4B0D-9D05-9C15652F35A4}"/>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cxnSp>
        <p:nvCxnSpPr>
          <p:cNvPr id="12" name="Straight Arrow Connector 11">
            <a:extLst>
              <a:ext uri="{FF2B5EF4-FFF2-40B4-BE49-F238E27FC236}">
                <a16:creationId xmlns:a16="http://schemas.microsoft.com/office/drawing/2014/main" id="{1B277B69-6619-4930-B328-A6720910FCDA}"/>
              </a:ext>
            </a:extLst>
          </p:cNvPr>
          <p:cNvCxnSpPr>
            <a:cxnSpLocks/>
            <a:stCxn id="24" idx="3"/>
            <a:endCxn id="18" idx="1"/>
          </p:cNvCxnSpPr>
          <p:nvPr/>
        </p:nvCxnSpPr>
        <p:spPr>
          <a:xfrm flipV="1">
            <a:off x="2296182" y="3094414"/>
            <a:ext cx="3032959" cy="1498319"/>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13" name="TextBox 12">
            <a:hlinkClick r:id="rId2" action="ppaction://hlinksldjump"/>
            <a:extLst>
              <a:ext uri="{FF2B5EF4-FFF2-40B4-BE49-F238E27FC236}">
                <a16:creationId xmlns:a16="http://schemas.microsoft.com/office/drawing/2014/main" id="{C7E03D26-D72B-44D4-830B-B6A8FAF51824}"/>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sp>
        <p:nvSpPr>
          <p:cNvPr id="14" name="Rectangle 13">
            <a:extLst>
              <a:ext uri="{FF2B5EF4-FFF2-40B4-BE49-F238E27FC236}">
                <a16:creationId xmlns:a16="http://schemas.microsoft.com/office/drawing/2014/main" id="{EDF4C63E-9C67-4243-9067-EBE6CF9F4581}"/>
              </a:ext>
            </a:extLst>
          </p:cNvPr>
          <p:cNvSpPr/>
          <p:nvPr/>
        </p:nvSpPr>
        <p:spPr>
          <a:xfrm>
            <a:off x="5634909" y="153946"/>
            <a:ext cx="3777587" cy="522542"/>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Common Enrollment Needs</a:t>
            </a:r>
          </a:p>
        </p:txBody>
      </p:sp>
      <p:cxnSp>
        <p:nvCxnSpPr>
          <p:cNvPr id="16" name="Straight Arrow Connector 11">
            <a:extLst>
              <a:ext uri="{FF2B5EF4-FFF2-40B4-BE49-F238E27FC236}">
                <a16:creationId xmlns:a16="http://schemas.microsoft.com/office/drawing/2014/main" id="{C0DF5B8B-34E0-43B5-81B8-D31FCEFEA20F}"/>
              </a:ext>
            </a:extLst>
          </p:cNvPr>
          <p:cNvCxnSpPr>
            <a:cxnSpLocks/>
            <a:stCxn id="18" idx="2"/>
            <a:endCxn id="19" idx="0"/>
          </p:cNvCxnSpPr>
          <p:nvPr/>
        </p:nvCxnSpPr>
        <p:spPr>
          <a:xfrm>
            <a:off x="7523701" y="4420294"/>
            <a:ext cx="0" cy="292504"/>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3CBE6587-8B2D-4C46-AACB-52D671D3A6EF}"/>
              </a:ext>
            </a:extLst>
          </p:cNvPr>
          <p:cNvSpPr/>
          <p:nvPr/>
        </p:nvSpPr>
        <p:spPr>
          <a:xfrm>
            <a:off x="4118981" y="953488"/>
            <a:ext cx="6809441" cy="522542"/>
          </a:xfrm>
          <a:prstGeom prst="rect">
            <a:avLst/>
          </a:prstGeom>
          <a:solidFill>
            <a:srgbClr val="00B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2060"/>
                </a:solidFill>
              </a:rPr>
              <a:t>Participants Referred from MCOs,  Other Payers,  Medical Providers, &amp; Hospitals or Health Systems</a:t>
            </a:r>
          </a:p>
        </p:txBody>
      </p:sp>
      <p:sp>
        <p:nvSpPr>
          <p:cNvPr id="18" name="Rectangle 17">
            <a:extLst>
              <a:ext uri="{FF2B5EF4-FFF2-40B4-BE49-F238E27FC236}">
                <a16:creationId xmlns:a16="http://schemas.microsoft.com/office/drawing/2014/main" id="{B7B671D4-A2CB-40EE-8CEB-6468B167BFCF}"/>
              </a:ext>
            </a:extLst>
          </p:cNvPr>
          <p:cNvSpPr/>
          <p:nvPr/>
        </p:nvSpPr>
        <p:spPr>
          <a:xfrm>
            <a:off x="5329141" y="1768534"/>
            <a:ext cx="4389120" cy="265176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solidFill>
                  <a:srgbClr val="002060"/>
                </a:solidFill>
              </a:rPr>
              <a:t>Reason for Referral</a:t>
            </a:r>
          </a:p>
          <a:p>
            <a:pPr marL="285750" indent="-285750">
              <a:buFont typeface="Arial" panose="020B0604020202020204" pitchFamily="34" charset="0"/>
              <a:buChar char="•"/>
            </a:pPr>
            <a:r>
              <a:rPr lang="en-US" dirty="0">
                <a:solidFill>
                  <a:srgbClr val="002060"/>
                </a:solidFill>
              </a:rPr>
              <a:t>Diagnosis of Obesity</a:t>
            </a:r>
          </a:p>
          <a:p>
            <a:pPr marL="742950" lvl="1" indent="-285750">
              <a:buFont typeface="Arial" panose="020B0604020202020204" pitchFamily="34" charset="0"/>
              <a:buChar char="•"/>
            </a:pPr>
            <a:r>
              <a:rPr lang="en-US" dirty="0">
                <a:solidFill>
                  <a:srgbClr val="002060"/>
                </a:solidFill>
              </a:rPr>
              <a:t>Medical Diagnosis (ICD-9 or ICD-10 code)</a:t>
            </a:r>
          </a:p>
          <a:p>
            <a:pPr marL="285750" indent="-285750">
              <a:buFont typeface="Arial" panose="020B0604020202020204" pitchFamily="34" charset="0"/>
              <a:buChar char="•"/>
            </a:pPr>
            <a:r>
              <a:rPr lang="en-US" dirty="0">
                <a:solidFill>
                  <a:srgbClr val="002060"/>
                </a:solidFill>
              </a:rPr>
              <a:t>Qualifying Blood Test</a:t>
            </a:r>
          </a:p>
          <a:p>
            <a:pPr marL="742950" lvl="1" indent="-285750">
              <a:buFont typeface="Arial" panose="020B0604020202020204" pitchFamily="34" charset="0"/>
              <a:buChar char="•"/>
            </a:pPr>
            <a:r>
              <a:rPr lang="en-US" dirty="0">
                <a:solidFill>
                  <a:srgbClr val="002060"/>
                </a:solidFill>
                <a:hlinkClick r:id="rId3" action="ppaction://hlinksldjump"/>
              </a:rPr>
              <a:t>HbA1c</a:t>
            </a:r>
            <a:r>
              <a:rPr lang="en-US" dirty="0">
                <a:solidFill>
                  <a:srgbClr val="002060"/>
                </a:solidFill>
              </a:rPr>
              <a:t>, </a:t>
            </a:r>
            <a:r>
              <a:rPr lang="en-US" dirty="0">
                <a:solidFill>
                  <a:srgbClr val="002060"/>
                </a:solidFill>
                <a:hlinkClick r:id="rId3" action="ppaction://hlinksldjump"/>
              </a:rPr>
              <a:t>FPG</a:t>
            </a:r>
            <a:r>
              <a:rPr lang="en-US" dirty="0">
                <a:solidFill>
                  <a:srgbClr val="002060"/>
                </a:solidFill>
              </a:rPr>
              <a:t>, or </a:t>
            </a:r>
            <a:r>
              <a:rPr lang="en-US" dirty="0">
                <a:solidFill>
                  <a:srgbClr val="002060"/>
                </a:solidFill>
                <a:hlinkClick r:id="rId3" action="ppaction://hlinksldjump"/>
              </a:rPr>
              <a:t>OGTT</a:t>
            </a:r>
            <a:endParaRPr lang="en-US" dirty="0">
              <a:solidFill>
                <a:srgbClr val="002060"/>
              </a:solidFill>
            </a:endParaRPr>
          </a:p>
          <a:p>
            <a:pPr marL="285750" indent="-285750">
              <a:buFont typeface="Arial" panose="020B0604020202020204" pitchFamily="34" charset="0"/>
              <a:buChar char="•"/>
            </a:pPr>
            <a:r>
              <a:rPr lang="en-US" dirty="0">
                <a:solidFill>
                  <a:srgbClr val="002060"/>
                </a:solidFill>
              </a:rPr>
              <a:t>Detailed Health History </a:t>
            </a:r>
          </a:p>
          <a:p>
            <a:pPr marL="285750" indent="-285750">
              <a:buFont typeface="Arial" panose="020B0604020202020204" pitchFamily="34" charset="0"/>
              <a:buChar char="•"/>
            </a:pPr>
            <a:r>
              <a:rPr lang="en-US" dirty="0">
                <a:solidFill>
                  <a:srgbClr val="002060"/>
                </a:solidFill>
              </a:rPr>
              <a:t>History of Gestational Diabetes</a:t>
            </a:r>
          </a:p>
          <a:p>
            <a:pPr algn="ctr"/>
            <a:endParaRPr lang="en-US" u="sng" dirty="0">
              <a:solidFill>
                <a:srgbClr val="002060"/>
              </a:solidFill>
            </a:endParaRPr>
          </a:p>
        </p:txBody>
      </p:sp>
      <p:sp>
        <p:nvSpPr>
          <p:cNvPr id="19" name="Rectangle 18">
            <a:extLst>
              <a:ext uri="{FF2B5EF4-FFF2-40B4-BE49-F238E27FC236}">
                <a16:creationId xmlns:a16="http://schemas.microsoft.com/office/drawing/2014/main" id="{8DB237BF-EA9D-457F-B0E5-7FA822D66E07}"/>
              </a:ext>
            </a:extLst>
          </p:cNvPr>
          <p:cNvSpPr/>
          <p:nvPr/>
        </p:nvSpPr>
        <p:spPr>
          <a:xfrm>
            <a:off x="5329141" y="4712798"/>
            <a:ext cx="4389120" cy="18288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solidFill>
                  <a:srgbClr val="002060"/>
                </a:solidFill>
              </a:rPr>
              <a:t>Eligibility Confirmation Needed</a:t>
            </a:r>
          </a:p>
          <a:p>
            <a:pPr marL="285750" indent="-285750">
              <a:buFont typeface="Arial" panose="020B0604020202020204" pitchFamily="34" charset="0"/>
              <a:buChar char="•"/>
            </a:pPr>
            <a:r>
              <a:rPr lang="en-US" dirty="0">
                <a:solidFill>
                  <a:srgbClr val="002060"/>
                </a:solidFill>
              </a:rPr>
              <a:t>Depending on date of query, may need blood test or detailed health history to confirm inclusion/exclusion.</a:t>
            </a:r>
          </a:p>
          <a:p>
            <a:pPr marL="285750" indent="-285750">
              <a:buFont typeface="Arial" panose="020B0604020202020204" pitchFamily="34" charset="0"/>
              <a:buChar char="•"/>
            </a:pPr>
            <a:endParaRPr lang="en-US" dirty="0">
              <a:solidFill>
                <a:srgbClr val="002060"/>
              </a:solidFill>
            </a:endParaRPr>
          </a:p>
        </p:txBody>
      </p:sp>
      <p:cxnSp>
        <p:nvCxnSpPr>
          <p:cNvPr id="22" name="Straight Connector 21">
            <a:extLst>
              <a:ext uri="{FF2B5EF4-FFF2-40B4-BE49-F238E27FC236}">
                <a16:creationId xmlns:a16="http://schemas.microsoft.com/office/drawing/2014/main" id="{B7B847F2-6D49-4A81-9BE6-E1A7D422C831}"/>
              </a:ext>
            </a:extLst>
          </p:cNvPr>
          <p:cNvCxnSpPr>
            <a:stCxn id="26" idx="2"/>
            <a:endCxn id="29"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47F85646-20B2-478A-99B7-C53444C1BB00}"/>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4" action="ppaction://hlinksldjump"/>
              </a:rPr>
              <a:t>Choose</a:t>
            </a:r>
            <a:endParaRPr lang="en-US" dirty="0">
              <a:solidFill>
                <a:srgbClr val="002060"/>
              </a:solidFill>
            </a:endParaRPr>
          </a:p>
        </p:txBody>
      </p:sp>
      <p:sp>
        <p:nvSpPr>
          <p:cNvPr id="24" name="Rectangle 23">
            <a:extLst>
              <a:ext uri="{FF2B5EF4-FFF2-40B4-BE49-F238E27FC236}">
                <a16:creationId xmlns:a16="http://schemas.microsoft.com/office/drawing/2014/main" id="{C744F4AE-99A6-4C86-B188-3DDA743D36C9}"/>
              </a:ext>
            </a:extLst>
          </p:cNvPr>
          <p:cNvSpPr/>
          <p:nvPr/>
        </p:nvSpPr>
        <p:spPr>
          <a:xfrm>
            <a:off x="1107462" y="4226973"/>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5" action="ppaction://hlinksldjump">
                  <a:extLst>
                    <a:ext uri="{A12FA001-AC4F-418D-AE19-62706E023703}">
                      <ahyp:hlinkClr xmlns:ahyp="http://schemas.microsoft.com/office/drawing/2018/hyperlinkcolor" val="tx"/>
                    </a:ext>
                  </a:extLst>
                </a:hlinkClick>
              </a:rPr>
              <a:t>Enroll</a:t>
            </a:r>
            <a:r>
              <a:rPr lang="en-US" dirty="0">
                <a:solidFill>
                  <a:schemeClr val="bg1"/>
                </a:solidFill>
              </a:rPr>
              <a:t> </a:t>
            </a:r>
          </a:p>
        </p:txBody>
      </p:sp>
      <p:sp>
        <p:nvSpPr>
          <p:cNvPr id="25" name="Rectangle 24">
            <a:extLst>
              <a:ext uri="{FF2B5EF4-FFF2-40B4-BE49-F238E27FC236}">
                <a16:creationId xmlns:a16="http://schemas.microsoft.com/office/drawing/2014/main" id="{3A7ED556-7A6F-46CD-86B7-400DEFBA4236}"/>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6" action="ppaction://hlinksldjump"/>
              </a:rPr>
              <a:t>Qualify</a:t>
            </a:r>
            <a:r>
              <a:rPr lang="en-US" dirty="0">
                <a:solidFill>
                  <a:srgbClr val="002060"/>
                </a:solidFill>
              </a:rPr>
              <a:t> </a:t>
            </a:r>
          </a:p>
        </p:txBody>
      </p:sp>
      <p:sp>
        <p:nvSpPr>
          <p:cNvPr id="26" name="Rectangle 25">
            <a:extLst>
              <a:ext uri="{FF2B5EF4-FFF2-40B4-BE49-F238E27FC236}">
                <a16:creationId xmlns:a16="http://schemas.microsoft.com/office/drawing/2014/main" id="{0EB337EB-F91F-4FA1-8570-A18D73001E96}"/>
              </a:ext>
            </a:extLst>
          </p:cNvPr>
          <p:cNvSpPr/>
          <p:nvPr/>
        </p:nvSpPr>
        <p:spPr>
          <a:xfrm>
            <a:off x="1107462" y="668785"/>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7" action="ppaction://hlinksldjump"/>
              </a:rPr>
              <a:t>Refer</a:t>
            </a:r>
            <a:endParaRPr lang="en-US" dirty="0">
              <a:solidFill>
                <a:srgbClr val="002060"/>
              </a:solidFill>
            </a:endParaRPr>
          </a:p>
        </p:txBody>
      </p:sp>
      <p:sp>
        <p:nvSpPr>
          <p:cNvPr id="27" name="Rectangle 26">
            <a:extLst>
              <a:ext uri="{FF2B5EF4-FFF2-40B4-BE49-F238E27FC236}">
                <a16:creationId xmlns:a16="http://schemas.microsoft.com/office/drawing/2014/main" id="{FC3C17FB-330C-4563-ABE8-CF16BA9109A1}"/>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Pay for</a:t>
            </a:r>
            <a:endParaRPr lang="en-US" dirty="0">
              <a:solidFill>
                <a:srgbClr val="002060"/>
              </a:solidFill>
            </a:endParaRPr>
          </a:p>
        </p:txBody>
      </p:sp>
      <p:sp>
        <p:nvSpPr>
          <p:cNvPr id="28" name="Rectangle 27">
            <a:extLst>
              <a:ext uri="{FF2B5EF4-FFF2-40B4-BE49-F238E27FC236}">
                <a16:creationId xmlns:a16="http://schemas.microsoft.com/office/drawing/2014/main" id="{E636844C-E2F7-4D5F-A31D-AA4A2555A626}"/>
              </a:ext>
            </a:extLst>
          </p:cNvPr>
          <p:cNvSpPr/>
          <p:nvPr/>
        </p:nvSpPr>
        <p:spPr>
          <a:xfrm>
            <a:off x="1107462" y="5116520"/>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9" action="ppaction://hlinksldjump"/>
              </a:rPr>
              <a:t>Attend</a:t>
            </a:r>
            <a:endParaRPr lang="en-US" dirty="0">
              <a:solidFill>
                <a:srgbClr val="002060"/>
              </a:solidFill>
            </a:endParaRPr>
          </a:p>
        </p:txBody>
      </p:sp>
      <p:sp>
        <p:nvSpPr>
          <p:cNvPr id="29" name="Rectangle 28">
            <a:extLst>
              <a:ext uri="{FF2B5EF4-FFF2-40B4-BE49-F238E27FC236}">
                <a16:creationId xmlns:a16="http://schemas.microsoft.com/office/drawing/2014/main" id="{A6A461BF-DC05-471E-906F-1C75332B9B2A}"/>
              </a:ext>
            </a:extLst>
          </p:cNvPr>
          <p:cNvSpPr/>
          <p:nvPr/>
        </p:nvSpPr>
        <p:spPr>
          <a:xfrm>
            <a:off x="1107462" y="6006067"/>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10" action="ppaction://hlinksldjump"/>
              </a:rPr>
              <a:t>Data Reporting</a:t>
            </a:r>
            <a:endParaRPr lang="en-US" dirty="0">
              <a:solidFill>
                <a:srgbClr val="002060"/>
              </a:solidFill>
            </a:endParaRPr>
          </a:p>
        </p:txBody>
      </p:sp>
    </p:spTree>
    <p:extLst>
      <p:ext uri="{BB962C8B-B14F-4D97-AF65-F5344CB8AC3E}">
        <p14:creationId xmlns:p14="http://schemas.microsoft.com/office/powerpoint/2010/main" val="27846346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Arrow Connector 11">
            <a:extLst>
              <a:ext uri="{FF2B5EF4-FFF2-40B4-BE49-F238E27FC236}">
                <a16:creationId xmlns:a16="http://schemas.microsoft.com/office/drawing/2014/main" id="{BC14CDDD-1E3E-4AEF-8DED-4B8B24B4B525}"/>
              </a:ext>
            </a:extLst>
          </p:cNvPr>
          <p:cNvCxnSpPr>
            <a:cxnSpLocks/>
            <a:stCxn id="24" idx="3"/>
          </p:cNvCxnSpPr>
          <p:nvPr/>
        </p:nvCxnSpPr>
        <p:spPr>
          <a:xfrm flipV="1">
            <a:off x="2296182" y="1909626"/>
            <a:ext cx="771591" cy="3572654"/>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2" name="Arrow: Down 1">
            <a:extLst>
              <a:ext uri="{FF2B5EF4-FFF2-40B4-BE49-F238E27FC236}">
                <a16:creationId xmlns:a16="http://schemas.microsoft.com/office/drawing/2014/main" id="{2D722320-4628-41EF-9D1B-F29974A78265}"/>
              </a:ext>
            </a:extLst>
          </p:cNvPr>
          <p:cNvSpPr/>
          <p:nvPr/>
        </p:nvSpPr>
        <p:spPr>
          <a:xfrm>
            <a:off x="457200" y="1033272"/>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D4C5BEA-69FD-4B0D-9D05-9C15652F35A4}"/>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sp>
        <p:nvSpPr>
          <p:cNvPr id="13" name="TextBox 12">
            <a:hlinkClick r:id="rId2" action="ppaction://hlinksldjump"/>
            <a:extLst>
              <a:ext uri="{FF2B5EF4-FFF2-40B4-BE49-F238E27FC236}">
                <a16:creationId xmlns:a16="http://schemas.microsoft.com/office/drawing/2014/main" id="{86AEAFE1-48FF-42AC-8165-2A73D2FCED9F}"/>
              </a:ext>
            </a:extLst>
          </p:cNvPr>
          <p:cNvSpPr txBox="1"/>
          <p:nvPr/>
        </p:nvSpPr>
        <p:spPr>
          <a:xfrm>
            <a:off x="10005793" y="6604084"/>
            <a:ext cx="1503938" cy="253916"/>
          </a:xfrm>
          <a:prstGeom prst="rect">
            <a:avLst/>
          </a:prstGeom>
          <a:noFill/>
        </p:spPr>
        <p:txBody>
          <a:bodyPr wrap="none" rtlCol="0">
            <a:spAutoFit/>
          </a:bodyPr>
          <a:lstStyle/>
          <a:p>
            <a:r>
              <a:rPr lang="en-US" sz="1050" dirty="0">
                <a:solidFill>
                  <a:srgbClr val="193560"/>
                </a:solidFill>
              </a:rPr>
              <a:t>Return to flow overview</a:t>
            </a:r>
          </a:p>
        </p:txBody>
      </p:sp>
      <p:sp>
        <p:nvSpPr>
          <p:cNvPr id="33" name="Rectangle 32">
            <a:extLst>
              <a:ext uri="{FF2B5EF4-FFF2-40B4-BE49-F238E27FC236}">
                <a16:creationId xmlns:a16="http://schemas.microsoft.com/office/drawing/2014/main" id="{C7B3F747-7649-4AC4-8737-1B5D389BCB72}"/>
              </a:ext>
            </a:extLst>
          </p:cNvPr>
          <p:cNvSpPr/>
          <p:nvPr/>
        </p:nvSpPr>
        <p:spPr>
          <a:xfrm>
            <a:off x="5628520" y="110490"/>
            <a:ext cx="4434840"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Lifestyle Change Program </a:t>
            </a:r>
            <a:r>
              <a:rPr lang="en-US" dirty="0">
                <a:solidFill>
                  <a:srgbClr val="002060"/>
                </a:solidFill>
                <a:hlinkClick r:id="rId3"/>
              </a:rPr>
              <a:t>Curricula</a:t>
            </a:r>
            <a:endParaRPr lang="en-US" dirty="0">
              <a:solidFill>
                <a:srgbClr val="002060"/>
              </a:solidFill>
            </a:endParaRPr>
          </a:p>
        </p:txBody>
      </p:sp>
      <p:cxnSp>
        <p:nvCxnSpPr>
          <p:cNvPr id="17" name="Straight Connector 16">
            <a:extLst>
              <a:ext uri="{FF2B5EF4-FFF2-40B4-BE49-F238E27FC236}">
                <a16:creationId xmlns:a16="http://schemas.microsoft.com/office/drawing/2014/main" id="{F3855863-D8AD-479F-BD1F-B6DD034C915F}"/>
              </a:ext>
            </a:extLst>
          </p:cNvPr>
          <p:cNvCxnSpPr>
            <a:stCxn id="22" idx="2"/>
            <a:endCxn id="25"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30D3F32F-FCA5-471D-ADDC-AE39B4AC5324}"/>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4" action="ppaction://hlinksldjump"/>
              </a:rPr>
              <a:t>Choose</a:t>
            </a:r>
            <a:endParaRPr lang="en-US" dirty="0">
              <a:solidFill>
                <a:srgbClr val="002060"/>
              </a:solidFill>
            </a:endParaRPr>
          </a:p>
        </p:txBody>
      </p:sp>
      <p:sp>
        <p:nvSpPr>
          <p:cNvPr id="19" name="Rectangle 18">
            <a:extLst>
              <a:ext uri="{FF2B5EF4-FFF2-40B4-BE49-F238E27FC236}">
                <a16:creationId xmlns:a16="http://schemas.microsoft.com/office/drawing/2014/main" id="{72EB20D5-0FD8-4FDD-9A03-DAEE67CE9383}"/>
              </a:ext>
            </a:extLst>
          </p:cNvPr>
          <p:cNvSpPr/>
          <p:nvPr/>
        </p:nvSpPr>
        <p:spPr>
          <a:xfrm>
            <a:off x="1107462" y="42269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5" action="ppaction://hlinksldjump"/>
              </a:rPr>
              <a:t>Enroll</a:t>
            </a:r>
            <a:r>
              <a:rPr lang="en-US" dirty="0">
                <a:solidFill>
                  <a:srgbClr val="002060"/>
                </a:solidFill>
              </a:rPr>
              <a:t> </a:t>
            </a:r>
          </a:p>
        </p:txBody>
      </p:sp>
      <p:sp>
        <p:nvSpPr>
          <p:cNvPr id="20" name="Rectangle 19">
            <a:extLst>
              <a:ext uri="{FF2B5EF4-FFF2-40B4-BE49-F238E27FC236}">
                <a16:creationId xmlns:a16="http://schemas.microsoft.com/office/drawing/2014/main" id="{94941C6C-0BFA-452D-9825-AFE1F985C91E}"/>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6" action="ppaction://hlinksldjump"/>
              </a:rPr>
              <a:t>Qualify</a:t>
            </a:r>
            <a:r>
              <a:rPr lang="en-US" dirty="0">
                <a:solidFill>
                  <a:srgbClr val="002060"/>
                </a:solidFill>
              </a:rPr>
              <a:t> </a:t>
            </a:r>
          </a:p>
        </p:txBody>
      </p:sp>
      <p:sp>
        <p:nvSpPr>
          <p:cNvPr id="22" name="Rectangle 21">
            <a:extLst>
              <a:ext uri="{FF2B5EF4-FFF2-40B4-BE49-F238E27FC236}">
                <a16:creationId xmlns:a16="http://schemas.microsoft.com/office/drawing/2014/main" id="{46855AD3-9638-4F77-961E-6A0F3BC3952D}"/>
              </a:ext>
            </a:extLst>
          </p:cNvPr>
          <p:cNvSpPr/>
          <p:nvPr/>
        </p:nvSpPr>
        <p:spPr>
          <a:xfrm>
            <a:off x="1107462" y="668785"/>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7" action="ppaction://hlinksldjump"/>
              </a:rPr>
              <a:t>Refer</a:t>
            </a:r>
            <a:endParaRPr lang="en-US" dirty="0">
              <a:solidFill>
                <a:srgbClr val="002060"/>
              </a:solidFill>
            </a:endParaRPr>
          </a:p>
        </p:txBody>
      </p:sp>
      <p:sp>
        <p:nvSpPr>
          <p:cNvPr id="23" name="Rectangle 22">
            <a:extLst>
              <a:ext uri="{FF2B5EF4-FFF2-40B4-BE49-F238E27FC236}">
                <a16:creationId xmlns:a16="http://schemas.microsoft.com/office/drawing/2014/main" id="{D276FF19-1BAD-42A3-9E12-A0CE89EBBD82}"/>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Pay for</a:t>
            </a:r>
            <a:endParaRPr lang="en-US" dirty="0">
              <a:solidFill>
                <a:srgbClr val="002060"/>
              </a:solidFill>
            </a:endParaRPr>
          </a:p>
        </p:txBody>
      </p:sp>
      <p:sp>
        <p:nvSpPr>
          <p:cNvPr id="24" name="Rectangle 23">
            <a:extLst>
              <a:ext uri="{FF2B5EF4-FFF2-40B4-BE49-F238E27FC236}">
                <a16:creationId xmlns:a16="http://schemas.microsoft.com/office/drawing/2014/main" id="{FF3F1DF6-549C-490D-981C-A47257232651}"/>
              </a:ext>
            </a:extLst>
          </p:cNvPr>
          <p:cNvSpPr/>
          <p:nvPr/>
        </p:nvSpPr>
        <p:spPr>
          <a:xfrm>
            <a:off x="1107462" y="5116520"/>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9" action="ppaction://hlinksldjump">
                  <a:extLst>
                    <a:ext uri="{A12FA001-AC4F-418D-AE19-62706E023703}">
                      <ahyp:hlinkClr xmlns:ahyp="http://schemas.microsoft.com/office/drawing/2018/hyperlinkcolor" val="tx"/>
                    </a:ext>
                  </a:extLst>
                </a:hlinkClick>
              </a:rPr>
              <a:t>Attend</a:t>
            </a:r>
            <a:endParaRPr lang="en-US" dirty="0">
              <a:solidFill>
                <a:schemeClr val="bg1"/>
              </a:solidFill>
            </a:endParaRPr>
          </a:p>
        </p:txBody>
      </p:sp>
      <p:sp>
        <p:nvSpPr>
          <p:cNvPr id="25" name="Rectangle 24">
            <a:extLst>
              <a:ext uri="{FF2B5EF4-FFF2-40B4-BE49-F238E27FC236}">
                <a16:creationId xmlns:a16="http://schemas.microsoft.com/office/drawing/2014/main" id="{A3CE1C3C-67D5-4D63-A004-F480FF50A415}"/>
              </a:ext>
            </a:extLst>
          </p:cNvPr>
          <p:cNvSpPr/>
          <p:nvPr/>
        </p:nvSpPr>
        <p:spPr>
          <a:xfrm>
            <a:off x="1107462" y="6006067"/>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10" action="ppaction://hlinksldjump"/>
              </a:rPr>
              <a:t>Data Reporting</a:t>
            </a:r>
            <a:endParaRPr lang="en-US" dirty="0">
              <a:solidFill>
                <a:srgbClr val="002060"/>
              </a:solidFill>
            </a:endParaRPr>
          </a:p>
        </p:txBody>
      </p:sp>
      <p:sp>
        <p:nvSpPr>
          <p:cNvPr id="21" name="Rectangle 20">
            <a:extLst>
              <a:ext uri="{FF2B5EF4-FFF2-40B4-BE49-F238E27FC236}">
                <a16:creationId xmlns:a16="http://schemas.microsoft.com/office/drawing/2014/main" id="{2E6265BF-DC63-4323-A93A-364CCC6391B6}"/>
              </a:ext>
            </a:extLst>
          </p:cNvPr>
          <p:cNvSpPr/>
          <p:nvPr/>
        </p:nvSpPr>
        <p:spPr>
          <a:xfrm rot="16200000">
            <a:off x="1818537" y="1918022"/>
            <a:ext cx="2955674"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Months 1 – 6</a:t>
            </a:r>
          </a:p>
        </p:txBody>
      </p:sp>
      <p:sp>
        <p:nvSpPr>
          <p:cNvPr id="26" name="Rectangle 25">
            <a:extLst>
              <a:ext uri="{FF2B5EF4-FFF2-40B4-BE49-F238E27FC236}">
                <a16:creationId xmlns:a16="http://schemas.microsoft.com/office/drawing/2014/main" id="{B0B4CFB7-6007-4DBD-89DC-9E0B2BE01EE1}"/>
              </a:ext>
            </a:extLst>
          </p:cNvPr>
          <p:cNvSpPr/>
          <p:nvPr/>
        </p:nvSpPr>
        <p:spPr>
          <a:xfrm rot="16200000">
            <a:off x="1818536" y="4873697"/>
            <a:ext cx="2955674"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Months 7 – 12</a:t>
            </a:r>
          </a:p>
        </p:txBody>
      </p:sp>
      <p:sp>
        <p:nvSpPr>
          <p:cNvPr id="27" name="Rectangle 26">
            <a:extLst>
              <a:ext uri="{FF2B5EF4-FFF2-40B4-BE49-F238E27FC236}">
                <a16:creationId xmlns:a16="http://schemas.microsoft.com/office/drawing/2014/main" id="{099CD9AB-C853-4673-9FC2-65805DC34585}"/>
              </a:ext>
            </a:extLst>
          </p:cNvPr>
          <p:cNvSpPr/>
          <p:nvPr/>
        </p:nvSpPr>
        <p:spPr>
          <a:xfrm>
            <a:off x="3524974" y="3619320"/>
            <a:ext cx="8407493" cy="2955674"/>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endParaRPr>
          </a:p>
        </p:txBody>
      </p:sp>
      <p:sp>
        <p:nvSpPr>
          <p:cNvPr id="4" name="Rectangle 3">
            <a:extLst>
              <a:ext uri="{FF2B5EF4-FFF2-40B4-BE49-F238E27FC236}">
                <a16:creationId xmlns:a16="http://schemas.microsoft.com/office/drawing/2014/main" id="{63DC86EC-774B-49C4-A722-D39BE3AE9390}"/>
              </a:ext>
            </a:extLst>
          </p:cNvPr>
          <p:cNvSpPr/>
          <p:nvPr/>
        </p:nvSpPr>
        <p:spPr>
          <a:xfrm>
            <a:off x="3524974" y="668785"/>
            <a:ext cx="8407493" cy="2955674"/>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endParaRPr>
          </a:p>
        </p:txBody>
      </p:sp>
      <p:sp>
        <p:nvSpPr>
          <p:cNvPr id="46" name="Rectangle 45">
            <a:extLst>
              <a:ext uri="{FF2B5EF4-FFF2-40B4-BE49-F238E27FC236}">
                <a16:creationId xmlns:a16="http://schemas.microsoft.com/office/drawing/2014/main" id="{B3F392A3-F178-45A0-B465-B4254EDF9DB7}"/>
              </a:ext>
            </a:extLst>
          </p:cNvPr>
          <p:cNvSpPr/>
          <p:nvPr/>
        </p:nvSpPr>
        <p:spPr>
          <a:xfrm>
            <a:off x="3635607" y="844915"/>
            <a:ext cx="1097280" cy="2617166"/>
          </a:xfrm>
          <a:prstGeom prst="rect">
            <a:avLst/>
          </a:prstGeom>
          <a:solidFill>
            <a:srgbClr val="687DA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50" dirty="0">
                <a:solidFill>
                  <a:schemeClr val="bg1"/>
                </a:solidFill>
              </a:rPr>
              <a:t>Introduction – Must occur first, per CDC.</a:t>
            </a:r>
          </a:p>
        </p:txBody>
      </p:sp>
      <p:sp>
        <p:nvSpPr>
          <p:cNvPr id="28" name="Rectangle 27">
            <a:extLst>
              <a:ext uri="{FF2B5EF4-FFF2-40B4-BE49-F238E27FC236}">
                <a16:creationId xmlns:a16="http://schemas.microsoft.com/office/drawing/2014/main" id="{F4042B96-3E11-411E-9139-5CFF91353979}"/>
              </a:ext>
            </a:extLst>
          </p:cNvPr>
          <p:cNvSpPr/>
          <p:nvPr/>
        </p:nvSpPr>
        <p:spPr>
          <a:xfrm>
            <a:off x="3711659" y="1771835"/>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0. Program Overview*</a:t>
            </a:r>
          </a:p>
        </p:txBody>
      </p:sp>
      <p:sp>
        <p:nvSpPr>
          <p:cNvPr id="47" name="Rectangle 46">
            <a:extLst>
              <a:ext uri="{FF2B5EF4-FFF2-40B4-BE49-F238E27FC236}">
                <a16:creationId xmlns:a16="http://schemas.microsoft.com/office/drawing/2014/main" id="{4C1F46BC-74BF-4486-A43C-6BD49E984713}"/>
              </a:ext>
            </a:extLst>
          </p:cNvPr>
          <p:cNvSpPr/>
          <p:nvPr/>
        </p:nvSpPr>
        <p:spPr>
          <a:xfrm>
            <a:off x="4871894" y="844915"/>
            <a:ext cx="2359355" cy="2617166"/>
          </a:xfrm>
          <a:prstGeom prst="rect">
            <a:avLst/>
          </a:prstGeom>
          <a:solidFill>
            <a:srgbClr val="687DA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50" dirty="0">
                <a:solidFill>
                  <a:schemeClr val="bg1"/>
                </a:solidFill>
              </a:rPr>
              <a:t>Foundational Classes – Recommended to occur in this order per CDC.</a:t>
            </a:r>
          </a:p>
        </p:txBody>
      </p:sp>
      <p:sp>
        <p:nvSpPr>
          <p:cNvPr id="29" name="Rectangle 28">
            <a:extLst>
              <a:ext uri="{FF2B5EF4-FFF2-40B4-BE49-F238E27FC236}">
                <a16:creationId xmlns:a16="http://schemas.microsoft.com/office/drawing/2014/main" id="{7D346A2E-1D73-4956-85BD-24C49D721401}"/>
              </a:ext>
            </a:extLst>
          </p:cNvPr>
          <p:cNvSpPr/>
          <p:nvPr/>
        </p:nvSpPr>
        <p:spPr>
          <a:xfrm>
            <a:off x="4991971" y="1358950"/>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1. Intro to the Program</a:t>
            </a:r>
          </a:p>
        </p:txBody>
      </p:sp>
      <p:sp>
        <p:nvSpPr>
          <p:cNvPr id="30" name="Rectangle 29">
            <a:extLst>
              <a:ext uri="{FF2B5EF4-FFF2-40B4-BE49-F238E27FC236}">
                <a16:creationId xmlns:a16="http://schemas.microsoft.com/office/drawing/2014/main" id="{39AE4741-CE81-49D4-9BB4-1CF6DAE10C9E}"/>
              </a:ext>
            </a:extLst>
          </p:cNvPr>
          <p:cNvSpPr/>
          <p:nvPr/>
        </p:nvSpPr>
        <p:spPr>
          <a:xfrm>
            <a:off x="6178396" y="1358950"/>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4. Eat Well to Prevent T2</a:t>
            </a:r>
          </a:p>
        </p:txBody>
      </p:sp>
      <p:sp>
        <p:nvSpPr>
          <p:cNvPr id="31" name="Rectangle 30">
            <a:extLst>
              <a:ext uri="{FF2B5EF4-FFF2-40B4-BE49-F238E27FC236}">
                <a16:creationId xmlns:a16="http://schemas.microsoft.com/office/drawing/2014/main" id="{F022E392-C0A7-4A30-9EF9-E3722BB61AC1}"/>
              </a:ext>
            </a:extLst>
          </p:cNvPr>
          <p:cNvSpPr/>
          <p:nvPr/>
        </p:nvSpPr>
        <p:spPr>
          <a:xfrm>
            <a:off x="4994251" y="2737728"/>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3. Track Your Activity</a:t>
            </a:r>
          </a:p>
        </p:txBody>
      </p:sp>
      <p:sp>
        <p:nvSpPr>
          <p:cNvPr id="32" name="Rectangle 31">
            <a:extLst>
              <a:ext uri="{FF2B5EF4-FFF2-40B4-BE49-F238E27FC236}">
                <a16:creationId xmlns:a16="http://schemas.microsoft.com/office/drawing/2014/main" id="{5C01B7BC-F2DD-4B16-8A9F-82647D5CFD4D}"/>
              </a:ext>
            </a:extLst>
          </p:cNvPr>
          <p:cNvSpPr/>
          <p:nvPr/>
        </p:nvSpPr>
        <p:spPr>
          <a:xfrm>
            <a:off x="4991971" y="2038502"/>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2. Get Active to Prevent T2</a:t>
            </a:r>
          </a:p>
        </p:txBody>
      </p:sp>
      <p:sp>
        <p:nvSpPr>
          <p:cNvPr id="34" name="Rectangle 33">
            <a:extLst>
              <a:ext uri="{FF2B5EF4-FFF2-40B4-BE49-F238E27FC236}">
                <a16:creationId xmlns:a16="http://schemas.microsoft.com/office/drawing/2014/main" id="{8BCDBE82-5F40-4E33-925E-21EE98162E5B}"/>
              </a:ext>
            </a:extLst>
          </p:cNvPr>
          <p:cNvSpPr/>
          <p:nvPr/>
        </p:nvSpPr>
        <p:spPr>
          <a:xfrm>
            <a:off x="6178396" y="2038502"/>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5. Track Your Food</a:t>
            </a:r>
          </a:p>
        </p:txBody>
      </p:sp>
      <p:sp>
        <p:nvSpPr>
          <p:cNvPr id="35" name="Rectangle 34">
            <a:extLst>
              <a:ext uri="{FF2B5EF4-FFF2-40B4-BE49-F238E27FC236}">
                <a16:creationId xmlns:a16="http://schemas.microsoft.com/office/drawing/2014/main" id="{AB61A8AB-D8C4-48FA-B3F2-0B8A5BD34DCB}"/>
              </a:ext>
            </a:extLst>
          </p:cNvPr>
          <p:cNvSpPr/>
          <p:nvPr/>
        </p:nvSpPr>
        <p:spPr>
          <a:xfrm>
            <a:off x="6179965" y="2734972"/>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6. Get More Active</a:t>
            </a:r>
          </a:p>
        </p:txBody>
      </p:sp>
      <p:sp>
        <p:nvSpPr>
          <p:cNvPr id="48" name="Rectangle 47">
            <a:extLst>
              <a:ext uri="{FF2B5EF4-FFF2-40B4-BE49-F238E27FC236}">
                <a16:creationId xmlns:a16="http://schemas.microsoft.com/office/drawing/2014/main" id="{0CA390E2-A6B4-4E94-AF7F-855FE19B1787}"/>
              </a:ext>
            </a:extLst>
          </p:cNvPr>
          <p:cNvSpPr/>
          <p:nvPr/>
        </p:nvSpPr>
        <p:spPr>
          <a:xfrm>
            <a:off x="7351326" y="844915"/>
            <a:ext cx="4470507" cy="2617165"/>
          </a:xfrm>
          <a:prstGeom prst="rect">
            <a:avLst/>
          </a:prstGeom>
          <a:solidFill>
            <a:srgbClr val="687DA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50" dirty="0">
                <a:solidFill>
                  <a:schemeClr val="bg1"/>
                </a:solidFill>
              </a:rPr>
              <a:t> Present </a:t>
            </a:r>
            <a:r>
              <a:rPr lang="en-US" sz="1050" u="sng" dirty="0">
                <a:solidFill>
                  <a:schemeClr val="bg1"/>
                </a:solidFill>
              </a:rPr>
              <a:t>all</a:t>
            </a:r>
            <a:r>
              <a:rPr lang="en-US" sz="1050" dirty="0">
                <a:solidFill>
                  <a:schemeClr val="bg1"/>
                </a:solidFill>
              </a:rPr>
              <a:t> of these modules – Can occur in any order per CDC.</a:t>
            </a:r>
          </a:p>
        </p:txBody>
      </p:sp>
      <p:sp>
        <p:nvSpPr>
          <p:cNvPr id="37" name="Rectangle 36">
            <a:extLst>
              <a:ext uri="{FF2B5EF4-FFF2-40B4-BE49-F238E27FC236}">
                <a16:creationId xmlns:a16="http://schemas.microsoft.com/office/drawing/2014/main" id="{525EE4D1-12D7-4B78-BE99-34DAE8AF5288}"/>
              </a:ext>
            </a:extLst>
          </p:cNvPr>
          <p:cNvSpPr/>
          <p:nvPr/>
        </p:nvSpPr>
        <p:spPr>
          <a:xfrm>
            <a:off x="8628279" y="1112231"/>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10. Find Time for Fitness</a:t>
            </a:r>
          </a:p>
        </p:txBody>
      </p:sp>
      <p:sp>
        <p:nvSpPr>
          <p:cNvPr id="38" name="Rectangle 37">
            <a:extLst>
              <a:ext uri="{FF2B5EF4-FFF2-40B4-BE49-F238E27FC236}">
                <a16:creationId xmlns:a16="http://schemas.microsoft.com/office/drawing/2014/main" id="{345DADAE-8D64-45A3-90FF-6165EFADFE49}"/>
              </a:ext>
            </a:extLst>
          </p:cNvPr>
          <p:cNvSpPr/>
          <p:nvPr/>
        </p:nvSpPr>
        <p:spPr>
          <a:xfrm>
            <a:off x="7557722" y="1112231"/>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7. Burn More Calories Than You Take In</a:t>
            </a:r>
          </a:p>
        </p:txBody>
      </p:sp>
      <p:sp>
        <p:nvSpPr>
          <p:cNvPr id="39" name="Rectangle 38">
            <a:extLst>
              <a:ext uri="{FF2B5EF4-FFF2-40B4-BE49-F238E27FC236}">
                <a16:creationId xmlns:a16="http://schemas.microsoft.com/office/drawing/2014/main" id="{A19115CA-B1CE-4674-AB96-F80B12FDD901}"/>
              </a:ext>
            </a:extLst>
          </p:cNvPr>
          <p:cNvSpPr/>
          <p:nvPr/>
        </p:nvSpPr>
        <p:spPr>
          <a:xfrm>
            <a:off x="8617585" y="2734972"/>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12. Keep Your Heart Healthy</a:t>
            </a:r>
          </a:p>
        </p:txBody>
      </p:sp>
      <p:sp>
        <p:nvSpPr>
          <p:cNvPr id="40" name="Rectangle 39">
            <a:extLst>
              <a:ext uri="{FF2B5EF4-FFF2-40B4-BE49-F238E27FC236}">
                <a16:creationId xmlns:a16="http://schemas.microsoft.com/office/drawing/2014/main" id="{9E48D111-DF45-401E-A03B-208D2F85F66B}"/>
              </a:ext>
            </a:extLst>
          </p:cNvPr>
          <p:cNvSpPr/>
          <p:nvPr/>
        </p:nvSpPr>
        <p:spPr>
          <a:xfrm>
            <a:off x="7557722" y="1918966"/>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8. Shop and Cook to Prevent T2</a:t>
            </a:r>
          </a:p>
        </p:txBody>
      </p:sp>
      <p:sp>
        <p:nvSpPr>
          <p:cNvPr id="41" name="Rectangle 40">
            <a:extLst>
              <a:ext uri="{FF2B5EF4-FFF2-40B4-BE49-F238E27FC236}">
                <a16:creationId xmlns:a16="http://schemas.microsoft.com/office/drawing/2014/main" id="{58280C37-F89A-4AAF-8DD6-E7FA5F58F636}"/>
              </a:ext>
            </a:extLst>
          </p:cNvPr>
          <p:cNvSpPr/>
          <p:nvPr/>
        </p:nvSpPr>
        <p:spPr>
          <a:xfrm>
            <a:off x="7548492" y="2734972"/>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9. Manage Stress</a:t>
            </a:r>
          </a:p>
        </p:txBody>
      </p:sp>
      <p:sp>
        <p:nvSpPr>
          <p:cNvPr id="42" name="Rectangle 41">
            <a:extLst>
              <a:ext uri="{FF2B5EF4-FFF2-40B4-BE49-F238E27FC236}">
                <a16:creationId xmlns:a16="http://schemas.microsoft.com/office/drawing/2014/main" id="{B8A5CC14-0BA8-4E88-9879-98B286498CE7}"/>
              </a:ext>
            </a:extLst>
          </p:cNvPr>
          <p:cNvSpPr/>
          <p:nvPr/>
        </p:nvSpPr>
        <p:spPr>
          <a:xfrm>
            <a:off x="9698836" y="2734972"/>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15. Eat Well Away from Home</a:t>
            </a:r>
          </a:p>
        </p:txBody>
      </p:sp>
      <p:sp>
        <p:nvSpPr>
          <p:cNvPr id="43" name="Rectangle 42">
            <a:extLst>
              <a:ext uri="{FF2B5EF4-FFF2-40B4-BE49-F238E27FC236}">
                <a16:creationId xmlns:a16="http://schemas.microsoft.com/office/drawing/2014/main" id="{2AE03FF4-8253-49A9-8466-3680DDD48BB4}"/>
              </a:ext>
            </a:extLst>
          </p:cNvPr>
          <p:cNvSpPr/>
          <p:nvPr/>
        </p:nvSpPr>
        <p:spPr>
          <a:xfrm>
            <a:off x="9698836" y="1114035"/>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13. Take Charge of Your Thoughts</a:t>
            </a:r>
          </a:p>
        </p:txBody>
      </p:sp>
      <p:sp>
        <p:nvSpPr>
          <p:cNvPr id="36" name="Rectangle 35">
            <a:extLst>
              <a:ext uri="{FF2B5EF4-FFF2-40B4-BE49-F238E27FC236}">
                <a16:creationId xmlns:a16="http://schemas.microsoft.com/office/drawing/2014/main" id="{AD566958-AD4B-4034-81AF-423908D7F51C}"/>
              </a:ext>
            </a:extLst>
          </p:cNvPr>
          <p:cNvSpPr/>
          <p:nvPr/>
        </p:nvSpPr>
        <p:spPr>
          <a:xfrm>
            <a:off x="9698836" y="1927195"/>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14. Get Support</a:t>
            </a:r>
          </a:p>
        </p:txBody>
      </p:sp>
      <p:sp>
        <p:nvSpPr>
          <p:cNvPr id="44" name="Rectangle 43">
            <a:extLst>
              <a:ext uri="{FF2B5EF4-FFF2-40B4-BE49-F238E27FC236}">
                <a16:creationId xmlns:a16="http://schemas.microsoft.com/office/drawing/2014/main" id="{AB277E26-176F-41D6-B00D-89AB33F6E9E3}"/>
              </a:ext>
            </a:extLst>
          </p:cNvPr>
          <p:cNvSpPr/>
          <p:nvPr/>
        </p:nvSpPr>
        <p:spPr>
          <a:xfrm>
            <a:off x="10757762" y="1386551"/>
            <a:ext cx="914400" cy="1640307"/>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16. Stay Motivated to Prevent T2 </a:t>
            </a:r>
          </a:p>
          <a:p>
            <a:pPr algn="ctr"/>
            <a:endParaRPr lang="en-US" sz="900" dirty="0">
              <a:solidFill>
                <a:srgbClr val="002060"/>
              </a:solidFill>
            </a:endParaRPr>
          </a:p>
          <a:p>
            <a:pPr algn="ctr"/>
            <a:r>
              <a:rPr lang="en-US" sz="900" dirty="0">
                <a:solidFill>
                  <a:srgbClr val="002060"/>
                </a:solidFill>
              </a:rPr>
              <a:t>CDC recommends this class occur at the 6 month mark.</a:t>
            </a:r>
          </a:p>
        </p:txBody>
      </p:sp>
      <p:sp>
        <p:nvSpPr>
          <p:cNvPr id="45" name="Rectangle 44">
            <a:extLst>
              <a:ext uri="{FF2B5EF4-FFF2-40B4-BE49-F238E27FC236}">
                <a16:creationId xmlns:a16="http://schemas.microsoft.com/office/drawing/2014/main" id="{61261673-77CD-4826-9DF8-E36D0075E13D}"/>
              </a:ext>
            </a:extLst>
          </p:cNvPr>
          <p:cNvSpPr/>
          <p:nvPr/>
        </p:nvSpPr>
        <p:spPr>
          <a:xfrm>
            <a:off x="8627866" y="1927195"/>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11. Cope with Triggers</a:t>
            </a:r>
          </a:p>
        </p:txBody>
      </p:sp>
      <p:sp>
        <p:nvSpPr>
          <p:cNvPr id="49" name="Rectangle 48">
            <a:extLst>
              <a:ext uri="{FF2B5EF4-FFF2-40B4-BE49-F238E27FC236}">
                <a16:creationId xmlns:a16="http://schemas.microsoft.com/office/drawing/2014/main" id="{6E160BCA-D7E6-47B9-882D-C47386A89FF8}"/>
              </a:ext>
            </a:extLst>
          </p:cNvPr>
          <p:cNvSpPr/>
          <p:nvPr/>
        </p:nvSpPr>
        <p:spPr>
          <a:xfrm>
            <a:off x="3635607" y="3819129"/>
            <a:ext cx="5763710" cy="2593485"/>
          </a:xfrm>
          <a:prstGeom prst="rect">
            <a:avLst/>
          </a:prstGeom>
          <a:solidFill>
            <a:srgbClr val="687DA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50" dirty="0">
                <a:solidFill>
                  <a:schemeClr val="bg1"/>
                </a:solidFill>
              </a:rPr>
              <a:t>Present at least six</a:t>
            </a:r>
            <a:r>
              <a:rPr lang="en-US" sz="1050" baseline="30000" dirty="0">
                <a:solidFill>
                  <a:schemeClr val="bg1"/>
                </a:solidFill>
              </a:rPr>
              <a:t>*</a:t>
            </a:r>
            <a:r>
              <a:rPr lang="en-US" sz="1050" dirty="0">
                <a:solidFill>
                  <a:schemeClr val="bg1"/>
                </a:solidFill>
              </a:rPr>
              <a:t> of these modules – Can occur in any order per CDC. </a:t>
            </a:r>
          </a:p>
        </p:txBody>
      </p:sp>
      <p:sp>
        <p:nvSpPr>
          <p:cNvPr id="50" name="Rectangle 49">
            <a:extLst>
              <a:ext uri="{FF2B5EF4-FFF2-40B4-BE49-F238E27FC236}">
                <a16:creationId xmlns:a16="http://schemas.microsoft.com/office/drawing/2014/main" id="{7CEEEF6A-F5C8-4A0B-8C29-044043736EF1}"/>
              </a:ext>
            </a:extLst>
          </p:cNvPr>
          <p:cNvSpPr/>
          <p:nvPr/>
        </p:nvSpPr>
        <p:spPr>
          <a:xfrm>
            <a:off x="7138852" y="4346210"/>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Stay Active Away from Home</a:t>
            </a:r>
          </a:p>
        </p:txBody>
      </p:sp>
      <p:sp>
        <p:nvSpPr>
          <p:cNvPr id="51" name="Rectangle 50">
            <a:extLst>
              <a:ext uri="{FF2B5EF4-FFF2-40B4-BE49-F238E27FC236}">
                <a16:creationId xmlns:a16="http://schemas.microsoft.com/office/drawing/2014/main" id="{74778CB2-7173-4FF0-BA01-292AB50316D8}"/>
              </a:ext>
            </a:extLst>
          </p:cNvPr>
          <p:cNvSpPr/>
          <p:nvPr/>
        </p:nvSpPr>
        <p:spPr>
          <a:xfrm>
            <a:off x="8257158" y="4346210"/>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More About T2</a:t>
            </a:r>
          </a:p>
        </p:txBody>
      </p:sp>
      <p:sp>
        <p:nvSpPr>
          <p:cNvPr id="52" name="Rectangle 51">
            <a:extLst>
              <a:ext uri="{FF2B5EF4-FFF2-40B4-BE49-F238E27FC236}">
                <a16:creationId xmlns:a16="http://schemas.microsoft.com/office/drawing/2014/main" id="{E163F6B0-1F2A-4474-B68C-B5130E5E7348}"/>
              </a:ext>
            </a:extLst>
          </p:cNvPr>
          <p:cNvSpPr/>
          <p:nvPr/>
        </p:nvSpPr>
        <p:spPr>
          <a:xfrm>
            <a:off x="6047297" y="5744269"/>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Have Healthy Food You Enjoy</a:t>
            </a:r>
          </a:p>
        </p:txBody>
      </p:sp>
      <p:sp>
        <p:nvSpPr>
          <p:cNvPr id="54" name="Rectangle 53">
            <a:extLst>
              <a:ext uri="{FF2B5EF4-FFF2-40B4-BE49-F238E27FC236}">
                <a16:creationId xmlns:a16="http://schemas.microsoft.com/office/drawing/2014/main" id="{60BBB51B-F2EF-4231-BABB-5F8DAF51EF0B}"/>
              </a:ext>
            </a:extLst>
          </p:cNvPr>
          <p:cNvSpPr/>
          <p:nvPr/>
        </p:nvSpPr>
        <p:spPr>
          <a:xfrm>
            <a:off x="7138852" y="5744269"/>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When Weight Loss Stalls</a:t>
            </a:r>
          </a:p>
        </p:txBody>
      </p:sp>
      <p:sp>
        <p:nvSpPr>
          <p:cNvPr id="55" name="Rectangle 54">
            <a:extLst>
              <a:ext uri="{FF2B5EF4-FFF2-40B4-BE49-F238E27FC236}">
                <a16:creationId xmlns:a16="http://schemas.microsoft.com/office/drawing/2014/main" id="{5BFEF03C-99D3-41D3-AEE7-1FDF36678E15}"/>
              </a:ext>
            </a:extLst>
          </p:cNvPr>
          <p:cNvSpPr/>
          <p:nvPr/>
        </p:nvSpPr>
        <p:spPr>
          <a:xfrm>
            <a:off x="8257886" y="5737854"/>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More About Carbs</a:t>
            </a:r>
          </a:p>
        </p:txBody>
      </p:sp>
      <p:sp>
        <p:nvSpPr>
          <p:cNvPr id="56" name="Rectangle 55">
            <a:extLst>
              <a:ext uri="{FF2B5EF4-FFF2-40B4-BE49-F238E27FC236}">
                <a16:creationId xmlns:a16="http://schemas.microsoft.com/office/drawing/2014/main" id="{3E0009B7-4D5C-482A-91CA-D620E6ECA083}"/>
              </a:ext>
            </a:extLst>
          </p:cNvPr>
          <p:cNvSpPr/>
          <p:nvPr/>
        </p:nvSpPr>
        <p:spPr>
          <a:xfrm>
            <a:off x="6042100" y="5031975"/>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Get Enough Sleep</a:t>
            </a:r>
          </a:p>
        </p:txBody>
      </p:sp>
      <p:sp>
        <p:nvSpPr>
          <p:cNvPr id="58" name="Rectangle 57">
            <a:extLst>
              <a:ext uri="{FF2B5EF4-FFF2-40B4-BE49-F238E27FC236}">
                <a16:creationId xmlns:a16="http://schemas.microsoft.com/office/drawing/2014/main" id="{9F4836E3-C18E-4882-B090-EE48A1B3DCD2}"/>
              </a:ext>
            </a:extLst>
          </p:cNvPr>
          <p:cNvSpPr/>
          <p:nvPr/>
        </p:nvSpPr>
        <p:spPr>
          <a:xfrm>
            <a:off x="6042728" y="4346210"/>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 Stay Active to Prevent T2</a:t>
            </a:r>
          </a:p>
        </p:txBody>
      </p:sp>
      <p:sp>
        <p:nvSpPr>
          <p:cNvPr id="60" name="Rectangle 59">
            <a:extLst>
              <a:ext uri="{FF2B5EF4-FFF2-40B4-BE49-F238E27FC236}">
                <a16:creationId xmlns:a16="http://schemas.microsoft.com/office/drawing/2014/main" id="{F3E9E92C-4BFD-4F9E-95CF-75F45D34AE7A}"/>
              </a:ext>
            </a:extLst>
          </p:cNvPr>
          <p:cNvSpPr/>
          <p:nvPr/>
        </p:nvSpPr>
        <p:spPr>
          <a:xfrm>
            <a:off x="8257158" y="5031975"/>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Take a Fitness Break</a:t>
            </a:r>
          </a:p>
        </p:txBody>
      </p:sp>
      <p:sp>
        <p:nvSpPr>
          <p:cNvPr id="61" name="Rectangle 60">
            <a:extLst>
              <a:ext uri="{FF2B5EF4-FFF2-40B4-BE49-F238E27FC236}">
                <a16:creationId xmlns:a16="http://schemas.microsoft.com/office/drawing/2014/main" id="{F3FD3679-6837-4A95-AEA0-FD65F541C33A}"/>
              </a:ext>
            </a:extLst>
          </p:cNvPr>
          <p:cNvSpPr/>
          <p:nvPr/>
        </p:nvSpPr>
        <p:spPr>
          <a:xfrm>
            <a:off x="10727902" y="3819127"/>
            <a:ext cx="1097280" cy="2593486"/>
          </a:xfrm>
          <a:prstGeom prst="rect">
            <a:avLst/>
          </a:prstGeom>
          <a:solidFill>
            <a:schemeClr val="accent1">
              <a:lumMod val="40000"/>
              <a:lumOff val="60000"/>
            </a:schemeClr>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50" i="1" dirty="0">
                <a:solidFill>
                  <a:srgbClr val="193560"/>
                </a:solidFill>
              </a:rPr>
              <a:t>Medicare Only</a:t>
            </a:r>
          </a:p>
          <a:p>
            <a:pPr algn="ctr"/>
            <a:endParaRPr lang="en-US" sz="500" dirty="0">
              <a:solidFill>
                <a:srgbClr val="193560"/>
              </a:solidFill>
            </a:endParaRPr>
          </a:p>
          <a:p>
            <a:pPr algn="ctr"/>
            <a:r>
              <a:rPr lang="en-US" sz="1050" b="1" u="sng" dirty="0">
                <a:solidFill>
                  <a:srgbClr val="193560"/>
                </a:solidFill>
              </a:rPr>
              <a:t>Year 2</a:t>
            </a:r>
          </a:p>
          <a:p>
            <a:pPr algn="ctr"/>
            <a:r>
              <a:rPr lang="en-US" sz="1050" dirty="0">
                <a:solidFill>
                  <a:srgbClr val="193560"/>
                </a:solidFill>
              </a:rPr>
              <a:t>Choose 12 modules from any approved curricula, presented monthly for  year 2.</a:t>
            </a:r>
          </a:p>
        </p:txBody>
      </p:sp>
      <p:sp>
        <p:nvSpPr>
          <p:cNvPr id="62" name="Rectangle 61">
            <a:extLst>
              <a:ext uri="{FF2B5EF4-FFF2-40B4-BE49-F238E27FC236}">
                <a16:creationId xmlns:a16="http://schemas.microsoft.com/office/drawing/2014/main" id="{1EC5AF80-A60A-47CD-9825-FD842622E634}"/>
              </a:ext>
            </a:extLst>
          </p:cNvPr>
          <p:cNvSpPr/>
          <p:nvPr/>
        </p:nvSpPr>
        <p:spPr>
          <a:xfrm>
            <a:off x="10824655" y="5494435"/>
            <a:ext cx="914400" cy="655482"/>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CHOOSE 12 MODULES </a:t>
            </a:r>
          </a:p>
          <a:p>
            <a:pPr algn="ctr"/>
            <a:r>
              <a:rPr lang="en-US" sz="950" dirty="0">
                <a:solidFill>
                  <a:srgbClr val="002060"/>
                </a:solidFill>
              </a:rPr>
              <a:t>1. – 12.</a:t>
            </a:r>
          </a:p>
        </p:txBody>
      </p:sp>
      <p:sp>
        <p:nvSpPr>
          <p:cNvPr id="63" name="Rectangle 62">
            <a:extLst>
              <a:ext uri="{FF2B5EF4-FFF2-40B4-BE49-F238E27FC236}">
                <a16:creationId xmlns:a16="http://schemas.microsoft.com/office/drawing/2014/main" id="{B36DF2C2-C083-4270-83F4-67660A672B54}"/>
              </a:ext>
            </a:extLst>
          </p:cNvPr>
          <p:cNvSpPr/>
          <p:nvPr/>
        </p:nvSpPr>
        <p:spPr>
          <a:xfrm>
            <a:off x="7138852" y="5031975"/>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Get Back on Track</a:t>
            </a:r>
          </a:p>
        </p:txBody>
      </p:sp>
      <p:sp>
        <p:nvSpPr>
          <p:cNvPr id="3" name="TextBox 2"/>
          <p:cNvSpPr txBox="1"/>
          <p:nvPr/>
        </p:nvSpPr>
        <p:spPr>
          <a:xfrm>
            <a:off x="3645051" y="2578405"/>
            <a:ext cx="1062563" cy="707886"/>
          </a:xfrm>
          <a:prstGeom prst="rect">
            <a:avLst/>
          </a:prstGeom>
          <a:noFill/>
        </p:spPr>
        <p:txBody>
          <a:bodyPr wrap="square" rtlCol="0">
            <a:spAutoFit/>
          </a:bodyPr>
          <a:lstStyle/>
          <a:p>
            <a:pPr algn="ctr"/>
            <a:r>
              <a:rPr lang="en-US" sz="1000" dirty="0">
                <a:solidFill>
                  <a:schemeClr val="bg1"/>
                </a:solidFill>
              </a:rPr>
              <a:t>*May be offered during session 1 if no session zero occurs. </a:t>
            </a:r>
          </a:p>
        </p:txBody>
      </p:sp>
      <p:sp>
        <p:nvSpPr>
          <p:cNvPr id="57" name="Rectangle 56">
            <a:extLst>
              <a:ext uri="{FF2B5EF4-FFF2-40B4-BE49-F238E27FC236}">
                <a16:creationId xmlns:a16="http://schemas.microsoft.com/office/drawing/2014/main" id="{5BFEF03C-99D3-41D3-AEE7-1FDF36678E15}"/>
              </a:ext>
            </a:extLst>
          </p:cNvPr>
          <p:cNvSpPr/>
          <p:nvPr/>
        </p:nvSpPr>
        <p:spPr>
          <a:xfrm>
            <a:off x="3818487" y="4346210"/>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17. CHOOSE ONE MODULE </a:t>
            </a:r>
          </a:p>
        </p:txBody>
      </p:sp>
      <p:sp>
        <p:nvSpPr>
          <p:cNvPr id="59" name="Rectangle 58">
            <a:extLst>
              <a:ext uri="{FF2B5EF4-FFF2-40B4-BE49-F238E27FC236}">
                <a16:creationId xmlns:a16="http://schemas.microsoft.com/office/drawing/2014/main" id="{5BFEF03C-99D3-41D3-AEE7-1FDF36678E15}"/>
              </a:ext>
            </a:extLst>
          </p:cNvPr>
          <p:cNvSpPr/>
          <p:nvPr/>
        </p:nvSpPr>
        <p:spPr>
          <a:xfrm>
            <a:off x="3825956" y="5039175"/>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18. CHOOSE ONE MODULE </a:t>
            </a:r>
          </a:p>
        </p:txBody>
      </p:sp>
      <p:sp>
        <p:nvSpPr>
          <p:cNvPr id="64" name="Rectangle 63">
            <a:extLst>
              <a:ext uri="{FF2B5EF4-FFF2-40B4-BE49-F238E27FC236}">
                <a16:creationId xmlns:a16="http://schemas.microsoft.com/office/drawing/2014/main" id="{5BFEF03C-99D3-41D3-AEE7-1FDF36678E15}"/>
              </a:ext>
            </a:extLst>
          </p:cNvPr>
          <p:cNvSpPr/>
          <p:nvPr/>
        </p:nvSpPr>
        <p:spPr>
          <a:xfrm>
            <a:off x="3824826" y="5744269"/>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19. CHOOSE ONE MODULE </a:t>
            </a:r>
          </a:p>
        </p:txBody>
      </p:sp>
      <p:sp>
        <p:nvSpPr>
          <p:cNvPr id="65" name="Rectangle 64">
            <a:extLst>
              <a:ext uri="{FF2B5EF4-FFF2-40B4-BE49-F238E27FC236}">
                <a16:creationId xmlns:a16="http://schemas.microsoft.com/office/drawing/2014/main" id="{5BFEF03C-99D3-41D3-AEE7-1FDF36678E15}"/>
              </a:ext>
            </a:extLst>
          </p:cNvPr>
          <p:cNvSpPr/>
          <p:nvPr/>
        </p:nvSpPr>
        <p:spPr>
          <a:xfrm>
            <a:off x="4880506" y="4350475"/>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20. CHOOSE ONE MODULE </a:t>
            </a:r>
          </a:p>
        </p:txBody>
      </p:sp>
      <p:sp>
        <p:nvSpPr>
          <p:cNvPr id="66" name="Rectangle 65">
            <a:extLst>
              <a:ext uri="{FF2B5EF4-FFF2-40B4-BE49-F238E27FC236}">
                <a16:creationId xmlns:a16="http://schemas.microsoft.com/office/drawing/2014/main" id="{5BFEF03C-99D3-41D3-AEE7-1FDF36678E15}"/>
              </a:ext>
            </a:extLst>
          </p:cNvPr>
          <p:cNvSpPr/>
          <p:nvPr/>
        </p:nvSpPr>
        <p:spPr>
          <a:xfrm>
            <a:off x="4876623" y="5039175"/>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21. CHOOSE ONE MODULE</a:t>
            </a:r>
          </a:p>
        </p:txBody>
      </p:sp>
      <p:sp>
        <p:nvSpPr>
          <p:cNvPr id="68" name="TextBox 67"/>
          <p:cNvSpPr txBox="1"/>
          <p:nvPr/>
        </p:nvSpPr>
        <p:spPr>
          <a:xfrm>
            <a:off x="3579193" y="4082127"/>
            <a:ext cx="2462907" cy="230832"/>
          </a:xfrm>
          <a:prstGeom prst="rect">
            <a:avLst/>
          </a:prstGeom>
          <a:noFill/>
        </p:spPr>
        <p:txBody>
          <a:bodyPr wrap="square" rtlCol="0">
            <a:spAutoFit/>
          </a:bodyPr>
          <a:lstStyle/>
          <a:p>
            <a:pPr algn="ctr"/>
            <a:r>
              <a:rPr lang="en-US" sz="900" dirty="0">
                <a:solidFill>
                  <a:schemeClr val="bg1"/>
                </a:solidFill>
              </a:rPr>
              <a:t>*Some DPPs may offer all 9 modules instead of 6</a:t>
            </a:r>
          </a:p>
        </p:txBody>
      </p:sp>
      <p:sp>
        <p:nvSpPr>
          <p:cNvPr id="67" name="Rectangle 66">
            <a:extLst>
              <a:ext uri="{FF2B5EF4-FFF2-40B4-BE49-F238E27FC236}">
                <a16:creationId xmlns:a16="http://schemas.microsoft.com/office/drawing/2014/main" id="{AC668839-072F-43D4-B3B0-97F2B8522040}"/>
              </a:ext>
            </a:extLst>
          </p:cNvPr>
          <p:cNvSpPr/>
          <p:nvPr/>
        </p:nvSpPr>
        <p:spPr>
          <a:xfrm>
            <a:off x="9519538" y="3819127"/>
            <a:ext cx="1097280" cy="2593486"/>
          </a:xfrm>
          <a:prstGeom prst="rect">
            <a:avLst/>
          </a:prstGeom>
          <a:solidFill>
            <a:srgbClr val="687DA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50" dirty="0">
                <a:solidFill>
                  <a:schemeClr val="bg1"/>
                </a:solidFill>
              </a:rPr>
              <a:t>Conclusion – Must occur last, per CDC.</a:t>
            </a:r>
          </a:p>
        </p:txBody>
      </p:sp>
      <p:sp>
        <p:nvSpPr>
          <p:cNvPr id="69" name="Rectangle 68">
            <a:extLst>
              <a:ext uri="{FF2B5EF4-FFF2-40B4-BE49-F238E27FC236}">
                <a16:creationId xmlns:a16="http://schemas.microsoft.com/office/drawing/2014/main" id="{8BD30FFC-EB9B-4379-B54B-73A1618D85DB}"/>
              </a:ext>
            </a:extLst>
          </p:cNvPr>
          <p:cNvSpPr/>
          <p:nvPr/>
        </p:nvSpPr>
        <p:spPr>
          <a:xfrm>
            <a:off x="9605999" y="4683075"/>
            <a:ext cx="914400" cy="996131"/>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22. Prevent T2 – for Life!</a:t>
            </a:r>
          </a:p>
        </p:txBody>
      </p:sp>
      <p:cxnSp>
        <p:nvCxnSpPr>
          <p:cNvPr id="6" name="Straight Connector 5">
            <a:extLst>
              <a:ext uri="{FF2B5EF4-FFF2-40B4-BE49-F238E27FC236}">
                <a16:creationId xmlns:a16="http://schemas.microsoft.com/office/drawing/2014/main" id="{EF75B9E8-0706-4EC8-90FC-19F0C5E6CD00}"/>
              </a:ext>
            </a:extLst>
          </p:cNvPr>
          <p:cNvCxnSpPr>
            <a:cxnSpLocks/>
          </p:cNvCxnSpPr>
          <p:nvPr/>
        </p:nvCxnSpPr>
        <p:spPr>
          <a:xfrm flipH="1">
            <a:off x="5927508" y="4111795"/>
            <a:ext cx="23068" cy="2263135"/>
          </a:xfrm>
          <a:prstGeom prst="line">
            <a:avLst/>
          </a:prstGeom>
          <a:ln w="19050">
            <a:solidFill>
              <a:srgbClr val="B3B3B3"/>
            </a:solidFill>
            <a:prstDash val="sysDot"/>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98AA58B3-FB39-4D1E-B501-B388F53E76CA}"/>
              </a:ext>
            </a:extLst>
          </p:cNvPr>
          <p:cNvSpPr txBox="1"/>
          <p:nvPr/>
        </p:nvSpPr>
        <p:spPr>
          <a:xfrm>
            <a:off x="6687156" y="4082127"/>
            <a:ext cx="1810112" cy="253916"/>
          </a:xfrm>
          <a:prstGeom prst="rect">
            <a:avLst/>
          </a:prstGeom>
          <a:noFill/>
        </p:spPr>
        <p:txBody>
          <a:bodyPr wrap="none" rtlCol="0">
            <a:spAutoFit/>
          </a:bodyPr>
          <a:lstStyle/>
          <a:p>
            <a:pPr algn="ctr"/>
            <a:r>
              <a:rPr lang="en-US" sz="1050" u="sng" dirty="0">
                <a:solidFill>
                  <a:srgbClr val="F2F2F2"/>
                </a:solidFill>
              </a:rPr>
              <a:t>Month 7 – 12 module options</a:t>
            </a:r>
          </a:p>
        </p:txBody>
      </p:sp>
      <p:sp>
        <p:nvSpPr>
          <p:cNvPr id="70" name="Rectangle 69">
            <a:extLst>
              <a:ext uri="{FF2B5EF4-FFF2-40B4-BE49-F238E27FC236}">
                <a16:creationId xmlns:a16="http://schemas.microsoft.com/office/drawing/2014/main" id="{FEB288AE-77DA-40DB-A3BC-8C63B6251A8E}"/>
              </a:ext>
            </a:extLst>
          </p:cNvPr>
          <p:cNvSpPr/>
          <p:nvPr/>
        </p:nvSpPr>
        <p:spPr>
          <a:xfrm>
            <a:off x="4882588" y="5737854"/>
            <a:ext cx="914400" cy="5486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50" dirty="0">
                <a:solidFill>
                  <a:srgbClr val="002060"/>
                </a:solidFill>
              </a:rPr>
              <a:t>22. CHOOSE ONE MODULE*</a:t>
            </a:r>
          </a:p>
        </p:txBody>
      </p:sp>
    </p:spTree>
    <p:extLst>
      <p:ext uri="{BB962C8B-B14F-4D97-AF65-F5344CB8AC3E}">
        <p14:creationId xmlns:p14="http://schemas.microsoft.com/office/powerpoint/2010/main" val="18274927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hlinkClick r:id="rId2" action="ppaction://hlinksldjump"/>
            <a:extLst>
              <a:ext uri="{FF2B5EF4-FFF2-40B4-BE49-F238E27FC236}">
                <a16:creationId xmlns:a16="http://schemas.microsoft.com/office/drawing/2014/main" id="{13165150-6158-43C0-A416-7D2C7B098A4C}"/>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sp>
        <p:nvSpPr>
          <p:cNvPr id="5" name="Rectangle 4">
            <a:extLst>
              <a:ext uri="{FF2B5EF4-FFF2-40B4-BE49-F238E27FC236}">
                <a16:creationId xmlns:a16="http://schemas.microsoft.com/office/drawing/2014/main" id="{96572CF5-F059-47AF-805B-4759D3EB7863}"/>
              </a:ext>
            </a:extLst>
          </p:cNvPr>
          <p:cNvSpPr/>
          <p:nvPr/>
        </p:nvSpPr>
        <p:spPr>
          <a:xfrm>
            <a:off x="2691278" y="457200"/>
            <a:ext cx="6858000"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Retention in the National DPP Lifestyle Change Program</a:t>
            </a:r>
          </a:p>
        </p:txBody>
      </p:sp>
      <p:sp>
        <p:nvSpPr>
          <p:cNvPr id="8" name="Rectangle 7">
            <a:extLst>
              <a:ext uri="{FF2B5EF4-FFF2-40B4-BE49-F238E27FC236}">
                <a16:creationId xmlns:a16="http://schemas.microsoft.com/office/drawing/2014/main" id="{2D8FB98E-FC92-46EE-A25C-1C349CB518FD}"/>
              </a:ext>
            </a:extLst>
          </p:cNvPr>
          <p:cNvSpPr/>
          <p:nvPr/>
        </p:nvSpPr>
        <p:spPr>
          <a:xfrm>
            <a:off x="8495598" y="1273596"/>
            <a:ext cx="3108960" cy="5029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endParaRPr lang="en-US" dirty="0">
              <a:solidFill>
                <a:srgbClr val="002060"/>
              </a:solidFill>
            </a:endParaRPr>
          </a:p>
          <a:p>
            <a:endParaRPr lang="en-US" dirty="0">
              <a:solidFill>
                <a:srgbClr val="002060"/>
              </a:solidFill>
            </a:endParaRPr>
          </a:p>
        </p:txBody>
      </p:sp>
      <p:sp>
        <p:nvSpPr>
          <p:cNvPr id="9" name="Rectangle 8">
            <a:extLst>
              <a:ext uri="{FF2B5EF4-FFF2-40B4-BE49-F238E27FC236}">
                <a16:creationId xmlns:a16="http://schemas.microsoft.com/office/drawing/2014/main" id="{F672FA85-9296-4CE2-BABC-96E01DBDE878}"/>
              </a:ext>
            </a:extLst>
          </p:cNvPr>
          <p:cNvSpPr/>
          <p:nvPr/>
        </p:nvSpPr>
        <p:spPr>
          <a:xfrm>
            <a:off x="572918" y="1273596"/>
            <a:ext cx="3108960" cy="5029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rgbClr val="002060"/>
              </a:solidFill>
            </a:endParaRPr>
          </a:p>
        </p:txBody>
      </p:sp>
      <p:sp>
        <p:nvSpPr>
          <p:cNvPr id="10" name="Rectangle 9">
            <a:extLst>
              <a:ext uri="{FF2B5EF4-FFF2-40B4-BE49-F238E27FC236}">
                <a16:creationId xmlns:a16="http://schemas.microsoft.com/office/drawing/2014/main" id="{291794AE-7115-45BD-AE20-3239D26AFB46}"/>
              </a:ext>
            </a:extLst>
          </p:cNvPr>
          <p:cNvSpPr/>
          <p:nvPr/>
        </p:nvSpPr>
        <p:spPr>
          <a:xfrm>
            <a:off x="4540318" y="1273596"/>
            <a:ext cx="3108960" cy="5029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rgbClr val="002060"/>
              </a:solidFill>
            </a:endParaRPr>
          </a:p>
        </p:txBody>
      </p:sp>
      <p:sp>
        <p:nvSpPr>
          <p:cNvPr id="13" name="Rectangle 12">
            <a:extLst>
              <a:ext uri="{FF2B5EF4-FFF2-40B4-BE49-F238E27FC236}">
                <a16:creationId xmlns:a16="http://schemas.microsoft.com/office/drawing/2014/main" id="{02FF6113-2B07-483C-80F4-8B028314A6D8}"/>
              </a:ext>
            </a:extLst>
          </p:cNvPr>
          <p:cNvSpPr/>
          <p:nvPr/>
        </p:nvSpPr>
        <p:spPr>
          <a:xfrm>
            <a:off x="8495598" y="1273596"/>
            <a:ext cx="3108960" cy="731520"/>
          </a:xfrm>
          <a:prstGeom prst="rect">
            <a:avLst/>
          </a:prstGeom>
          <a:solidFill>
            <a:srgbClr val="00B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solidFill>
                  <a:srgbClr val="002060"/>
                </a:solidFill>
              </a:rPr>
              <a:t>Referring Provider Contact when a Participant Disengages</a:t>
            </a:r>
            <a:endParaRPr lang="en-US" dirty="0">
              <a:solidFill>
                <a:srgbClr val="002060"/>
              </a:solidFill>
            </a:endParaRPr>
          </a:p>
        </p:txBody>
      </p:sp>
      <p:sp>
        <p:nvSpPr>
          <p:cNvPr id="14" name="Rectangle 13">
            <a:extLst>
              <a:ext uri="{FF2B5EF4-FFF2-40B4-BE49-F238E27FC236}">
                <a16:creationId xmlns:a16="http://schemas.microsoft.com/office/drawing/2014/main" id="{84C4800C-FBD7-40C4-B3E5-E0DAB68EEAA8}"/>
              </a:ext>
            </a:extLst>
          </p:cNvPr>
          <p:cNvSpPr/>
          <p:nvPr/>
        </p:nvSpPr>
        <p:spPr>
          <a:xfrm>
            <a:off x="572918" y="1273596"/>
            <a:ext cx="3108960" cy="731520"/>
          </a:xfrm>
          <a:prstGeom prst="rect">
            <a:avLst/>
          </a:prstGeom>
          <a:solidFill>
            <a:srgbClr val="00B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solidFill>
                  <a:srgbClr val="002060"/>
                </a:solidFill>
              </a:rPr>
              <a:t>General Retention Strategies</a:t>
            </a:r>
            <a:r>
              <a:rPr lang="en-US" dirty="0">
                <a:solidFill>
                  <a:srgbClr val="002060"/>
                </a:solidFill>
              </a:rPr>
              <a:t> </a:t>
            </a:r>
          </a:p>
        </p:txBody>
      </p:sp>
      <p:sp>
        <p:nvSpPr>
          <p:cNvPr id="15" name="Rectangle 14">
            <a:extLst>
              <a:ext uri="{FF2B5EF4-FFF2-40B4-BE49-F238E27FC236}">
                <a16:creationId xmlns:a16="http://schemas.microsoft.com/office/drawing/2014/main" id="{53C704A5-2138-488F-80B4-A9920C65999E}"/>
              </a:ext>
            </a:extLst>
          </p:cNvPr>
          <p:cNvSpPr/>
          <p:nvPr/>
        </p:nvSpPr>
        <p:spPr>
          <a:xfrm>
            <a:off x="4540318" y="1273596"/>
            <a:ext cx="3108960" cy="731520"/>
          </a:xfrm>
          <a:prstGeom prst="rect">
            <a:avLst/>
          </a:prstGeom>
          <a:solidFill>
            <a:srgbClr val="00B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solidFill>
                  <a:srgbClr val="002060"/>
                </a:solidFill>
              </a:rPr>
              <a:t>Important Early Program Retention Milestones</a:t>
            </a:r>
            <a:r>
              <a:rPr lang="en-US" dirty="0">
                <a:solidFill>
                  <a:srgbClr val="002060"/>
                </a:solidFill>
              </a:rPr>
              <a:t> </a:t>
            </a:r>
          </a:p>
        </p:txBody>
      </p:sp>
      <p:sp>
        <p:nvSpPr>
          <p:cNvPr id="2" name="TextBox 1">
            <a:extLst>
              <a:ext uri="{FF2B5EF4-FFF2-40B4-BE49-F238E27FC236}">
                <a16:creationId xmlns:a16="http://schemas.microsoft.com/office/drawing/2014/main" id="{47D74F17-F9B3-4EE5-B4F5-50E638D0938F}"/>
              </a:ext>
            </a:extLst>
          </p:cNvPr>
          <p:cNvSpPr txBox="1"/>
          <p:nvPr/>
        </p:nvSpPr>
        <p:spPr>
          <a:xfrm>
            <a:off x="4631758" y="2187996"/>
            <a:ext cx="2940617" cy="2800767"/>
          </a:xfrm>
          <a:prstGeom prst="rect">
            <a:avLst/>
          </a:prstGeom>
          <a:noFill/>
        </p:spPr>
        <p:txBody>
          <a:bodyPr wrap="square" rtlCol="0">
            <a:spAutoFit/>
          </a:bodyPr>
          <a:lstStyle/>
          <a:p>
            <a:r>
              <a:rPr lang="en-US" sz="1600" dirty="0"/>
              <a:t>Important retention </a:t>
            </a:r>
            <a:r>
              <a:rPr lang="en-US" sz="1600" dirty="0">
                <a:hlinkClick r:id="rId3"/>
              </a:rPr>
              <a:t>modules</a:t>
            </a:r>
            <a:endParaRPr lang="en-US" sz="1600" dirty="0"/>
          </a:p>
          <a:p>
            <a:r>
              <a:rPr lang="en-US" sz="1600" dirty="0"/>
              <a:t>can be used at the after the following milestones:</a:t>
            </a:r>
          </a:p>
          <a:p>
            <a:pPr marL="285750" indent="-285750">
              <a:buFont typeface="Wingdings" panose="05000000000000000000" pitchFamily="2" charset="2"/>
              <a:buChar char="§"/>
            </a:pPr>
            <a:r>
              <a:rPr lang="en-US" sz="1600" dirty="0"/>
              <a:t>Program Overview session</a:t>
            </a:r>
          </a:p>
          <a:p>
            <a:pPr marL="285750" indent="-285750">
              <a:buFont typeface="Wingdings" panose="05000000000000000000" pitchFamily="2" charset="2"/>
              <a:buChar char="§"/>
            </a:pPr>
            <a:r>
              <a:rPr lang="en-US" sz="1600" dirty="0"/>
              <a:t>Get Active session</a:t>
            </a:r>
          </a:p>
          <a:p>
            <a:pPr marL="285750" indent="-285750">
              <a:buFont typeface="Wingdings" panose="05000000000000000000" pitchFamily="2" charset="2"/>
              <a:buChar char="§"/>
            </a:pPr>
            <a:r>
              <a:rPr lang="en-US" sz="1600" dirty="0"/>
              <a:t>Track Your Activity session</a:t>
            </a:r>
          </a:p>
          <a:p>
            <a:pPr marL="285750" indent="-285750">
              <a:buFont typeface="Wingdings" panose="05000000000000000000" pitchFamily="2" charset="2"/>
              <a:buChar char="§"/>
            </a:pPr>
            <a:r>
              <a:rPr lang="en-US" sz="1600" dirty="0"/>
              <a:t>Eat Well session</a:t>
            </a:r>
          </a:p>
          <a:p>
            <a:pPr marL="285750" indent="-285750">
              <a:buFont typeface="Wingdings" panose="05000000000000000000" pitchFamily="2" charset="2"/>
              <a:buChar char="§"/>
            </a:pPr>
            <a:r>
              <a:rPr lang="en-US" sz="1600" dirty="0"/>
              <a:t>Track Your Food session</a:t>
            </a:r>
          </a:p>
          <a:p>
            <a:pPr marL="285750" indent="-285750">
              <a:buFont typeface="Wingdings" panose="05000000000000000000" pitchFamily="2" charset="2"/>
              <a:buChar char="§"/>
            </a:pPr>
            <a:r>
              <a:rPr lang="en-US" sz="1600" dirty="0"/>
              <a:t>Get Support session</a:t>
            </a:r>
          </a:p>
          <a:p>
            <a:pPr marL="285750" indent="-285750">
              <a:buFont typeface="Wingdings" panose="05000000000000000000" pitchFamily="2" charset="2"/>
              <a:buChar char="§"/>
            </a:pPr>
            <a:r>
              <a:rPr lang="en-US" sz="1600" dirty="0"/>
              <a:t>Week 16 module</a:t>
            </a:r>
          </a:p>
          <a:p>
            <a:endParaRPr lang="en-US" sz="1600" dirty="0"/>
          </a:p>
        </p:txBody>
      </p:sp>
      <p:sp>
        <p:nvSpPr>
          <p:cNvPr id="11" name="TextBox 10">
            <a:extLst>
              <a:ext uri="{FF2B5EF4-FFF2-40B4-BE49-F238E27FC236}">
                <a16:creationId xmlns:a16="http://schemas.microsoft.com/office/drawing/2014/main" id="{28D012D6-B66D-499C-98B8-80A345A7CE95}"/>
              </a:ext>
            </a:extLst>
          </p:cNvPr>
          <p:cNvSpPr txBox="1"/>
          <p:nvPr/>
        </p:nvSpPr>
        <p:spPr>
          <a:xfrm>
            <a:off x="8587639" y="2187996"/>
            <a:ext cx="2924877" cy="3785652"/>
          </a:xfrm>
          <a:prstGeom prst="rect">
            <a:avLst/>
          </a:prstGeom>
          <a:noFill/>
        </p:spPr>
        <p:txBody>
          <a:bodyPr wrap="square" rtlCol="0">
            <a:spAutoFit/>
          </a:bodyPr>
          <a:lstStyle/>
          <a:p>
            <a:r>
              <a:rPr lang="en-US" sz="1600" dirty="0"/>
              <a:t>A referring provider’s involvement  can often boost success rates for their patients who participate. </a:t>
            </a:r>
          </a:p>
          <a:p>
            <a:endParaRPr lang="en-US" sz="1600" dirty="0"/>
          </a:p>
          <a:p>
            <a:r>
              <a:rPr lang="en-US" sz="1600" dirty="0"/>
              <a:t>If a participant disengages, the provider’s office can: </a:t>
            </a:r>
          </a:p>
          <a:p>
            <a:pPr marL="285750" indent="-285750">
              <a:buFont typeface="Wingdings" panose="05000000000000000000" pitchFamily="2" charset="2"/>
              <a:buChar char="§"/>
            </a:pPr>
            <a:r>
              <a:rPr lang="en-US" sz="1600" dirty="0"/>
              <a:t>Contact the participant directly</a:t>
            </a:r>
          </a:p>
          <a:p>
            <a:pPr marL="285750" indent="-285750">
              <a:buFont typeface="Wingdings" panose="05000000000000000000" pitchFamily="2" charset="2"/>
              <a:buChar char="§"/>
            </a:pPr>
            <a:r>
              <a:rPr lang="en-US" sz="1600" dirty="0"/>
              <a:t>Encourage continued participation in the NDPP lifestyle change program</a:t>
            </a:r>
          </a:p>
          <a:p>
            <a:pPr marL="285750" indent="-285750">
              <a:buFont typeface="Wingdings" panose="05000000000000000000" pitchFamily="2" charset="2"/>
              <a:buChar char="§"/>
            </a:pPr>
            <a:r>
              <a:rPr lang="en-US" sz="1600" dirty="0"/>
              <a:t>Address concerns and commit participant to continue program</a:t>
            </a:r>
          </a:p>
        </p:txBody>
      </p:sp>
      <p:sp>
        <p:nvSpPr>
          <p:cNvPr id="12" name="TextBox 11">
            <a:extLst>
              <a:ext uri="{FF2B5EF4-FFF2-40B4-BE49-F238E27FC236}">
                <a16:creationId xmlns:a16="http://schemas.microsoft.com/office/drawing/2014/main" id="{2DAE1FAD-E738-4ACD-ADC0-B5851DA8FDD5}"/>
              </a:ext>
            </a:extLst>
          </p:cNvPr>
          <p:cNvSpPr txBox="1"/>
          <p:nvPr/>
        </p:nvSpPr>
        <p:spPr>
          <a:xfrm>
            <a:off x="664358" y="2187996"/>
            <a:ext cx="2917042" cy="1323439"/>
          </a:xfrm>
          <a:prstGeom prst="rect">
            <a:avLst/>
          </a:prstGeom>
          <a:noFill/>
        </p:spPr>
        <p:txBody>
          <a:bodyPr wrap="square" rtlCol="0">
            <a:spAutoFit/>
          </a:bodyPr>
          <a:lstStyle/>
          <a:p>
            <a:r>
              <a:rPr lang="en-US" sz="1600" dirty="0"/>
              <a:t>General strategies to boost retention include:</a:t>
            </a:r>
          </a:p>
          <a:p>
            <a:pPr marL="285750" indent="-285750">
              <a:buFont typeface="Wingdings" panose="05000000000000000000" pitchFamily="2" charset="2"/>
              <a:buChar char="§"/>
            </a:pPr>
            <a:r>
              <a:rPr lang="en-US" sz="1600" dirty="0"/>
              <a:t>Use of incentives (if allowed)</a:t>
            </a:r>
          </a:p>
          <a:p>
            <a:pPr marL="285750" indent="-285750">
              <a:buFont typeface="Wingdings" panose="05000000000000000000" pitchFamily="2" charset="2"/>
              <a:buChar char="§"/>
            </a:pPr>
            <a:r>
              <a:rPr lang="en-US" sz="1600" dirty="0"/>
              <a:t>CDC retention </a:t>
            </a:r>
            <a:r>
              <a:rPr lang="en-US" sz="1600" dirty="0">
                <a:hlinkClick r:id="rId3"/>
              </a:rPr>
              <a:t>modules</a:t>
            </a:r>
            <a:endParaRPr lang="en-US" sz="1600" dirty="0"/>
          </a:p>
          <a:p>
            <a:pPr marL="285750" indent="-285750">
              <a:buFont typeface="Arial" panose="020B0604020202020204" pitchFamily="34" charset="0"/>
              <a:buChar char="•"/>
            </a:pPr>
            <a:endParaRPr lang="en-US" sz="1600" dirty="0"/>
          </a:p>
        </p:txBody>
      </p:sp>
    </p:spTree>
    <p:extLst>
      <p:ext uri="{BB962C8B-B14F-4D97-AF65-F5344CB8AC3E}">
        <p14:creationId xmlns:p14="http://schemas.microsoft.com/office/powerpoint/2010/main" val="3566849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28483-7F5C-45EB-BFE0-BC0B407247E8}"/>
              </a:ext>
            </a:extLst>
          </p:cNvPr>
          <p:cNvSpPr>
            <a:spLocks noGrp="1"/>
          </p:cNvSpPr>
          <p:nvPr>
            <p:ph type="title"/>
          </p:nvPr>
        </p:nvSpPr>
        <p:spPr/>
        <p:txBody>
          <a:bodyPr/>
          <a:lstStyle/>
          <a:p>
            <a:r>
              <a:rPr lang="en-US" dirty="0"/>
              <a:t>Purpose of this Presentation Deck</a:t>
            </a:r>
          </a:p>
        </p:txBody>
      </p:sp>
      <p:sp>
        <p:nvSpPr>
          <p:cNvPr id="3" name="Content Placeholder 2">
            <a:extLst>
              <a:ext uri="{FF2B5EF4-FFF2-40B4-BE49-F238E27FC236}">
                <a16:creationId xmlns:a16="http://schemas.microsoft.com/office/drawing/2014/main" id="{FB2EF73A-6A9C-4EA2-BAD1-A8C398581297}"/>
              </a:ext>
            </a:extLst>
          </p:cNvPr>
          <p:cNvSpPr>
            <a:spLocks noGrp="1"/>
          </p:cNvSpPr>
          <p:nvPr>
            <p:ph idx="1"/>
          </p:nvPr>
        </p:nvSpPr>
        <p:spPr/>
        <p:txBody>
          <a:bodyPr>
            <a:normAutofit fontScale="77500" lnSpcReduction="20000"/>
          </a:bodyPr>
          <a:lstStyle/>
          <a:p>
            <a:pPr marL="0" indent="0">
              <a:spcAft>
                <a:spcPts val="600"/>
              </a:spcAft>
              <a:buNone/>
            </a:pPr>
            <a:r>
              <a:rPr lang="en-US" dirty="0"/>
              <a:t>This slide deck is intended to be a resource for state health departments, Medicaid agencies, and/or other key stakeholders. </a:t>
            </a:r>
          </a:p>
          <a:p>
            <a:pPr marL="0" indent="0">
              <a:spcAft>
                <a:spcPts val="600"/>
              </a:spcAft>
              <a:buNone/>
            </a:pPr>
            <a:r>
              <a:rPr lang="en-US" dirty="0"/>
              <a:t>Stakeholders are not required to use this process or flow structure. The slides were developed to give a general example overview of the process of enrolling a participant into and completing the National DPP lifestyle change program. </a:t>
            </a:r>
          </a:p>
          <a:p>
            <a:pPr marL="0" indent="0">
              <a:spcAft>
                <a:spcPts val="600"/>
              </a:spcAft>
              <a:buNone/>
            </a:pPr>
            <a:r>
              <a:rPr lang="en-US" dirty="0"/>
              <a:t>While this presentation can be used as-is, users are encouraged to augment these slides with information specific to your State/institution.</a:t>
            </a:r>
          </a:p>
          <a:p>
            <a:pPr marL="0" indent="0">
              <a:spcAft>
                <a:spcPts val="600"/>
              </a:spcAft>
              <a:buNone/>
            </a:pPr>
            <a:r>
              <a:rPr lang="en-US" dirty="0"/>
              <a:t>Please note: there are several locations where hyperlinks have been included. These links go to external websites as well as link back to other sections within this presentation. Removing slides may modify internal link capabilities. </a:t>
            </a:r>
            <a:endParaRPr lang="en-US" sz="1500" dirty="0"/>
          </a:p>
          <a:p>
            <a:pPr marL="0" indent="0">
              <a:spcAft>
                <a:spcPts val="600"/>
              </a:spcAft>
              <a:buNone/>
            </a:pPr>
            <a:r>
              <a:rPr lang="en-US" dirty="0"/>
              <a:t>The external links were accurate and worked appropriately at the time this slide deck was developed. External sites may have been modified in the interim. As a result, we cannot guarantee the accuracy of any external link contained in this document.  Always double check the links you intend to use before presenting.</a:t>
            </a:r>
          </a:p>
        </p:txBody>
      </p:sp>
    </p:spTree>
    <p:extLst>
      <p:ext uri="{BB962C8B-B14F-4D97-AF65-F5344CB8AC3E}">
        <p14:creationId xmlns:p14="http://schemas.microsoft.com/office/powerpoint/2010/main" val="39469882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326C7D2-50BB-4ABD-9C52-B258D8AF7980}"/>
              </a:ext>
            </a:extLst>
          </p:cNvPr>
          <p:cNvSpPr/>
          <p:nvPr/>
        </p:nvSpPr>
        <p:spPr>
          <a:xfrm>
            <a:off x="3067773" y="1543881"/>
            <a:ext cx="1188720" cy="7314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a:extLst>
              <a:ext uri="{FF2B5EF4-FFF2-40B4-BE49-F238E27FC236}">
                <a16:creationId xmlns:a16="http://schemas.microsoft.com/office/drawing/2014/main" id="{BC14CDDD-1E3E-4AEF-8DED-4B8B24B4B525}"/>
              </a:ext>
            </a:extLst>
          </p:cNvPr>
          <p:cNvCxnSpPr>
            <a:cxnSpLocks/>
            <a:stCxn id="24" idx="3"/>
            <a:endCxn id="9" idx="1"/>
          </p:cNvCxnSpPr>
          <p:nvPr/>
        </p:nvCxnSpPr>
        <p:spPr>
          <a:xfrm flipV="1">
            <a:off x="2296182" y="1909626"/>
            <a:ext cx="771591" cy="3572654"/>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2" name="Arrow: Down 1">
            <a:extLst>
              <a:ext uri="{FF2B5EF4-FFF2-40B4-BE49-F238E27FC236}">
                <a16:creationId xmlns:a16="http://schemas.microsoft.com/office/drawing/2014/main" id="{2D722320-4628-41EF-9D1B-F29974A78265}"/>
              </a:ext>
            </a:extLst>
          </p:cNvPr>
          <p:cNvSpPr/>
          <p:nvPr/>
        </p:nvSpPr>
        <p:spPr>
          <a:xfrm>
            <a:off x="457200" y="1033272"/>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D4C5BEA-69FD-4B0D-9D05-9C15652F35A4}"/>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sp>
        <p:nvSpPr>
          <p:cNvPr id="13" name="TextBox 12">
            <a:hlinkClick r:id="rId2" action="ppaction://hlinksldjump"/>
            <a:extLst>
              <a:ext uri="{FF2B5EF4-FFF2-40B4-BE49-F238E27FC236}">
                <a16:creationId xmlns:a16="http://schemas.microsoft.com/office/drawing/2014/main" id="{86AEAFE1-48FF-42AC-8165-2A73D2FCED9F}"/>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sp>
        <p:nvSpPr>
          <p:cNvPr id="33" name="Rectangle 32">
            <a:extLst>
              <a:ext uri="{FF2B5EF4-FFF2-40B4-BE49-F238E27FC236}">
                <a16:creationId xmlns:a16="http://schemas.microsoft.com/office/drawing/2014/main" id="{C7B3F747-7649-4AC4-8737-1B5D389BCB72}"/>
              </a:ext>
            </a:extLst>
          </p:cNvPr>
          <p:cNvSpPr/>
          <p:nvPr/>
        </p:nvSpPr>
        <p:spPr>
          <a:xfrm>
            <a:off x="5483664" y="274320"/>
            <a:ext cx="4434840"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Retention Decision Tree</a:t>
            </a:r>
          </a:p>
        </p:txBody>
      </p:sp>
      <p:cxnSp>
        <p:nvCxnSpPr>
          <p:cNvPr id="17" name="Straight Connector 16">
            <a:extLst>
              <a:ext uri="{FF2B5EF4-FFF2-40B4-BE49-F238E27FC236}">
                <a16:creationId xmlns:a16="http://schemas.microsoft.com/office/drawing/2014/main" id="{F3855863-D8AD-479F-BD1F-B6DD034C915F}"/>
              </a:ext>
            </a:extLst>
          </p:cNvPr>
          <p:cNvCxnSpPr>
            <a:stCxn id="22" idx="2"/>
            <a:endCxn id="25"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30D3F32F-FCA5-471D-ADDC-AE39B4AC5324}"/>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3" action="ppaction://hlinksldjump"/>
              </a:rPr>
              <a:t>Choose</a:t>
            </a:r>
            <a:endParaRPr lang="en-US" dirty="0">
              <a:solidFill>
                <a:srgbClr val="002060"/>
              </a:solidFill>
            </a:endParaRPr>
          </a:p>
        </p:txBody>
      </p:sp>
      <p:sp>
        <p:nvSpPr>
          <p:cNvPr id="19" name="Rectangle 18">
            <a:extLst>
              <a:ext uri="{FF2B5EF4-FFF2-40B4-BE49-F238E27FC236}">
                <a16:creationId xmlns:a16="http://schemas.microsoft.com/office/drawing/2014/main" id="{72EB20D5-0FD8-4FDD-9A03-DAEE67CE9383}"/>
              </a:ext>
            </a:extLst>
          </p:cNvPr>
          <p:cNvSpPr/>
          <p:nvPr/>
        </p:nvSpPr>
        <p:spPr>
          <a:xfrm>
            <a:off x="1107462" y="42269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4" action="ppaction://hlinksldjump"/>
              </a:rPr>
              <a:t>Enroll</a:t>
            </a:r>
            <a:r>
              <a:rPr lang="en-US" dirty="0">
                <a:solidFill>
                  <a:srgbClr val="002060"/>
                </a:solidFill>
              </a:rPr>
              <a:t> </a:t>
            </a:r>
          </a:p>
        </p:txBody>
      </p:sp>
      <p:sp>
        <p:nvSpPr>
          <p:cNvPr id="20" name="Rectangle 19">
            <a:extLst>
              <a:ext uri="{FF2B5EF4-FFF2-40B4-BE49-F238E27FC236}">
                <a16:creationId xmlns:a16="http://schemas.microsoft.com/office/drawing/2014/main" id="{94941C6C-0BFA-452D-9825-AFE1F985C91E}"/>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5" action="ppaction://hlinksldjump"/>
              </a:rPr>
              <a:t>Qualify</a:t>
            </a:r>
            <a:r>
              <a:rPr lang="en-US" dirty="0">
                <a:solidFill>
                  <a:srgbClr val="002060"/>
                </a:solidFill>
              </a:rPr>
              <a:t> </a:t>
            </a:r>
          </a:p>
        </p:txBody>
      </p:sp>
      <p:sp>
        <p:nvSpPr>
          <p:cNvPr id="22" name="Rectangle 21">
            <a:extLst>
              <a:ext uri="{FF2B5EF4-FFF2-40B4-BE49-F238E27FC236}">
                <a16:creationId xmlns:a16="http://schemas.microsoft.com/office/drawing/2014/main" id="{46855AD3-9638-4F77-961E-6A0F3BC3952D}"/>
              </a:ext>
            </a:extLst>
          </p:cNvPr>
          <p:cNvSpPr/>
          <p:nvPr/>
        </p:nvSpPr>
        <p:spPr>
          <a:xfrm>
            <a:off x="1107462" y="668785"/>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6" action="ppaction://hlinksldjump"/>
              </a:rPr>
              <a:t>Refer</a:t>
            </a:r>
            <a:endParaRPr lang="en-US" dirty="0">
              <a:solidFill>
                <a:srgbClr val="002060"/>
              </a:solidFill>
            </a:endParaRPr>
          </a:p>
        </p:txBody>
      </p:sp>
      <p:sp>
        <p:nvSpPr>
          <p:cNvPr id="23" name="Rectangle 22">
            <a:extLst>
              <a:ext uri="{FF2B5EF4-FFF2-40B4-BE49-F238E27FC236}">
                <a16:creationId xmlns:a16="http://schemas.microsoft.com/office/drawing/2014/main" id="{D276FF19-1BAD-42A3-9E12-A0CE89EBBD82}"/>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7" action="ppaction://hlinksldjump"/>
              </a:rPr>
              <a:t>Pay for</a:t>
            </a:r>
            <a:endParaRPr lang="en-US" dirty="0">
              <a:solidFill>
                <a:srgbClr val="002060"/>
              </a:solidFill>
            </a:endParaRPr>
          </a:p>
        </p:txBody>
      </p:sp>
      <p:sp>
        <p:nvSpPr>
          <p:cNvPr id="24" name="Rectangle 23">
            <a:extLst>
              <a:ext uri="{FF2B5EF4-FFF2-40B4-BE49-F238E27FC236}">
                <a16:creationId xmlns:a16="http://schemas.microsoft.com/office/drawing/2014/main" id="{FF3F1DF6-549C-490D-981C-A47257232651}"/>
              </a:ext>
            </a:extLst>
          </p:cNvPr>
          <p:cNvSpPr/>
          <p:nvPr/>
        </p:nvSpPr>
        <p:spPr>
          <a:xfrm>
            <a:off x="1107462" y="5116520"/>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8" action="ppaction://hlinksldjump">
                  <a:extLst>
                    <a:ext uri="{A12FA001-AC4F-418D-AE19-62706E023703}">
                      <ahyp:hlinkClr xmlns:ahyp="http://schemas.microsoft.com/office/drawing/2018/hyperlinkcolor" val="tx"/>
                    </a:ext>
                  </a:extLst>
                </a:hlinkClick>
              </a:rPr>
              <a:t>Attend</a:t>
            </a:r>
            <a:endParaRPr lang="en-US" dirty="0">
              <a:solidFill>
                <a:schemeClr val="bg1"/>
              </a:solidFill>
            </a:endParaRPr>
          </a:p>
        </p:txBody>
      </p:sp>
      <p:sp>
        <p:nvSpPr>
          <p:cNvPr id="25" name="Rectangle 24">
            <a:extLst>
              <a:ext uri="{FF2B5EF4-FFF2-40B4-BE49-F238E27FC236}">
                <a16:creationId xmlns:a16="http://schemas.microsoft.com/office/drawing/2014/main" id="{A3CE1C3C-67D5-4D63-A004-F480FF50A415}"/>
              </a:ext>
            </a:extLst>
          </p:cNvPr>
          <p:cNvSpPr/>
          <p:nvPr/>
        </p:nvSpPr>
        <p:spPr>
          <a:xfrm>
            <a:off x="1107462" y="6006067"/>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9" action="ppaction://hlinksldjump"/>
              </a:rPr>
              <a:t>Data Reporting</a:t>
            </a:r>
            <a:endParaRPr lang="en-US" dirty="0">
              <a:solidFill>
                <a:srgbClr val="002060"/>
              </a:solidFill>
            </a:endParaRPr>
          </a:p>
        </p:txBody>
      </p:sp>
      <p:pic>
        <p:nvPicPr>
          <p:cNvPr id="4" name="Picture 3">
            <a:extLst>
              <a:ext uri="{FF2B5EF4-FFF2-40B4-BE49-F238E27FC236}">
                <a16:creationId xmlns:a16="http://schemas.microsoft.com/office/drawing/2014/main" id="{17A054F9-5A1C-4159-9650-31A98DA68E6B}"/>
              </a:ext>
            </a:extLst>
          </p:cNvPr>
          <p:cNvPicPr>
            <a:picLocks noChangeAspect="1"/>
          </p:cNvPicPr>
          <p:nvPr/>
        </p:nvPicPr>
        <p:blipFill>
          <a:blip r:embed="rId10"/>
          <a:stretch>
            <a:fillRect/>
          </a:stretch>
        </p:blipFill>
        <p:spPr>
          <a:xfrm>
            <a:off x="3067773" y="1071676"/>
            <a:ext cx="9163309" cy="4890681"/>
          </a:xfrm>
          <a:prstGeom prst="rect">
            <a:avLst/>
          </a:prstGeom>
        </p:spPr>
      </p:pic>
    </p:spTree>
    <p:extLst>
      <p:ext uri="{BB962C8B-B14F-4D97-AF65-F5344CB8AC3E}">
        <p14:creationId xmlns:p14="http://schemas.microsoft.com/office/powerpoint/2010/main" val="39321550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Arrow Connector 11">
            <a:extLst>
              <a:ext uri="{FF2B5EF4-FFF2-40B4-BE49-F238E27FC236}">
                <a16:creationId xmlns:a16="http://schemas.microsoft.com/office/drawing/2014/main" id="{0C7D1571-4298-4595-9551-FFFF13108D6A}"/>
              </a:ext>
            </a:extLst>
          </p:cNvPr>
          <p:cNvCxnSpPr>
            <a:cxnSpLocks/>
            <a:stCxn id="16" idx="2"/>
            <a:endCxn id="19" idx="0"/>
          </p:cNvCxnSpPr>
          <p:nvPr/>
        </p:nvCxnSpPr>
        <p:spPr>
          <a:xfrm rot="16200000" flipH="1">
            <a:off x="6265257" y="1475638"/>
            <a:ext cx="964605" cy="1811075"/>
          </a:xfrm>
          <a:prstGeom prst="bentConnector3">
            <a:avLst>
              <a:gd name="adj1" fmla="val 4294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2" name="Arrow: Down 1">
            <a:extLst>
              <a:ext uri="{FF2B5EF4-FFF2-40B4-BE49-F238E27FC236}">
                <a16:creationId xmlns:a16="http://schemas.microsoft.com/office/drawing/2014/main" id="{2D722320-4628-41EF-9D1B-F29974A78265}"/>
              </a:ext>
            </a:extLst>
          </p:cNvPr>
          <p:cNvSpPr/>
          <p:nvPr/>
        </p:nvSpPr>
        <p:spPr>
          <a:xfrm>
            <a:off x="457200" y="1033272"/>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D4C5BEA-69FD-4B0D-9D05-9C15652F35A4}"/>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cxnSp>
        <p:nvCxnSpPr>
          <p:cNvPr id="12" name="Straight Arrow Connector 11">
            <a:extLst>
              <a:ext uri="{FF2B5EF4-FFF2-40B4-BE49-F238E27FC236}">
                <a16:creationId xmlns:a16="http://schemas.microsoft.com/office/drawing/2014/main" id="{31A23E43-3445-4171-AA46-5CFCAF9BB4B7}"/>
              </a:ext>
            </a:extLst>
          </p:cNvPr>
          <p:cNvCxnSpPr>
            <a:cxnSpLocks/>
            <a:stCxn id="30" idx="3"/>
            <a:endCxn id="14" idx="1"/>
          </p:cNvCxnSpPr>
          <p:nvPr/>
        </p:nvCxnSpPr>
        <p:spPr>
          <a:xfrm flipV="1">
            <a:off x="2296182" y="892068"/>
            <a:ext cx="1952195" cy="5479759"/>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13" name="TextBox 12">
            <a:hlinkClick r:id="rId2" action="ppaction://hlinksldjump"/>
            <a:extLst>
              <a:ext uri="{FF2B5EF4-FFF2-40B4-BE49-F238E27FC236}">
                <a16:creationId xmlns:a16="http://schemas.microsoft.com/office/drawing/2014/main" id="{3F8F3C22-4F6C-4636-96BB-B96B8994B8B2}"/>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sp>
        <p:nvSpPr>
          <p:cNvPr id="14" name="Rectangle 13">
            <a:extLst>
              <a:ext uri="{FF2B5EF4-FFF2-40B4-BE49-F238E27FC236}">
                <a16:creationId xmlns:a16="http://schemas.microsoft.com/office/drawing/2014/main" id="{EF3AF046-BB48-4C45-85EC-047DE0A31F81}"/>
              </a:ext>
            </a:extLst>
          </p:cNvPr>
          <p:cNvSpPr/>
          <p:nvPr/>
        </p:nvSpPr>
        <p:spPr>
          <a:xfrm>
            <a:off x="4248377" y="630797"/>
            <a:ext cx="6809441" cy="522542"/>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Two Separate Feedback Pathways Exist</a:t>
            </a:r>
          </a:p>
        </p:txBody>
      </p:sp>
      <p:sp>
        <p:nvSpPr>
          <p:cNvPr id="15" name="Rectangle 14">
            <a:extLst>
              <a:ext uri="{FF2B5EF4-FFF2-40B4-BE49-F238E27FC236}">
                <a16:creationId xmlns:a16="http://schemas.microsoft.com/office/drawing/2014/main" id="{CDD7FD5E-FC83-4D08-8F42-5B2ED5ED9DDB}"/>
              </a:ext>
            </a:extLst>
          </p:cNvPr>
          <p:cNvSpPr/>
          <p:nvPr/>
        </p:nvSpPr>
        <p:spPr>
          <a:xfrm>
            <a:off x="7870528" y="1422624"/>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Referring Entity / Provider</a:t>
            </a:r>
          </a:p>
        </p:txBody>
      </p:sp>
      <p:sp>
        <p:nvSpPr>
          <p:cNvPr id="16" name="Rectangle 15">
            <a:extLst>
              <a:ext uri="{FF2B5EF4-FFF2-40B4-BE49-F238E27FC236}">
                <a16:creationId xmlns:a16="http://schemas.microsoft.com/office/drawing/2014/main" id="{C368B1D2-ADB7-4860-94BB-342DCB84221F}"/>
              </a:ext>
            </a:extLst>
          </p:cNvPr>
          <p:cNvSpPr/>
          <p:nvPr/>
        </p:nvSpPr>
        <p:spPr>
          <a:xfrm>
            <a:off x="4248377" y="1422624"/>
            <a:ext cx="3187290" cy="476250"/>
          </a:xfrm>
          <a:prstGeom prst="rect">
            <a:avLst/>
          </a:prstGeom>
          <a:solidFill>
            <a:srgbClr val="00B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CDC / DPRP Recognition</a:t>
            </a:r>
          </a:p>
        </p:txBody>
      </p:sp>
      <p:sp>
        <p:nvSpPr>
          <p:cNvPr id="19" name="Rectangle 18">
            <a:extLst>
              <a:ext uri="{FF2B5EF4-FFF2-40B4-BE49-F238E27FC236}">
                <a16:creationId xmlns:a16="http://schemas.microsoft.com/office/drawing/2014/main" id="{3FFE37EA-6A06-4965-8125-8AEFB1CFBE85}"/>
              </a:ext>
            </a:extLst>
          </p:cNvPr>
          <p:cNvSpPr/>
          <p:nvPr/>
        </p:nvSpPr>
        <p:spPr>
          <a:xfrm>
            <a:off x="5458537" y="2863479"/>
            <a:ext cx="4389120" cy="265176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solidFill>
                  <a:srgbClr val="002060"/>
                </a:solidFill>
              </a:rPr>
              <a:t>Data Reporting</a:t>
            </a:r>
          </a:p>
          <a:p>
            <a:pPr algn="ctr"/>
            <a:endParaRPr lang="en-US" u="sng" dirty="0">
              <a:solidFill>
                <a:srgbClr val="002060"/>
              </a:solidFill>
            </a:endParaRPr>
          </a:p>
          <a:p>
            <a:pPr lvl="1"/>
            <a:r>
              <a:rPr lang="en-US" dirty="0">
                <a:solidFill>
                  <a:srgbClr val="002060"/>
                </a:solidFill>
              </a:rPr>
              <a:t>Standards for CDC-recognition</a:t>
            </a:r>
          </a:p>
          <a:p>
            <a:pPr marL="742950" lvl="1" indent="-285750">
              <a:buFont typeface="Arial" panose="020B0604020202020204" pitchFamily="34" charset="0"/>
              <a:buChar char="•"/>
            </a:pPr>
            <a:r>
              <a:rPr lang="en-US" dirty="0">
                <a:solidFill>
                  <a:srgbClr val="002060"/>
                </a:solidFill>
              </a:rPr>
              <a:t>The feedback required includes 24 data points found in Table 4 of the </a:t>
            </a:r>
            <a:r>
              <a:rPr lang="en-US" dirty="0">
                <a:solidFill>
                  <a:srgbClr val="002060"/>
                </a:solidFill>
                <a:hlinkClick r:id="rId3"/>
              </a:rPr>
              <a:t>2018 DPRP standards document</a:t>
            </a:r>
            <a:endParaRPr lang="en-US" dirty="0">
              <a:solidFill>
                <a:srgbClr val="002060"/>
              </a:solidFill>
            </a:endParaRPr>
          </a:p>
        </p:txBody>
      </p:sp>
      <p:cxnSp>
        <p:nvCxnSpPr>
          <p:cNvPr id="23" name="Straight Connector 22">
            <a:extLst>
              <a:ext uri="{FF2B5EF4-FFF2-40B4-BE49-F238E27FC236}">
                <a16:creationId xmlns:a16="http://schemas.microsoft.com/office/drawing/2014/main" id="{ED609B6D-8D73-4B12-80EA-D24F57126E2D}"/>
              </a:ext>
            </a:extLst>
          </p:cNvPr>
          <p:cNvCxnSpPr>
            <a:stCxn id="27" idx="2"/>
            <a:endCxn id="30"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68C1F0B4-41E6-4634-99D8-DDAA37327E86}"/>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4" action="ppaction://hlinksldjump"/>
              </a:rPr>
              <a:t>Choose</a:t>
            </a:r>
            <a:endParaRPr lang="en-US" dirty="0">
              <a:solidFill>
                <a:srgbClr val="002060"/>
              </a:solidFill>
            </a:endParaRPr>
          </a:p>
        </p:txBody>
      </p:sp>
      <p:sp>
        <p:nvSpPr>
          <p:cNvPr id="25" name="Rectangle 24">
            <a:extLst>
              <a:ext uri="{FF2B5EF4-FFF2-40B4-BE49-F238E27FC236}">
                <a16:creationId xmlns:a16="http://schemas.microsoft.com/office/drawing/2014/main" id="{7974DDF9-4702-453B-876C-32FDC5AE59F2}"/>
              </a:ext>
            </a:extLst>
          </p:cNvPr>
          <p:cNvSpPr/>
          <p:nvPr/>
        </p:nvSpPr>
        <p:spPr>
          <a:xfrm>
            <a:off x="1107462" y="42269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5" action="ppaction://hlinksldjump"/>
              </a:rPr>
              <a:t>Enroll</a:t>
            </a:r>
            <a:r>
              <a:rPr lang="en-US" dirty="0">
                <a:solidFill>
                  <a:srgbClr val="002060"/>
                </a:solidFill>
              </a:rPr>
              <a:t> </a:t>
            </a:r>
          </a:p>
        </p:txBody>
      </p:sp>
      <p:sp>
        <p:nvSpPr>
          <p:cNvPr id="26" name="Rectangle 25">
            <a:extLst>
              <a:ext uri="{FF2B5EF4-FFF2-40B4-BE49-F238E27FC236}">
                <a16:creationId xmlns:a16="http://schemas.microsoft.com/office/drawing/2014/main" id="{1B6DBB41-8885-428B-815F-BB706C2B196B}"/>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6" action="ppaction://hlinksldjump"/>
              </a:rPr>
              <a:t>Qualify</a:t>
            </a:r>
            <a:r>
              <a:rPr lang="en-US" dirty="0">
                <a:solidFill>
                  <a:srgbClr val="002060"/>
                </a:solidFill>
              </a:rPr>
              <a:t> </a:t>
            </a:r>
          </a:p>
        </p:txBody>
      </p:sp>
      <p:sp>
        <p:nvSpPr>
          <p:cNvPr id="27" name="Rectangle 26">
            <a:extLst>
              <a:ext uri="{FF2B5EF4-FFF2-40B4-BE49-F238E27FC236}">
                <a16:creationId xmlns:a16="http://schemas.microsoft.com/office/drawing/2014/main" id="{FF9D2912-E529-49C2-8FBF-E0584594AD19}"/>
              </a:ext>
            </a:extLst>
          </p:cNvPr>
          <p:cNvSpPr/>
          <p:nvPr/>
        </p:nvSpPr>
        <p:spPr>
          <a:xfrm>
            <a:off x="1107462" y="668785"/>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7" action="ppaction://hlinksldjump"/>
              </a:rPr>
              <a:t>Refer</a:t>
            </a:r>
            <a:endParaRPr lang="en-US" dirty="0">
              <a:solidFill>
                <a:srgbClr val="002060"/>
              </a:solidFill>
            </a:endParaRPr>
          </a:p>
        </p:txBody>
      </p:sp>
      <p:sp>
        <p:nvSpPr>
          <p:cNvPr id="28" name="Rectangle 27">
            <a:extLst>
              <a:ext uri="{FF2B5EF4-FFF2-40B4-BE49-F238E27FC236}">
                <a16:creationId xmlns:a16="http://schemas.microsoft.com/office/drawing/2014/main" id="{3E9E65BC-A7E6-4D0C-A122-37EEE3A8E3ED}"/>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Pay for</a:t>
            </a:r>
            <a:endParaRPr lang="en-US" dirty="0">
              <a:solidFill>
                <a:srgbClr val="002060"/>
              </a:solidFill>
            </a:endParaRPr>
          </a:p>
        </p:txBody>
      </p:sp>
      <p:sp>
        <p:nvSpPr>
          <p:cNvPr id="29" name="Rectangle 28">
            <a:extLst>
              <a:ext uri="{FF2B5EF4-FFF2-40B4-BE49-F238E27FC236}">
                <a16:creationId xmlns:a16="http://schemas.microsoft.com/office/drawing/2014/main" id="{484354D0-71C5-43D7-9E25-48E3A4E6AC0C}"/>
              </a:ext>
            </a:extLst>
          </p:cNvPr>
          <p:cNvSpPr/>
          <p:nvPr/>
        </p:nvSpPr>
        <p:spPr>
          <a:xfrm>
            <a:off x="1107462" y="5116520"/>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9" action="ppaction://hlinksldjump"/>
              </a:rPr>
              <a:t>Attend</a:t>
            </a:r>
            <a:endParaRPr lang="en-US" dirty="0">
              <a:solidFill>
                <a:srgbClr val="002060"/>
              </a:solidFill>
            </a:endParaRPr>
          </a:p>
        </p:txBody>
      </p:sp>
      <p:sp>
        <p:nvSpPr>
          <p:cNvPr id="30" name="Rectangle 29">
            <a:extLst>
              <a:ext uri="{FF2B5EF4-FFF2-40B4-BE49-F238E27FC236}">
                <a16:creationId xmlns:a16="http://schemas.microsoft.com/office/drawing/2014/main" id="{BE21C3DF-F4DD-4A65-81CD-594F246A9927}"/>
              </a:ext>
            </a:extLst>
          </p:cNvPr>
          <p:cNvSpPr/>
          <p:nvPr/>
        </p:nvSpPr>
        <p:spPr>
          <a:xfrm>
            <a:off x="1107462" y="6006067"/>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10" action="ppaction://hlinksldjump">
                  <a:extLst>
                    <a:ext uri="{A12FA001-AC4F-418D-AE19-62706E023703}">
                      <ahyp:hlinkClr xmlns:ahyp="http://schemas.microsoft.com/office/drawing/2018/hyperlinkcolor" val="tx"/>
                    </a:ext>
                  </a:extLst>
                </a:hlinkClick>
              </a:rPr>
              <a:t>Data Reporting</a:t>
            </a:r>
            <a:endParaRPr lang="en-US" dirty="0">
              <a:solidFill>
                <a:schemeClr val="bg1"/>
              </a:solidFill>
            </a:endParaRPr>
          </a:p>
        </p:txBody>
      </p:sp>
    </p:spTree>
    <p:extLst>
      <p:ext uri="{BB962C8B-B14F-4D97-AF65-F5344CB8AC3E}">
        <p14:creationId xmlns:p14="http://schemas.microsoft.com/office/powerpoint/2010/main" val="19667620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8" name="Straight Arrow Connector 11">
            <a:extLst>
              <a:ext uri="{FF2B5EF4-FFF2-40B4-BE49-F238E27FC236}">
                <a16:creationId xmlns:a16="http://schemas.microsoft.com/office/drawing/2014/main" id="{DA13F124-8BDC-4908-98D0-67CAA8807931}"/>
              </a:ext>
            </a:extLst>
          </p:cNvPr>
          <p:cNvCxnSpPr>
            <a:cxnSpLocks/>
            <a:stCxn id="15" idx="2"/>
            <a:endCxn id="17" idx="0"/>
          </p:cNvCxnSpPr>
          <p:nvPr/>
        </p:nvCxnSpPr>
        <p:spPr>
          <a:xfrm rot="5400000">
            <a:off x="8300470" y="1251501"/>
            <a:ext cx="516331" cy="1811076"/>
          </a:xfrm>
          <a:prstGeom prst="bentConnector3">
            <a:avLst>
              <a:gd name="adj1" fmla="val 4058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31A23E43-3445-4171-AA46-5CFCAF9BB4B7}"/>
              </a:ext>
            </a:extLst>
          </p:cNvPr>
          <p:cNvCxnSpPr>
            <a:cxnSpLocks/>
            <a:stCxn id="27" idx="3"/>
            <a:endCxn id="14" idx="1"/>
          </p:cNvCxnSpPr>
          <p:nvPr/>
        </p:nvCxnSpPr>
        <p:spPr>
          <a:xfrm flipV="1">
            <a:off x="2296182" y="892068"/>
            <a:ext cx="1952195" cy="5479759"/>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2" name="Arrow: Down 1">
            <a:extLst>
              <a:ext uri="{FF2B5EF4-FFF2-40B4-BE49-F238E27FC236}">
                <a16:creationId xmlns:a16="http://schemas.microsoft.com/office/drawing/2014/main" id="{2D722320-4628-41EF-9D1B-F29974A78265}"/>
              </a:ext>
            </a:extLst>
          </p:cNvPr>
          <p:cNvSpPr/>
          <p:nvPr/>
        </p:nvSpPr>
        <p:spPr>
          <a:xfrm>
            <a:off x="457200" y="1033272"/>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D4C5BEA-69FD-4B0D-9D05-9C15652F35A4}"/>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sp>
        <p:nvSpPr>
          <p:cNvPr id="13" name="TextBox 12">
            <a:hlinkClick r:id="rId2" action="ppaction://hlinksldjump"/>
            <a:extLst>
              <a:ext uri="{FF2B5EF4-FFF2-40B4-BE49-F238E27FC236}">
                <a16:creationId xmlns:a16="http://schemas.microsoft.com/office/drawing/2014/main" id="{3F8F3C22-4F6C-4636-96BB-B96B8994B8B2}"/>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sp>
        <p:nvSpPr>
          <p:cNvPr id="14" name="Rectangle 13">
            <a:extLst>
              <a:ext uri="{FF2B5EF4-FFF2-40B4-BE49-F238E27FC236}">
                <a16:creationId xmlns:a16="http://schemas.microsoft.com/office/drawing/2014/main" id="{EF3AF046-BB48-4C45-85EC-047DE0A31F81}"/>
              </a:ext>
            </a:extLst>
          </p:cNvPr>
          <p:cNvSpPr/>
          <p:nvPr/>
        </p:nvSpPr>
        <p:spPr>
          <a:xfrm>
            <a:off x="4248377" y="630797"/>
            <a:ext cx="6809441" cy="522542"/>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Two Separate Feedback Pathways Exist</a:t>
            </a:r>
          </a:p>
        </p:txBody>
      </p:sp>
      <p:sp>
        <p:nvSpPr>
          <p:cNvPr id="15" name="Rectangle 14">
            <a:extLst>
              <a:ext uri="{FF2B5EF4-FFF2-40B4-BE49-F238E27FC236}">
                <a16:creationId xmlns:a16="http://schemas.microsoft.com/office/drawing/2014/main" id="{CDD7FD5E-FC83-4D08-8F42-5B2ED5ED9DDB}"/>
              </a:ext>
            </a:extLst>
          </p:cNvPr>
          <p:cNvSpPr/>
          <p:nvPr/>
        </p:nvSpPr>
        <p:spPr>
          <a:xfrm>
            <a:off x="7870528" y="1422624"/>
            <a:ext cx="3187290" cy="476250"/>
          </a:xfrm>
          <a:prstGeom prst="rect">
            <a:avLst/>
          </a:prstGeom>
          <a:solidFill>
            <a:srgbClr val="00B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Referring Entity / Provider</a:t>
            </a:r>
          </a:p>
        </p:txBody>
      </p:sp>
      <p:sp>
        <p:nvSpPr>
          <p:cNvPr id="16" name="Rectangle 15">
            <a:extLst>
              <a:ext uri="{FF2B5EF4-FFF2-40B4-BE49-F238E27FC236}">
                <a16:creationId xmlns:a16="http://schemas.microsoft.com/office/drawing/2014/main" id="{C368B1D2-ADB7-4860-94BB-342DCB84221F}"/>
              </a:ext>
            </a:extLst>
          </p:cNvPr>
          <p:cNvSpPr/>
          <p:nvPr/>
        </p:nvSpPr>
        <p:spPr>
          <a:xfrm>
            <a:off x="4248377" y="1422624"/>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CDC / DPRP Recognition</a:t>
            </a:r>
          </a:p>
        </p:txBody>
      </p:sp>
      <p:sp>
        <p:nvSpPr>
          <p:cNvPr id="17" name="Rectangle 16">
            <a:extLst>
              <a:ext uri="{FF2B5EF4-FFF2-40B4-BE49-F238E27FC236}">
                <a16:creationId xmlns:a16="http://schemas.microsoft.com/office/drawing/2014/main" id="{449A744F-F3D8-4659-B584-09990C778AB6}"/>
              </a:ext>
            </a:extLst>
          </p:cNvPr>
          <p:cNvSpPr/>
          <p:nvPr/>
        </p:nvSpPr>
        <p:spPr>
          <a:xfrm>
            <a:off x="5458537" y="2415205"/>
            <a:ext cx="4389120" cy="4146138"/>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u="sng" dirty="0">
                <a:solidFill>
                  <a:srgbClr val="002060"/>
                </a:solidFill>
              </a:rPr>
              <a:t>Provide Feedback Regarding</a:t>
            </a:r>
            <a:r>
              <a:rPr lang="en-US" sz="1600" dirty="0">
                <a:solidFill>
                  <a:srgbClr val="002060"/>
                </a:solidFill>
              </a:rPr>
              <a:t>:</a:t>
            </a:r>
          </a:p>
          <a:p>
            <a:pPr lvl="1"/>
            <a:r>
              <a:rPr lang="en-US" sz="1600" dirty="0">
                <a:solidFill>
                  <a:srgbClr val="002060"/>
                </a:solidFill>
              </a:rPr>
              <a:t>- Enrollment</a:t>
            </a:r>
          </a:p>
          <a:p>
            <a:pPr lvl="1"/>
            <a:r>
              <a:rPr lang="en-US" sz="1600" dirty="0">
                <a:solidFill>
                  <a:srgbClr val="002060"/>
                </a:solidFill>
              </a:rPr>
              <a:t>- Individual Participant progress</a:t>
            </a:r>
          </a:p>
          <a:p>
            <a:pPr marL="1200150" lvl="2" indent="-285750">
              <a:buFont typeface="Courier New" panose="02070309020205020404" pitchFamily="49" charset="0"/>
              <a:buChar char="o"/>
            </a:pPr>
            <a:r>
              <a:rPr lang="en-US" sz="1600" dirty="0">
                <a:solidFill>
                  <a:srgbClr val="002060"/>
                </a:solidFill>
              </a:rPr>
              <a:t>Attendance</a:t>
            </a:r>
          </a:p>
          <a:p>
            <a:pPr marL="1200150" lvl="2" indent="-285750">
              <a:buFont typeface="Courier New" panose="02070309020205020404" pitchFamily="49" charset="0"/>
              <a:buChar char="o"/>
            </a:pPr>
            <a:r>
              <a:rPr lang="en-US" sz="1600" dirty="0">
                <a:solidFill>
                  <a:srgbClr val="002060"/>
                </a:solidFill>
              </a:rPr>
              <a:t>Weight Loss</a:t>
            </a:r>
          </a:p>
          <a:p>
            <a:pPr marL="1200150" lvl="2" indent="-285750">
              <a:buFont typeface="Courier New" panose="02070309020205020404" pitchFamily="49" charset="0"/>
              <a:buChar char="o"/>
            </a:pPr>
            <a:r>
              <a:rPr lang="en-US" sz="1600" dirty="0">
                <a:solidFill>
                  <a:srgbClr val="002060"/>
                </a:solidFill>
              </a:rPr>
              <a:t>HbA1c and BMI changes</a:t>
            </a:r>
          </a:p>
          <a:p>
            <a:pPr marL="1200150" lvl="2" indent="-285750">
              <a:buFont typeface="Courier New" panose="02070309020205020404" pitchFamily="49" charset="0"/>
              <a:buChar char="o"/>
            </a:pPr>
            <a:r>
              <a:rPr lang="en-US" sz="1600" dirty="0">
                <a:solidFill>
                  <a:srgbClr val="002060"/>
                </a:solidFill>
              </a:rPr>
              <a:t>Physical Activity</a:t>
            </a:r>
          </a:p>
          <a:p>
            <a:pPr marL="1200150" lvl="2" indent="-285750">
              <a:buFont typeface="Courier New" panose="02070309020205020404" pitchFamily="49" charset="0"/>
              <a:buChar char="o"/>
            </a:pPr>
            <a:endParaRPr lang="en-US" sz="1600" dirty="0">
              <a:solidFill>
                <a:srgbClr val="002060"/>
              </a:solidFill>
            </a:endParaRPr>
          </a:p>
          <a:p>
            <a:pPr lvl="2"/>
            <a:r>
              <a:rPr lang="en-US" sz="1600" u="sng" dirty="0">
                <a:solidFill>
                  <a:srgbClr val="002060"/>
                </a:solidFill>
              </a:rPr>
              <a:t>Feedback Methods</a:t>
            </a:r>
          </a:p>
          <a:p>
            <a:pPr marL="1200150" lvl="2" indent="-285750">
              <a:buFont typeface="Courier New" panose="02070309020205020404" pitchFamily="49" charset="0"/>
              <a:buChar char="o"/>
            </a:pPr>
            <a:r>
              <a:rPr lang="en-US" sz="1600" dirty="0">
                <a:solidFill>
                  <a:srgbClr val="002060"/>
                </a:solidFill>
              </a:rPr>
              <a:t>EHR</a:t>
            </a:r>
          </a:p>
          <a:p>
            <a:pPr marL="1200150" lvl="2" indent="-285750">
              <a:buFont typeface="Courier New" panose="02070309020205020404" pitchFamily="49" charset="0"/>
              <a:buChar char="o"/>
            </a:pPr>
            <a:r>
              <a:rPr lang="en-US" sz="1600" dirty="0">
                <a:solidFill>
                  <a:srgbClr val="002060"/>
                </a:solidFill>
              </a:rPr>
              <a:t>Secure Email</a:t>
            </a:r>
          </a:p>
          <a:p>
            <a:pPr marL="1200150" lvl="2" indent="-285750">
              <a:buFont typeface="Courier New" panose="02070309020205020404" pitchFamily="49" charset="0"/>
              <a:buChar char="o"/>
            </a:pPr>
            <a:r>
              <a:rPr lang="en-US" sz="1600" dirty="0">
                <a:solidFill>
                  <a:srgbClr val="002060"/>
                </a:solidFill>
              </a:rPr>
              <a:t>Mail</a:t>
            </a:r>
          </a:p>
          <a:p>
            <a:pPr marL="1200150" lvl="2" indent="-285750">
              <a:buFont typeface="Courier New" panose="02070309020205020404" pitchFamily="49" charset="0"/>
              <a:buChar char="o"/>
            </a:pPr>
            <a:r>
              <a:rPr lang="en-US" sz="1600" dirty="0">
                <a:solidFill>
                  <a:srgbClr val="002060"/>
                </a:solidFill>
              </a:rPr>
              <a:t>Secure Fax</a:t>
            </a:r>
          </a:p>
          <a:p>
            <a:pPr marL="1200150" lvl="2" indent="-285750">
              <a:buFont typeface="Courier New" panose="02070309020205020404" pitchFamily="49" charset="0"/>
              <a:buChar char="o"/>
            </a:pPr>
            <a:r>
              <a:rPr lang="en-US" sz="1600" dirty="0">
                <a:solidFill>
                  <a:srgbClr val="002060"/>
                </a:solidFill>
              </a:rPr>
              <a:t>State Data Platforms</a:t>
            </a:r>
          </a:p>
        </p:txBody>
      </p:sp>
      <p:cxnSp>
        <p:nvCxnSpPr>
          <p:cNvPr id="20" name="Straight Connector 19">
            <a:extLst>
              <a:ext uri="{FF2B5EF4-FFF2-40B4-BE49-F238E27FC236}">
                <a16:creationId xmlns:a16="http://schemas.microsoft.com/office/drawing/2014/main" id="{46D3F756-F6AD-446B-AB3B-1EA8BAFFFEAE}"/>
              </a:ext>
            </a:extLst>
          </p:cNvPr>
          <p:cNvCxnSpPr>
            <a:stCxn id="24" idx="2"/>
            <a:endCxn id="27"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48CA40A9-B94F-48B1-9576-A5D2CADB9378}"/>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3" action="ppaction://hlinksldjump"/>
              </a:rPr>
              <a:t>Choose</a:t>
            </a:r>
            <a:endParaRPr lang="en-US" dirty="0">
              <a:solidFill>
                <a:srgbClr val="002060"/>
              </a:solidFill>
            </a:endParaRPr>
          </a:p>
        </p:txBody>
      </p:sp>
      <p:sp>
        <p:nvSpPr>
          <p:cNvPr id="22" name="Rectangle 21">
            <a:extLst>
              <a:ext uri="{FF2B5EF4-FFF2-40B4-BE49-F238E27FC236}">
                <a16:creationId xmlns:a16="http://schemas.microsoft.com/office/drawing/2014/main" id="{9B1A99E1-65D0-4D83-B7C9-8CA0C5C0C055}"/>
              </a:ext>
            </a:extLst>
          </p:cNvPr>
          <p:cNvSpPr/>
          <p:nvPr/>
        </p:nvSpPr>
        <p:spPr>
          <a:xfrm>
            <a:off x="1107462" y="42269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4" action="ppaction://hlinksldjump"/>
              </a:rPr>
              <a:t>Enroll</a:t>
            </a:r>
            <a:r>
              <a:rPr lang="en-US" dirty="0">
                <a:solidFill>
                  <a:srgbClr val="002060"/>
                </a:solidFill>
              </a:rPr>
              <a:t> </a:t>
            </a:r>
          </a:p>
        </p:txBody>
      </p:sp>
      <p:sp>
        <p:nvSpPr>
          <p:cNvPr id="23" name="Rectangle 22">
            <a:extLst>
              <a:ext uri="{FF2B5EF4-FFF2-40B4-BE49-F238E27FC236}">
                <a16:creationId xmlns:a16="http://schemas.microsoft.com/office/drawing/2014/main" id="{04378348-6072-40F7-832A-C550D04AE004}"/>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5" action="ppaction://hlinksldjump"/>
              </a:rPr>
              <a:t>Qualify</a:t>
            </a:r>
            <a:r>
              <a:rPr lang="en-US" dirty="0">
                <a:solidFill>
                  <a:srgbClr val="002060"/>
                </a:solidFill>
              </a:rPr>
              <a:t> </a:t>
            </a:r>
          </a:p>
        </p:txBody>
      </p:sp>
      <p:sp>
        <p:nvSpPr>
          <p:cNvPr id="24" name="Rectangle 23">
            <a:extLst>
              <a:ext uri="{FF2B5EF4-FFF2-40B4-BE49-F238E27FC236}">
                <a16:creationId xmlns:a16="http://schemas.microsoft.com/office/drawing/2014/main" id="{3ABC0B91-D5C5-403F-8EA5-D3ADCDA1C8DB}"/>
              </a:ext>
            </a:extLst>
          </p:cNvPr>
          <p:cNvSpPr/>
          <p:nvPr/>
        </p:nvSpPr>
        <p:spPr>
          <a:xfrm>
            <a:off x="1107462" y="668785"/>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6" action="ppaction://hlinksldjump"/>
              </a:rPr>
              <a:t>Refer</a:t>
            </a:r>
            <a:endParaRPr lang="en-US" dirty="0">
              <a:solidFill>
                <a:srgbClr val="002060"/>
              </a:solidFill>
            </a:endParaRPr>
          </a:p>
        </p:txBody>
      </p:sp>
      <p:sp>
        <p:nvSpPr>
          <p:cNvPr id="25" name="Rectangle 24">
            <a:extLst>
              <a:ext uri="{FF2B5EF4-FFF2-40B4-BE49-F238E27FC236}">
                <a16:creationId xmlns:a16="http://schemas.microsoft.com/office/drawing/2014/main" id="{7E76EABA-09E2-45CB-9257-DCA8A5985D8F}"/>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7" action="ppaction://hlinksldjump"/>
              </a:rPr>
              <a:t>Pay for</a:t>
            </a:r>
            <a:endParaRPr lang="en-US" dirty="0">
              <a:solidFill>
                <a:srgbClr val="002060"/>
              </a:solidFill>
            </a:endParaRPr>
          </a:p>
        </p:txBody>
      </p:sp>
      <p:sp>
        <p:nvSpPr>
          <p:cNvPr id="26" name="Rectangle 25">
            <a:extLst>
              <a:ext uri="{FF2B5EF4-FFF2-40B4-BE49-F238E27FC236}">
                <a16:creationId xmlns:a16="http://schemas.microsoft.com/office/drawing/2014/main" id="{CD6422FB-F064-4E2E-8D32-1E7BB9CA5CC4}"/>
              </a:ext>
            </a:extLst>
          </p:cNvPr>
          <p:cNvSpPr/>
          <p:nvPr/>
        </p:nvSpPr>
        <p:spPr>
          <a:xfrm>
            <a:off x="1107462" y="5116520"/>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Attend</a:t>
            </a:r>
            <a:endParaRPr lang="en-US" dirty="0">
              <a:solidFill>
                <a:srgbClr val="002060"/>
              </a:solidFill>
            </a:endParaRPr>
          </a:p>
        </p:txBody>
      </p:sp>
      <p:sp>
        <p:nvSpPr>
          <p:cNvPr id="27" name="Rectangle 26">
            <a:extLst>
              <a:ext uri="{FF2B5EF4-FFF2-40B4-BE49-F238E27FC236}">
                <a16:creationId xmlns:a16="http://schemas.microsoft.com/office/drawing/2014/main" id="{A97780B0-7790-4EF3-8D8B-F568901983FC}"/>
              </a:ext>
            </a:extLst>
          </p:cNvPr>
          <p:cNvSpPr/>
          <p:nvPr/>
        </p:nvSpPr>
        <p:spPr>
          <a:xfrm>
            <a:off x="1107462" y="6006067"/>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9" action="ppaction://hlinksldjump">
                  <a:extLst>
                    <a:ext uri="{A12FA001-AC4F-418D-AE19-62706E023703}">
                      <ahyp:hlinkClr xmlns:ahyp="http://schemas.microsoft.com/office/drawing/2018/hyperlinkcolor" val="tx"/>
                    </a:ext>
                  </a:extLst>
                </a:hlinkClick>
              </a:rPr>
              <a:t>Data Reporting</a:t>
            </a:r>
            <a:endParaRPr lang="en-US" dirty="0">
              <a:solidFill>
                <a:schemeClr val="bg1"/>
              </a:solidFill>
            </a:endParaRPr>
          </a:p>
        </p:txBody>
      </p:sp>
    </p:spTree>
    <p:extLst>
      <p:ext uri="{BB962C8B-B14F-4D97-AF65-F5344CB8AC3E}">
        <p14:creationId xmlns:p14="http://schemas.microsoft.com/office/powerpoint/2010/main" val="22533000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hlinkClick r:id="rId2" action="ppaction://hlinksldjump"/>
            <a:extLst>
              <a:ext uri="{FF2B5EF4-FFF2-40B4-BE49-F238E27FC236}">
                <a16:creationId xmlns:a16="http://schemas.microsoft.com/office/drawing/2014/main" id="{13165150-6158-43C0-A416-7D2C7B098A4C}"/>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sp>
        <p:nvSpPr>
          <p:cNvPr id="5" name="Rectangle 4">
            <a:extLst>
              <a:ext uri="{FF2B5EF4-FFF2-40B4-BE49-F238E27FC236}">
                <a16:creationId xmlns:a16="http://schemas.microsoft.com/office/drawing/2014/main" id="{96572CF5-F059-47AF-805B-4759D3EB7863}"/>
              </a:ext>
            </a:extLst>
          </p:cNvPr>
          <p:cNvSpPr/>
          <p:nvPr/>
        </p:nvSpPr>
        <p:spPr>
          <a:xfrm>
            <a:off x="2279797" y="409531"/>
            <a:ext cx="7680960"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Coding and Billing Considerations for the National DPP Lifestyle Change Program</a:t>
            </a:r>
          </a:p>
        </p:txBody>
      </p:sp>
      <p:sp>
        <p:nvSpPr>
          <p:cNvPr id="8" name="Rectangle 7">
            <a:extLst>
              <a:ext uri="{FF2B5EF4-FFF2-40B4-BE49-F238E27FC236}">
                <a16:creationId xmlns:a16="http://schemas.microsoft.com/office/drawing/2014/main" id="{2D8FB98E-FC92-46EE-A25C-1C349CB518FD}"/>
              </a:ext>
            </a:extLst>
          </p:cNvPr>
          <p:cNvSpPr/>
          <p:nvPr/>
        </p:nvSpPr>
        <p:spPr>
          <a:xfrm>
            <a:off x="8404158" y="1273596"/>
            <a:ext cx="3108960" cy="5029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endParaRPr lang="en-US" dirty="0">
              <a:solidFill>
                <a:srgbClr val="002060"/>
              </a:solidFill>
            </a:endParaRPr>
          </a:p>
          <a:p>
            <a:endParaRPr lang="en-US" dirty="0">
              <a:solidFill>
                <a:srgbClr val="002060"/>
              </a:solidFill>
            </a:endParaRPr>
          </a:p>
        </p:txBody>
      </p:sp>
      <p:sp>
        <p:nvSpPr>
          <p:cNvPr id="9" name="Rectangle 8">
            <a:extLst>
              <a:ext uri="{FF2B5EF4-FFF2-40B4-BE49-F238E27FC236}">
                <a16:creationId xmlns:a16="http://schemas.microsoft.com/office/drawing/2014/main" id="{F672FA85-9296-4CE2-BABC-96E01DBDE878}"/>
              </a:ext>
            </a:extLst>
          </p:cNvPr>
          <p:cNvSpPr/>
          <p:nvPr/>
        </p:nvSpPr>
        <p:spPr>
          <a:xfrm>
            <a:off x="572918" y="1273596"/>
            <a:ext cx="3108960" cy="5029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rgbClr val="002060"/>
              </a:solidFill>
            </a:endParaRPr>
          </a:p>
        </p:txBody>
      </p:sp>
      <p:sp>
        <p:nvSpPr>
          <p:cNvPr id="10" name="Rectangle 9">
            <a:extLst>
              <a:ext uri="{FF2B5EF4-FFF2-40B4-BE49-F238E27FC236}">
                <a16:creationId xmlns:a16="http://schemas.microsoft.com/office/drawing/2014/main" id="{291794AE-7115-45BD-AE20-3239D26AFB46}"/>
              </a:ext>
            </a:extLst>
          </p:cNvPr>
          <p:cNvSpPr/>
          <p:nvPr/>
        </p:nvSpPr>
        <p:spPr>
          <a:xfrm>
            <a:off x="4540318" y="1273596"/>
            <a:ext cx="3108960" cy="5029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13" name="Rectangle 12">
            <a:extLst>
              <a:ext uri="{FF2B5EF4-FFF2-40B4-BE49-F238E27FC236}">
                <a16:creationId xmlns:a16="http://schemas.microsoft.com/office/drawing/2014/main" id="{02FF6113-2B07-483C-80F4-8B028314A6D8}"/>
              </a:ext>
            </a:extLst>
          </p:cNvPr>
          <p:cNvSpPr/>
          <p:nvPr/>
        </p:nvSpPr>
        <p:spPr>
          <a:xfrm>
            <a:off x="8404158" y="1273596"/>
            <a:ext cx="3108960" cy="731520"/>
          </a:xfrm>
          <a:prstGeom prst="rect">
            <a:avLst/>
          </a:prstGeom>
          <a:solidFill>
            <a:srgbClr val="00B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solidFill>
                  <a:srgbClr val="002060"/>
                </a:solidFill>
              </a:rPr>
              <a:t>Billing a Private Payer</a:t>
            </a:r>
            <a:r>
              <a:rPr lang="en-US" dirty="0">
                <a:solidFill>
                  <a:srgbClr val="002060"/>
                </a:solidFill>
              </a:rPr>
              <a:t> </a:t>
            </a:r>
          </a:p>
        </p:txBody>
      </p:sp>
      <p:sp>
        <p:nvSpPr>
          <p:cNvPr id="14" name="Rectangle 13">
            <a:extLst>
              <a:ext uri="{FF2B5EF4-FFF2-40B4-BE49-F238E27FC236}">
                <a16:creationId xmlns:a16="http://schemas.microsoft.com/office/drawing/2014/main" id="{84C4800C-FBD7-40C4-B3E5-E0DAB68EEAA8}"/>
              </a:ext>
            </a:extLst>
          </p:cNvPr>
          <p:cNvSpPr/>
          <p:nvPr/>
        </p:nvSpPr>
        <p:spPr>
          <a:xfrm>
            <a:off x="572918" y="1273596"/>
            <a:ext cx="3108960" cy="731520"/>
          </a:xfrm>
          <a:prstGeom prst="rect">
            <a:avLst/>
          </a:prstGeom>
          <a:solidFill>
            <a:srgbClr val="00B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solidFill>
                  <a:srgbClr val="002060"/>
                </a:solidFill>
              </a:rPr>
              <a:t>Billing Medicaid</a:t>
            </a:r>
            <a:r>
              <a:rPr lang="en-US" dirty="0">
                <a:solidFill>
                  <a:srgbClr val="002060"/>
                </a:solidFill>
              </a:rPr>
              <a:t> </a:t>
            </a:r>
          </a:p>
        </p:txBody>
      </p:sp>
      <p:sp>
        <p:nvSpPr>
          <p:cNvPr id="15" name="Rectangle 14">
            <a:extLst>
              <a:ext uri="{FF2B5EF4-FFF2-40B4-BE49-F238E27FC236}">
                <a16:creationId xmlns:a16="http://schemas.microsoft.com/office/drawing/2014/main" id="{53C704A5-2138-488F-80B4-A9920C65999E}"/>
              </a:ext>
            </a:extLst>
          </p:cNvPr>
          <p:cNvSpPr/>
          <p:nvPr/>
        </p:nvSpPr>
        <p:spPr>
          <a:xfrm>
            <a:off x="4540318" y="1273596"/>
            <a:ext cx="3108960" cy="731520"/>
          </a:xfrm>
          <a:prstGeom prst="rect">
            <a:avLst/>
          </a:prstGeom>
          <a:solidFill>
            <a:srgbClr val="00B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solidFill>
                  <a:srgbClr val="002060"/>
                </a:solidFill>
              </a:rPr>
              <a:t>Billing Medicare</a:t>
            </a:r>
            <a:r>
              <a:rPr lang="en-US" dirty="0">
                <a:solidFill>
                  <a:srgbClr val="002060"/>
                </a:solidFill>
              </a:rPr>
              <a:t> </a:t>
            </a:r>
          </a:p>
        </p:txBody>
      </p:sp>
      <p:sp>
        <p:nvSpPr>
          <p:cNvPr id="17" name="TextBox 16">
            <a:extLst>
              <a:ext uri="{FF2B5EF4-FFF2-40B4-BE49-F238E27FC236}">
                <a16:creationId xmlns:a16="http://schemas.microsoft.com/office/drawing/2014/main" id="{8D446423-2745-4BC4-8914-E2E14DEE9765}"/>
              </a:ext>
            </a:extLst>
          </p:cNvPr>
          <p:cNvSpPr txBox="1"/>
          <p:nvPr/>
        </p:nvSpPr>
        <p:spPr>
          <a:xfrm>
            <a:off x="4657839" y="2187996"/>
            <a:ext cx="2924877" cy="4031873"/>
          </a:xfrm>
          <a:prstGeom prst="rect">
            <a:avLst/>
          </a:prstGeom>
          <a:noFill/>
        </p:spPr>
        <p:txBody>
          <a:bodyPr wrap="square" rtlCol="0">
            <a:spAutoFit/>
          </a:bodyPr>
          <a:lstStyle/>
          <a:p>
            <a:r>
              <a:rPr lang="en-US" dirty="0"/>
              <a:t>When Billing Medicare: </a:t>
            </a:r>
          </a:p>
          <a:p>
            <a:pPr marL="285750" indent="-285750">
              <a:buFont typeface="Arial" panose="020B0604020202020204" pitchFamily="34" charset="0"/>
              <a:buChar char="•"/>
            </a:pPr>
            <a:r>
              <a:rPr lang="en-US" sz="1400" dirty="0"/>
              <a:t>Bill at required timepoints</a:t>
            </a:r>
          </a:p>
          <a:p>
            <a:pPr marL="742950" lvl="1" indent="-285750">
              <a:buFont typeface="Arial" panose="020B0604020202020204" pitchFamily="34" charset="0"/>
              <a:buChar char="•"/>
            </a:pPr>
            <a:r>
              <a:rPr lang="en-US" sz="1400" dirty="0"/>
              <a:t>After session 1</a:t>
            </a:r>
          </a:p>
          <a:p>
            <a:pPr marL="742950" lvl="1" indent="-285750">
              <a:buFont typeface="Arial" panose="020B0604020202020204" pitchFamily="34" charset="0"/>
              <a:buChar char="•"/>
            </a:pPr>
            <a:r>
              <a:rPr lang="en-US" sz="1400" dirty="0"/>
              <a:t>After sessions 2 – 4</a:t>
            </a:r>
          </a:p>
          <a:p>
            <a:pPr marL="742950" lvl="1" indent="-285750">
              <a:buFont typeface="Arial" panose="020B0604020202020204" pitchFamily="34" charset="0"/>
              <a:buChar char="•"/>
            </a:pPr>
            <a:r>
              <a:rPr lang="en-US" sz="1400" dirty="0"/>
              <a:t>After sessions 5 – 9 </a:t>
            </a:r>
          </a:p>
          <a:p>
            <a:pPr marL="742950" lvl="1" indent="-285750">
              <a:buFont typeface="Arial" panose="020B0604020202020204" pitchFamily="34" charset="0"/>
              <a:buChar char="•"/>
            </a:pPr>
            <a:r>
              <a:rPr lang="en-US" sz="1400" dirty="0"/>
              <a:t>After sessions 10-19 (at least 2 classes attended in months 7-9)</a:t>
            </a:r>
          </a:p>
          <a:p>
            <a:pPr marL="742950" lvl="1" indent="-285750">
              <a:buFont typeface="Arial" panose="020B0604020202020204" pitchFamily="34" charset="0"/>
              <a:buChar char="•"/>
            </a:pPr>
            <a:r>
              <a:rPr lang="en-US" sz="1400" dirty="0"/>
              <a:t>After sessions 20-22 (at least 2 classes attended in months 10-12)</a:t>
            </a:r>
          </a:p>
          <a:p>
            <a:pPr marL="285750" indent="-285750">
              <a:buFont typeface="Arial" panose="020B0604020202020204" pitchFamily="34" charset="0"/>
              <a:buChar char="•"/>
            </a:pPr>
            <a:r>
              <a:rPr lang="en-US" sz="1400" dirty="0"/>
              <a:t>Use </a:t>
            </a:r>
            <a:r>
              <a:rPr lang="en-US" sz="1400" dirty="0">
                <a:hlinkClick r:id="rId3"/>
              </a:rPr>
              <a:t>appropriate HCPCS codes</a:t>
            </a:r>
            <a:endParaRPr lang="en-US" sz="1400" dirty="0"/>
          </a:p>
          <a:p>
            <a:pPr marL="742950" lvl="1" indent="-285750">
              <a:buFont typeface="Arial" panose="020B0604020202020204" pitchFamily="34" charset="0"/>
              <a:buChar char="•"/>
            </a:pPr>
            <a:r>
              <a:rPr lang="en-US" sz="1400" dirty="0"/>
              <a:t>Include appropriate ICD-10 diagnosis codes </a:t>
            </a:r>
          </a:p>
          <a:p>
            <a:pPr marL="742950" lvl="1" indent="-285750">
              <a:buFont typeface="Arial" panose="020B0604020202020204" pitchFamily="34" charset="0"/>
              <a:buChar char="•"/>
            </a:pPr>
            <a:r>
              <a:rPr lang="en-US" sz="1400" dirty="0"/>
              <a:t>Glucose lab test required by Medicare to qualify</a:t>
            </a:r>
          </a:p>
          <a:p>
            <a:pPr marL="742950" lvl="1" indent="-285750">
              <a:buFont typeface="Arial" panose="020B0604020202020204" pitchFamily="34" charset="0"/>
              <a:buChar char="•"/>
            </a:pPr>
            <a:endParaRPr lang="en-US" sz="1400" dirty="0"/>
          </a:p>
          <a:p>
            <a:pPr marL="285750" indent="-285750">
              <a:buFont typeface="Arial" panose="020B0604020202020204" pitchFamily="34" charset="0"/>
              <a:buChar char="•"/>
            </a:pPr>
            <a:endParaRPr lang="en-US" sz="1400" dirty="0"/>
          </a:p>
        </p:txBody>
      </p:sp>
      <p:sp>
        <p:nvSpPr>
          <p:cNvPr id="19" name="TextBox 18">
            <a:extLst>
              <a:ext uri="{FF2B5EF4-FFF2-40B4-BE49-F238E27FC236}">
                <a16:creationId xmlns:a16="http://schemas.microsoft.com/office/drawing/2014/main" id="{009CD381-F93A-4E96-9CB9-F48EDCE3218C}"/>
              </a:ext>
            </a:extLst>
          </p:cNvPr>
          <p:cNvSpPr txBox="1"/>
          <p:nvPr/>
        </p:nvSpPr>
        <p:spPr>
          <a:xfrm>
            <a:off x="8496199" y="2187996"/>
            <a:ext cx="2924877" cy="3877985"/>
          </a:xfrm>
          <a:prstGeom prst="rect">
            <a:avLst/>
          </a:prstGeom>
          <a:noFill/>
        </p:spPr>
        <p:txBody>
          <a:bodyPr wrap="square" rtlCol="0">
            <a:spAutoFit/>
          </a:bodyPr>
          <a:lstStyle/>
          <a:p>
            <a:r>
              <a:rPr lang="en-US" dirty="0"/>
              <a:t>When Billing a Private Payer: </a:t>
            </a:r>
          </a:p>
          <a:p>
            <a:pPr marL="285750" lvl="1" indent="-285750">
              <a:buFont typeface="Arial" panose="020B0604020202020204" pitchFamily="34" charset="0"/>
              <a:buChar char="•"/>
            </a:pPr>
            <a:r>
              <a:rPr lang="en-US" sz="1400" dirty="0"/>
              <a:t>Type of billing, claims versus invoice, depends on type of contract  established with payer</a:t>
            </a:r>
          </a:p>
          <a:p>
            <a:pPr marL="742950" lvl="1" indent="-285750">
              <a:buFont typeface="Arial" panose="020B0604020202020204" pitchFamily="34" charset="0"/>
              <a:buChar char="•"/>
            </a:pPr>
            <a:r>
              <a:rPr lang="en-US" sz="1400" dirty="0"/>
              <a:t>Bill as established in physician fee schedule or invoicing requirements in contract</a:t>
            </a:r>
          </a:p>
          <a:p>
            <a:pPr marL="285750" indent="-285750">
              <a:buFont typeface="Arial" panose="020B0604020202020204" pitchFamily="34" charset="0"/>
              <a:buChar char="•"/>
            </a:pPr>
            <a:r>
              <a:rPr lang="en-US" sz="1400" dirty="0"/>
              <a:t>Use appropriate HCPCS/CPT codes </a:t>
            </a:r>
          </a:p>
          <a:p>
            <a:pPr marL="742950" lvl="1" indent="-285750">
              <a:buFont typeface="Arial" panose="020B0604020202020204" pitchFamily="34" charset="0"/>
              <a:buChar char="•"/>
            </a:pPr>
            <a:r>
              <a:rPr lang="en-US" sz="1400" dirty="0"/>
              <a:t>Include appropriate ICD-10 codes</a:t>
            </a:r>
          </a:p>
          <a:p>
            <a:pPr marL="742950" lvl="1" indent="-285750">
              <a:buFont typeface="Arial" panose="020B0604020202020204" pitchFamily="34" charset="0"/>
              <a:buChar char="•"/>
            </a:pPr>
            <a:r>
              <a:rPr lang="en-US" sz="1400" dirty="0"/>
              <a:t>May not be required when invoicing – depends on type of contract  established with payer</a:t>
            </a:r>
          </a:p>
          <a:p>
            <a:pPr marL="285750" indent="-285750">
              <a:buFont typeface="Arial" panose="020B0604020202020204" pitchFamily="34" charset="0"/>
              <a:buChar char="•"/>
            </a:pPr>
            <a:endParaRPr lang="en-US" dirty="0"/>
          </a:p>
        </p:txBody>
      </p:sp>
      <p:sp>
        <p:nvSpPr>
          <p:cNvPr id="20" name="TextBox 19">
            <a:extLst>
              <a:ext uri="{FF2B5EF4-FFF2-40B4-BE49-F238E27FC236}">
                <a16:creationId xmlns:a16="http://schemas.microsoft.com/office/drawing/2014/main" id="{F642FFF3-9BE6-4EF7-A022-FB7D3809EA7F}"/>
              </a:ext>
            </a:extLst>
          </p:cNvPr>
          <p:cNvSpPr txBox="1"/>
          <p:nvPr/>
        </p:nvSpPr>
        <p:spPr>
          <a:xfrm>
            <a:off x="664959" y="2187996"/>
            <a:ext cx="2924877" cy="3170099"/>
          </a:xfrm>
          <a:prstGeom prst="rect">
            <a:avLst/>
          </a:prstGeom>
          <a:noFill/>
        </p:spPr>
        <p:txBody>
          <a:bodyPr wrap="square" rtlCol="0">
            <a:spAutoFit/>
          </a:bodyPr>
          <a:lstStyle/>
          <a:p>
            <a:r>
              <a:rPr lang="en-US" dirty="0"/>
              <a:t>When Billing Medicaid: </a:t>
            </a:r>
          </a:p>
          <a:p>
            <a:pPr marL="285750" lvl="1" indent="-285750">
              <a:buFont typeface="Arial" panose="020B0604020202020204" pitchFamily="34" charset="0"/>
              <a:buChar char="•"/>
            </a:pPr>
            <a:r>
              <a:rPr lang="en-US" sz="1400" dirty="0"/>
              <a:t>Type of billing, claims versus invoice, depends on type of contract  established with Medicaid</a:t>
            </a:r>
          </a:p>
          <a:p>
            <a:pPr marL="742950" lvl="1" indent="-285750">
              <a:buFont typeface="Arial" panose="020B0604020202020204" pitchFamily="34" charset="0"/>
              <a:buChar char="•"/>
            </a:pPr>
            <a:r>
              <a:rPr lang="en-US" sz="1400" dirty="0"/>
              <a:t>Bill as established in physician fee schedule or invoicing requirements in contract</a:t>
            </a:r>
            <a:endParaRPr lang="en-US" dirty="0"/>
          </a:p>
          <a:p>
            <a:pPr marL="285750" indent="-285750">
              <a:buFont typeface="Arial" panose="020B0604020202020204" pitchFamily="34" charset="0"/>
              <a:buChar char="•"/>
            </a:pPr>
            <a:r>
              <a:rPr lang="en-US" sz="1400" dirty="0"/>
              <a:t>Use appropriate HCPCS/CPT codes, as directed by the state </a:t>
            </a:r>
          </a:p>
          <a:p>
            <a:pPr marL="742950" lvl="1" indent="-285750">
              <a:buFont typeface="Arial" panose="020B0604020202020204" pitchFamily="34" charset="0"/>
              <a:buChar char="•"/>
            </a:pPr>
            <a:r>
              <a:rPr lang="en-US" sz="1400" dirty="0"/>
              <a:t>Include appropriate ICD-10 diagnosis codes </a:t>
            </a:r>
          </a:p>
          <a:p>
            <a:pPr marL="285750" indent="-285750">
              <a:buFont typeface="Arial" panose="020B0604020202020204" pitchFamily="34" charset="0"/>
              <a:buChar char="•"/>
            </a:pPr>
            <a:endParaRPr lang="en-US" sz="1400" dirty="0"/>
          </a:p>
        </p:txBody>
      </p:sp>
    </p:spTree>
    <p:extLst>
      <p:ext uri="{BB962C8B-B14F-4D97-AF65-F5344CB8AC3E}">
        <p14:creationId xmlns:p14="http://schemas.microsoft.com/office/powerpoint/2010/main" val="15446234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EEFB41D-D9AF-4E20-B256-4E62DECCDB85}"/>
              </a:ext>
            </a:extLst>
          </p:cNvPr>
          <p:cNvSpPr/>
          <p:nvPr/>
        </p:nvSpPr>
        <p:spPr>
          <a:xfrm>
            <a:off x="643659" y="4286210"/>
            <a:ext cx="1828800" cy="62865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2060"/>
                </a:solidFill>
              </a:rPr>
              <a:t>Hemoglobin A1C</a:t>
            </a:r>
          </a:p>
        </p:txBody>
      </p:sp>
      <p:sp>
        <p:nvSpPr>
          <p:cNvPr id="7" name="Rectangle 6">
            <a:extLst>
              <a:ext uri="{FF2B5EF4-FFF2-40B4-BE49-F238E27FC236}">
                <a16:creationId xmlns:a16="http://schemas.microsoft.com/office/drawing/2014/main" id="{99BA0A2D-F8CD-421B-8816-74C5B4EA6A63}"/>
              </a:ext>
            </a:extLst>
          </p:cNvPr>
          <p:cNvSpPr/>
          <p:nvPr/>
        </p:nvSpPr>
        <p:spPr>
          <a:xfrm>
            <a:off x="628419" y="1934486"/>
            <a:ext cx="1828800" cy="62865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2060"/>
                </a:solidFill>
              </a:rPr>
              <a:t>Hx of Gestational Diabetes</a:t>
            </a:r>
          </a:p>
        </p:txBody>
      </p:sp>
      <p:sp>
        <p:nvSpPr>
          <p:cNvPr id="8" name="Rectangle 7">
            <a:extLst>
              <a:ext uri="{FF2B5EF4-FFF2-40B4-BE49-F238E27FC236}">
                <a16:creationId xmlns:a16="http://schemas.microsoft.com/office/drawing/2014/main" id="{0CF08CF0-3D8C-4ED6-B94C-56BA3CCCCC8B}"/>
              </a:ext>
            </a:extLst>
          </p:cNvPr>
          <p:cNvSpPr/>
          <p:nvPr/>
        </p:nvSpPr>
        <p:spPr>
          <a:xfrm>
            <a:off x="628419" y="3502640"/>
            <a:ext cx="1828800" cy="62865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2060"/>
                </a:solidFill>
              </a:rPr>
              <a:t>ADA Type 2 Diabetes Risk Test</a:t>
            </a:r>
          </a:p>
        </p:txBody>
      </p:sp>
      <p:sp>
        <p:nvSpPr>
          <p:cNvPr id="9" name="Rectangle 8">
            <a:extLst>
              <a:ext uri="{FF2B5EF4-FFF2-40B4-BE49-F238E27FC236}">
                <a16:creationId xmlns:a16="http://schemas.microsoft.com/office/drawing/2014/main" id="{0C374904-CFFB-4A37-AB0C-C319BB688815}"/>
              </a:ext>
            </a:extLst>
          </p:cNvPr>
          <p:cNvSpPr/>
          <p:nvPr/>
        </p:nvSpPr>
        <p:spPr>
          <a:xfrm>
            <a:off x="628419" y="5071810"/>
            <a:ext cx="1828800" cy="62865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2060"/>
                </a:solidFill>
              </a:rPr>
              <a:t>Fasting Plasma Glucose</a:t>
            </a:r>
          </a:p>
        </p:txBody>
      </p:sp>
      <p:sp>
        <p:nvSpPr>
          <p:cNvPr id="10" name="Rectangle 9">
            <a:extLst>
              <a:ext uri="{FF2B5EF4-FFF2-40B4-BE49-F238E27FC236}">
                <a16:creationId xmlns:a16="http://schemas.microsoft.com/office/drawing/2014/main" id="{A53E7D8E-CC40-4F70-B0C5-99DA0215BC84}"/>
              </a:ext>
            </a:extLst>
          </p:cNvPr>
          <p:cNvSpPr/>
          <p:nvPr/>
        </p:nvSpPr>
        <p:spPr>
          <a:xfrm>
            <a:off x="628419" y="5856395"/>
            <a:ext cx="1828800" cy="62865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2060"/>
                </a:solidFill>
              </a:rPr>
              <a:t>Oral Glucose Tolerance Test</a:t>
            </a:r>
          </a:p>
        </p:txBody>
      </p:sp>
      <p:sp>
        <p:nvSpPr>
          <p:cNvPr id="11" name="Rectangle 10">
            <a:extLst>
              <a:ext uri="{FF2B5EF4-FFF2-40B4-BE49-F238E27FC236}">
                <a16:creationId xmlns:a16="http://schemas.microsoft.com/office/drawing/2014/main" id="{9DCC6434-EA71-4545-A7C2-52C6D51F9C0E}"/>
              </a:ext>
            </a:extLst>
          </p:cNvPr>
          <p:cNvSpPr/>
          <p:nvPr/>
        </p:nvSpPr>
        <p:spPr>
          <a:xfrm>
            <a:off x="628419" y="2718563"/>
            <a:ext cx="1828800" cy="62865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2060"/>
                </a:solidFill>
              </a:rPr>
              <a:t>CDC Prediabetes Risk Test</a:t>
            </a:r>
          </a:p>
        </p:txBody>
      </p:sp>
      <p:sp>
        <p:nvSpPr>
          <p:cNvPr id="12" name="Rectangle 11">
            <a:extLst>
              <a:ext uri="{FF2B5EF4-FFF2-40B4-BE49-F238E27FC236}">
                <a16:creationId xmlns:a16="http://schemas.microsoft.com/office/drawing/2014/main" id="{C95F3AB2-A446-4C23-A513-554B815577D6}"/>
              </a:ext>
            </a:extLst>
          </p:cNvPr>
          <p:cNvSpPr/>
          <p:nvPr/>
        </p:nvSpPr>
        <p:spPr>
          <a:xfrm>
            <a:off x="628419" y="1149901"/>
            <a:ext cx="1828800" cy="62865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2060"/>
                </a:solidFill>
              </a:rPr>
              <a:t>Body Mass Index (BMI)</a:t>
            </a:r>
          </a:p>
        </p:txBody>
      </p:sp>
      <p:sp>
        <p:nvSpPr>
          <p:cNvPr id="15" name="Rectangle 14">
            <a:extLst>
              <a:ext uri="{FF2B5EF4-FFF2-40B4-BE49-F238E27FC236}">
                <a16:creationId xmlns:a16="http://schemas.microsoft.com/office/drawing/2014/main" id="{0A96BE85-C94C-481D-B7F0-671C6F31E39E}"/>
              </a:ext>
            </a:extLst>
          </p:cNvPr>
          <p:cNvSpPr/>
          <p:nvPr/>
        </p:nvSpPr>
        <p:spPr>
          <a:xfrm>
            <a:off x="3341139" y="1149901"/>
            <a:ext cx="8222442" cy="62865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rgbClr val="002060"/>
                </a:solidFill>
              </a:rPr>
              <a:t>The BMI looks at the ratio of a person’s weight and height (weight in kg/ height in m2). This can be used as an indicator of obesity. The CDC provides a</a:t>
            </a:r>
            <a:r>
              <a:rPr lang="en-US" sz="1200" dirty="0">
                <a:solidFill>
                  <a:srgbClr val="002060"/>
                </a:solidFill>
                <a:hlinkClick r:id="rId2"/>
              </a:rPr>
              <a:t> calculator</a:t>
            </a:r>
            <a:r>
              <a:rPr lang="en-US" sz="1200" dirty="0">
                <a:solidFill>
                  <a:srgbClr val="002060"/>
                </a:solidFill>
              </a:rPr>
              <a:t> to measure BMI in adults. </a:t>
            </a:r>
          </a:p>
        </p:txBody>
      </p:sp>
      <p:sp>
        <p:nvSpPr>
          <p:cNvPr id="16" name="Rectangle 15">
            <a:extLst>
              <a:ext uri="{FF2B5EF4-FFF2-40B4-BE49-F238E27FC236}">
                <a16:creationId xmlns:a16="http://schemas.microsoft.com/office/drawing/2014/main" id="{16774F13-B933-41BE-827D-FF60C3416B10}"/>
              </a:ext>
            </a:extLst>
          </p:cNvPr>
          <p:cNvSpPr/>
          <p:nvPr/>
        </p:nvSpPr>
        <p:spPr>
          <a:xfrm>
            <a:off x="3341139" y="1957641"/>
            <a:ext cx="8222442" cy="62865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rgbClr val="002060"/>
                </a:solidFill>
                <a:hlinkClick r:id="rId3"/>
              </a:rPr>
              <a:t>Gestational diabetes </a:t>
            </a:r>
            <a:r>
              <a:rPr lang="en-US" sz="1200" dirty="0">
                <a:solidFill>
                  <a:srgbClr val="002060"/>
                </a:solidFill>
              </a:rPr>
              <a:t>is a condition developed during pregnancy affecting how the body responds to glucose (i.e. sugar). This is similar to other types of diabetes, but blood sugar often returns to normal soon after delivery. It is most common in women over 25 years old, women who have a personal or family history of the condition, women who have a BMI of 30 or greater, and women of minority races.  </a:t>
            </a:r>
          </a:p>
        </p:txBody>
      </p:sp>
      <p:sp>
        <p:nvSpPr>
          <p:cNvPr id="17" name="Rectangle 16">
            <a:extLst>
              <a:ext uri="{FF2B5EF4-FFF2-40B4-BE49-F238E27FC236}">
                <a16:creationId xmlns:a16="http://schemas.microsoft.com/office/drawing/2014/main" id="{05ED5417-6ADB-47BA-9774-B5649955E2FB}"/>
              </a:ext>
            </a:extLst>
          </p:cNvPr>
          <p:cNvSpPr/>
          <p:nvPr/>
        </p:nvSpPr>
        <p:spPr>
          <a:xfrm>
            <a:off x="3341139" y="2718055"/>
            <a:ext cx="8222442" cy="62865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rgbClr val="002060"/>
                </a:solidFill>
              </a:rPr>
              <a:t>The CDC provides a </a:t>
            </a:r>
            <a:r>
              <a:rPr lang="en-US" sz="1200" dirty="0">
                <a:solidFill>
                  <a:srgbClr val="002060"/>
                </a:solidFill>
                <a:hlinkClick r:id="rId4"/>
              </a:rPr>
              <a:t>risk test </a:t>
            </a:r>
            <a:r>
              <a:rPr lang="en-US" sz="1200" dirty="0">
                <a:solidFill>
                  <a:srgbClr val="002060"/>
                </a:solidFill>
              </a:rPr>
              <a:t>to measure if someone is at risk for prediabetes. This test incorporates age, family history, and several health-related elements.  </a:t>
            </a:r>
          </a:p>
        </p:txBody>
      </p:sp>
      <p:sp>
        <p:nvSpPr>
          <p:cNvPr id="18" name="Rectangle 17">
            <a:extLst>
              <a:ext uri="{FF2B5EF4-FFF2-40B4-BE49-F238E27FC236}">
                <a16:creationId xmlns:a16="http://schemas.microsoft.com/office/drawing/2014/main" id="{B273027F-3655-4C6F-BABC-9B889F8B0F56}"/>
              </a:ext>
            </a:extLst>
          </p:cNvPr>
          <p:cNvSpPr/>
          <p:nvPr/>
        </p:nvSpPr>
        <p:spPr>
          <a:xfrm>
            <a:off x="3341139" y="3502640"/>
            <a:ext cx="8222442" cy="62865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rgbClr val="002060"/>
                </a:solidFill>
              </a:rPr>
              <a:t>The ADA provides a </a:t>
            </a:r>
            <a:r>
              <a:rPr lang="en-US" sz="1200" dirty="0">
                <a:solidFill>
                  <a:srgbClr val="002060"/>
                </a:solidFill>
                <a:hlinkClick r:id="rId5"/>
              </a:rPr>
              <a:t>risk test</a:t>
            </a:r>
            <a:r>
              <a:rPr lang="en-US" sz="1200" dirty="0">
                <a:solidFill>
                  <a:srgbClr val="002060"/>
                </a:solidFill>
              </a:rPr>
              <a:t> to measure if someone is at risk for diabetes. It incorporates age, family history, and several health-related elements. This test is also available in a </a:t>
            </a:r>
            <a:r>
              <a:rPr lang="en-US" sz="1200" dirty="0">
                <a:solidFill>
                  <a:srgbClr val="002060"/>
                </a:solidFill>
                <a:hlinkClick r:id="rId6"/>
              </a:rPr>
              <a:t>paper version</a:t>
            </a:r>
            <a:r>
              <a:rPr lang="en-US" sz="1200" dirty="0">
                <a:solidFill>
                  <a:srgbClr val="002060"/>
                </a:solidFill>
              </a:rPr>
              <a:t>.</a:t>
            </a:r>
          </a:p>
        </p:txBody>
      </p:sp>
      <p:sp>
        <p:nvSpPr>
          <p:cNvPr id="19" name="Rectangle 18">
            <a:extLst>
              <a:ext uri="{FF2B5EF4-FFF2-40B4-BE49-F238E27FC236}">
                <a16:creationId xmlns:a16="http://schemas.microsoft.com/office/drawing/2014/main" id="{EA398CD6-8F81-48B0-9339-99AB40097D45}"/>
              </a:ext>
            </a:extLst>
          </p:cNvPr>
          <p:cNvSpPr/>
          <p:nvPr/>
        </p:nvSpPr>
        <p:spPr>
          <a:xfrm>
            <a:off x="3341139" y="4310380"/>
            <a:ext cx="8222442" cy="62865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rgbClr val="002060"/>
                </a:solidFill>
                <a:hlinkClick r:id="rId7"/>
              </a:rPr>
              <a:t>This blood test</a:t>
            </a:r>
            <a:r>
              <a:rPr lang="en-US" sz="1200" dirty="0">
                <a:solidFill>
                  <a:srgbClr val="002060"/>
                </a:solidFill>
              </a:rPr>
              <a:t>, also referred to as A1c, HbA1c, glycated hemoglobin, and </a:t>
            </a:r>
            <a:r>
              <a:rPr lang="en-US" sz="1200" dirty="0" err="1">
                <a:solidFill>
                  <a:srgbClr val="002060"/>
                </a:solidFill>
              </a:rPr>
              <a:t>glycohemoglobin</a:t>
            </a:r>
            <a:r>
              <a:rPr lang="en-US" sz="1200" dirty="0">
                <a:solidFill>
                  <a:srgbClr val="002060"/>
                </a:solidFill>
              </a:rPr>
              <a:t>, measures the average level of blood sugar over the past 2 to 3 months. Values between </a:t>
            </a:r>
            <a:r>
              <a:rPr lang="en-US" sz="1200" dirty="0">
                <a:solidFill>
                  <a:srgbClr val="002060"/>
                </a:solidFill>
                <a:hlinkClick r:id="rId8"/>
              </a:rPr>
              <a:t>5.7% and 6.4% </a:t>
            </a:r>
            <a:r>
              <a:rPr lang="en-US" sz="1200" dirty="0">
                <a:solidFill>
                  <a:srgbClr val="002060"/>
                </a:solidFill>
              </a:rPr>
              <a:t>may indicate prediabetes. This test must be interpreted by a licensed clinician for a diagnosis to be made. </a:t>
            </a:r>
          </a:p>
        </p:txBody>
      </p:sp>
      <p:sp>
        <p:nvSpPr>
          <p:cNvPr id="20" name="Rectangle 19">
            <a:extLst>
              <a:ext uri="{FF2B5EF4-FFF2-40B4-BE49-F238E27FC236}">
                <a16:creationId xmlns:a16="http://schemas.microsoft.com/office/drawing/2014/main" id="{EAD31578-372C-44F8-A997-7C6B94E23CCF}"/>
              </a:ext>
            </a:extLst>
          </p:cNvPr>
          <p:cNvSpPr/>
          <p:nvPr/>
        </p:nvSpPr>
        <p:spPr>
          <a:xfrm>
            <a:off x="3341139" y="5071810"/>
            <a:ext cx="8222442" cy="62865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rgbClr val="002060"/>
                </a:solidFill>
                <a:hlinkClick r:id="rId9"/>
              </a:rPr>
              <a:t>This blood test</a:t>
            </a:r>
            <a:r>
              <a:rPr lang="en-US" sz="1200" dirty="0">
                <a:solidFill>
                  <a:srgbClr val="002060"/>
                </a:solidFill>
              </a:rPr>
              <a:t>, also referred to as FPG, is drawn after someone has not eaten anything for at least eight hours. It measures the level of blood glucose (i.e. sugar) when fasting. Values between </a:t>
            </a:r>
            <a:r>
              <a:rPr lang="en-US" sz="1200" dirty="0">
                <a:solidFill>
                  <a:srgbClr val="002060"/>
                </a:solidFill>
                <a:hlinkClick r:id="rId8"/>
              </a:rPr>
              <a:t>100 to 125 mg/dL </a:t>
            </a:r>
            <a:r>
              <a:rPr lang="en-US" sz="1200" dirty="0">
                <a:solidFill>
                  <a:srgbClr val="002060"/>
                </a:solidFill>
              </a:rPr>
              <a:t>may indicate prediabetes. This test must be interpreted by a licensed clinician for a diagnosis to be made. </a:t>
            </a:r>
          </a:p>
        </p:txBody>
      </p:sp>
      <p:sp>
        <p:nvSpPr>
          <p:cNvPr id="21" name="Rectangle 20">
            <a:extLst>
              <a:ext uri="{FF2B5EF4-FFF2-40B4-BE49-F238E27FC236}">
                <a16:creationId xmlns:a16="http://schemas.microsoft.com/office/drawing/2014/main" id="{4F6177B6-5624-455A-B237-C363A299EF0E}"/>
              </a:ext>
            </a:extLst>
          </p:cNvPr>
          <p:cNvSpPr/>
          <p:nvPr/>
        </p:nvSpPr>
        <p:spPr>
          <a:xfrm>
            <a:off x="3341139" y="5856395"/>
            <a:ext cx="8222442" cy="62865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rgbClr val="002060"/>
                </a:solidFill>
                <a:hlinkClick r:id="rId10"/>
              </a:rPr>
              <a:t>This test</a:t>
            </a:r>
            <a:r>
              <a:rPr lang="en-US" sz="1200" dirty="0">
                <a:solidFill>
                  <a:srgbClr val="002060"/>
                </a:solidFill>
              </a:rPr>
              <a:t>, also referred to as OGTT, is performed by taking a baseline blood sample, then having the individual drink a liquid that contains a known amount of glucose. Blood is then drawn according to a set time schedule to measure how the body responds to the glucose. Values between </a:t>
            </a:r>
            <a:r>
              <a:rPr lang="en-US" sz="1200" dirty="0">
                <a:solidFill>
                  <a:srgbClr val="002060"/>
                </a:solidFill>
                <a:hlinkClick r:id="rId8"/>
              </a:rPr>
              <a:t>140 and 200 mg/dL </a:t>
            </a:r>
            <a:r>
              <a:rPr lang="en-US" sz="1200" dirty="0">
                <a:solidFill>
                  <a:srgbClr val="002060"/>
                </a:solidFill>
              </a:rPr>
              <a:t>may indicated prediabetes. This test must be interpreted by a licensed clinician for a diagnosis to be made. </a:t>
            </a:r>
          </a:p>
        </p:txBody>
      </p:sp>
      <p:cxnSp>
        <p:nvCxnSpPr>
          <p:cNvPr id="23" name="Straight Arrow Connector 22">
            <a:extLst>
              <a:ext uri="{FF2B5EF4-FFF2-40B4-BE49-F238E27FC236}">
                <a16:creationId xmlns:a16="http://schemas.microsoft.com/office/drawing/2014/main" id="{3871976D-A6BF-43C0-A353-F48204A43123}"/>
              </a:ext>
            </a:extLst>
          </p:cNvPr>
          <p:cNvCxnSpPr>
            <a:cxnSpLocks/>
            <a:stCxn id="12" idx="3"/>
            <a:endCxn id="15" idx="1"/>
          </p:cNvCxnSpPr>
          <p:nvPr/>
        </p:nvCxnSpPr>
        <p:spPr>
          <a:xfrm>
            <a:off x="2457219" y="1464226"/>
            <a:ext cx="883920" cy="0"/>
          </a:xfrm>
          <a:prstGeom prst="straightConnector1">
            <a:avLst/>
          </a:prstGeom>
          <a:ln w="25400">
            <a:solidFill>
              <a:srgbClr val="B3B3B3"/>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A7521835-2B34-4A2A-9D04-6D31BBE576F2}"/>
              </a:ext>
            </a:extLst>
          </p:cNvPr>
          <p:cNvCxnSpPr/>
          <p:nvPr/>
        </p:nvCxnSpPr>
        <p:spPr>
          <a:xfrm>
            <a:off x="2472459" y="2248811"/>
            <a:ext cx="883920" cy="0"/>
          </a:xfrm>
          <a:prstGeom prst="straightConnector1">
            <a:avLst/>
          </a:prstGeom>
          <a:ln w="25400">
            <a:solidFill>
              <a:srgbClr val="B3B3B3"/>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0E49738D-BD38-4873-9351-7DE3FBC38B71}"/>
              </a:ext>
            </a:extLst>
          </p:cNvPr>
          <p:cNvCxnSpPr/>
          <p:nvPr/>
        </p:nvCxnSpPr>
        <p:spPr>
          <a:xfrm>
            <a:off x="2457219" y="3032380"/>
            <a:ext cx="883920" cy="0"/>
          </a:xfrm>
          <a:prstGeom prst="straightConnector1">
            <a:avLst/>
          </a:prstGeom>
          <a:ln w="25400">
            <a:solidFill>
              <a:srgbClr val="B3B3B3"/>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D3D46EE2-F2DB-44A2-A5CF-79E17DBC2D4B}"/>
              </a:ext>
            </a:extLst>
          </p:cNvPr>
          <p:cNvCxnSpPr/>
          <p:nvPr/>
        </p:nvCxnSpPr>
        <p:spPr>
          <a:xfrm>
            <a:off x="2472459" y="3816965"/>
            <a:ext cx="883920" cy="0"/>
          </a:xfrm>
          <a:prstGeom prst="straightConnector1">
            <a:avLst/>
          </a:prstGeom>
          <a:ln w="25400">
            <a:solidFill>
              <a:srgbClr val="B3B3B3"/>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90392782-820B-4C00-AED4-6F3FBE36951E}"/>
              </a:ext>
            </a:extLst>
          </p:cNvPr>
          <p:cNvCxnSpPr/>
          <p:nvPr/>
        </p:nvCxnSpPr>
        <p:spPr>
          <a:xfrm>
            <a:off x="2472459" y="4624705"/>
            <a:ext cx="883920" cy="0"/>
          </a:xfrm>
          <a:prstGeom prst="straightConnector1">
            <a:avLst/>
          </a:prstGeom>
          <a:ln w="25400">
            <a:solidFill>
              <a:srgbClr val="B3B3B3"/>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B070DDA6-BCE1-4AFE-93FE-2D2CCF5E43BC}"/>
              </a:ext>
            </a:extLst>
          </p:cNvPr>
          <p:cNvCxnSpPr/>
          <p:nvPr/>
        </p:nvCxnSpPr>
        <p:spPr>
          <a:xfrm>
            <a:off x="2472459" y="5386135"/>
            <a:ext cx="883920" cy="0"/>
          </a:xfrm>
          <a:prstGeom prst="straightConnector1">
            <a:avLst/>
          </a:prstGeom>
          <a:ln w="25400">
            <a:solidFill>
              <a:srgbClr val="B3B3B3"/>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780A6C55-B8BD-4382-A5BC-D8EDDE330F7B}"/>
              </a:ext>
            </a:extLst>
          </p:cNvPr>
          <p:cNvCxnSpPr/>
          <p:nvPr/>
        </p:nvCxnSpPr>
        <p:spPr>
          <a:xfrm>
            <a:off x="2472459" y="6170720"/>
            <a:ext cx="883920" cy="0"/>
          </a:xfrm>
          <a:prstGeom prst="straightConnector1">
            <a:avLst/>
          </a:prstGeom>
          <a:ln w="25400">
            <a:solidFill>
              <a:srgbClr val="B3B3B3"/>
            </a:solidFill>
            <a:tailEnd type="stealth" w="lg" len="lg"/>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E6BE7752-0C9C-45BE-B3E4-20B4745D864D}"/>
              </a:ext>
            </a:extLst>
          </p:cNvPr>
          <p:cNvSpPr/>
          <p:nvPr/>
        </p:nvSpPr>
        <p:spPr>
          <a:xfrm>
            <a:off x="628419" y="372955"/>
            <a:ext cx="10935162" cy="6286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193560"/>
                </a:solidFill>
              </a:rPr>
              <a:t>Information about Testing and Medical History to Qualify for the National DPP Lifestyle Change Program</a:t>
            </a:r>
          </a:p>
        </p:txBody>
      </p:sp>
      <p:sp>
        <p:nvSpPr>
          <p:cNvPr id="31" name="TextBox 30">
            <a:hlinkClick r:id="rId11" action="ppaction://hlinksldjump"/>
            <a:extLst>
              <a:ext uri="{FF2B5EF4-FFF2-40B4-BE49-F238E27FC236}">
                <a16:creationId xmlns:a16="http://schemas.microsoft.com/office/drawing/2014/main" id="{ED49227C-F69E-418F-9486-A6B6F46205D6}"/>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spTree>
    <p:extLst>
      <p:ext uri="{BB962C8B-B14F-4D97-AF65-F5344CB8AC3E}">
        <p14:creationId xmlns:p14="http://schemas.microsoft.com/office/powerpoint/2010/main" val="1370219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Straight Arrow Connector 35">
            <a:extLst>
              <a:ext uri="{FF2B5EF4-FFF2-40B4-BE49-F238E27FC236}">
                <a16:creationId xmlns:a16="http://schemas.microsoft.com/office/drawing/2014/main" id="{BA9172FD-4BA6-4E66-953A-B25D9FC49AFB}"/>
              </a:ext>
            </a:extLst>
          </p:cNvPr>
          <p:cNvCxnSpPr>
            <a:cxnSpLocks/>
            <a:stCxn id="34" idx="2"/>
            <a:endCxn id="55" idx="0"/>
          </p:cNvCxnSpPr>
          <p:nvPr/>
        </p:nvCxnSpPr>
        <p:spPr>
          <a:xfrm>
            <a:off x="1020199" y="894194"/>
            <a:ext cx="0" cy="409595"/>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AC7320E3-6E3B-44D0-9FD2-CDA2F94CB13D}"/>
              </a:ext>
            </a:extLst>
          </p:cNvPr>
          <p:cNvCxnSpPr>
            <a:cxnSpLocks/>
            <a:stCxn id="55" idx="2"/>
            <a:endCxn id="41" idx="0"/>
          </p:cNvCxnSpPr>
          <p:nvPr/>
        </p:nvCxnSpPr>
        <p:spPr>
          <a:xfrm>
            <a:off x="1020199" y="2035309"/>
            <a:ext cx="0" cy="512059"/>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188CBE36-4C04-4D09-AB0B-5B9735AC370C}"/>
              </a:ext>
            </a:extLst>
          </p:cNvPr>
          <p:cNvCxnSpPr>
            <a:cxnSpLocks/>
            <a:stCxn id="41" idx="3"/>
            <a:endCxn id="9" idx="1"/>
          </p:cNvCxnSpPr>
          <p:nvPr/>
        </p:nvCxnSpPr>
        <p:spPr>
          <a:xfrm flipV="1">
            <a:off x="1705999" y="1411033"/>
            <a:ext cx="1266476" cy="1845455"/>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E39F20A3-F1F6-4159-ACA5-D6C8D1693E0C}"/>
              </a:ext>
            </a:extLst>
          </p:cNvPr>
          <p:cNvCxnSpPr>
            <a:cxnSpLocks/>
            <a:stCxn id="61" idx="0"/>
            <a:endCxn id="9" idx="2"/>
          </p:cNvCxnSpPr>
          <p:nvPr/>
        </p:nvCxnSpPr>
        <p:spPr>
          <a:xfrm rot="5400000" flipH="1" flipV="1">
            <a:off x="2105288" y="2628872"/>
            <a:ext cx="2359345" cy="838069"/>
          </a:xfrm>
          <a:prstGeom prst="bentConnector3">
            <a:avLst>
              <a:gd name="adj1" fmla="val 50000"/>
            </a:avLst>
          </a:prstGeom>
          <a:ln w="28575">
            <a:solidFill>
              <a:schemeClr val="accent6"/>
            </a:solidFill>
            <a:prstDash val="sysDash"/>
            <a:tailEnd type="arrow" w="lg" len="lg"/>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05F82769-9149-43E7-B426-790F3D8C9040}"/>
              </a:ext>
            </a:extLst>
          </p:cNvPr>
          <p:cNvCxnSpPr>
            <a:cxnSpLocks/>
            <a:stCxn id="9" idx="3"/>
            <a:endCxn id="60" idx="1"/>
          </p:cNvCxnSpPr>
          <p:nvPr/>
        </p:nvCxnSpPr>
        <p:spPr>
          <a:xfrm>
            <a:off x="4435515" y="1411033"/>
            <a:ext cx="672116" cy="0"/>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43D123D2-AEE9-4768-8AE0-DC726BCF2B02}"/>
              </a:ext>
            </a:extLst>
          </p:cNvPr>
          <p:cNvCxnSpPr>
            <a:cxnSpLocks/>
            <a:stCxn id="60" idx="3"/>
            <a:endCxn id="10" idx="1"/>
          </p:cNvCxnSpPr>
          <p:nvPr/>
        </p:nvCxnSpPr>
        <p:spPr>
          <a:xfrm>
            <a:off x="6296351" y="1411033"/>
            <a:ext cx="614154" cy="5717"/>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C770A68A-2929-4893-B672-4DCA78E10728}"/>
              </a:ext>
            </a:extLst>
          </p:cNvPr>
          <p:cNvCxnSpPr>
            <a:cxnSpLocks/>
            <a:stCxn id="8" idx="1"/>
            <a:endCxn id="61" idx="3"/>
          </p:cNvCxnSpPr>
          <p:nvPr/>
        </p:nvCxnSpPr>
        <p:spPr>
          <a:xfrm flipH="1">
            <a:off x="3597446" y="4684778"/>
            <a:ext cx="892714" cy="0"/>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5917CB71-B7E6-42B0-A4CB-1B19AA155746}"/>
              </a:ext>
            </a:extLst>
          </p:cNvPr>
          <p:cNvCxnSpPr>
            <a:cxnSpLocks/>
            <a:stCxn id="8" idx="2"/>
            <a:endCxn id="50" idx="0"/>
          </p:cNvCxnSpPr>
          <p:nvPr/>
        </p:nvCxnSpPr>
        <p:spPr>
          <a:xfrm>
            <a:off x="5221680" y="5141978"/>
            <a:ext cx="0" cy="550957"/>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31148337-A27B-4C66-86AA-3B8473D2F65B}"/>
              </a:ext>
            </a:extLst>
          </p:cNvPr>
          <p:cNvCxnSpPr>
            <a:stCxn id="8" idx="3"/>
            <a:endCxn id="6" idx="1"/>
          </p:cNvCxnSpPr>
          <p:nvPr/>
        </p:nvCxnSpPr>
        <p:spPr>
          <a:xfrm>
            <a:off x="5953200" y="4684778"/>
            <a:ext cx="892714" cy="0"/>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00DBE7BC-0DB2-4901-8A56-8B6A88C31C23}"/>
              </a:ext>
            </a:extLst>
          </p:cNvPr>
          <p:cNvCxnSpPr>
            <a:cxnSpLocks/>
            <a:stCxn id="33" idx="1"/>
            <a:endCxn id="37" idx="3"/>
          </p:cNvCxnSpPr>
          <p:nvPr/>
        </p:nvCxnSpPr>
        <p:spPr>
          <a:xfrm flipH="1">
            <a:off x="5953200" y="3141728"/>
            <a:ext cx="961684" cy="0"/>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BE6FB891-0989-4311-A5F2-348B6B10FA9F}"/>
              </a:ext>
            </a:extLst>
          </p:cNvPr>
          <p:cNvCxnSpPr>
            <a:cxnSpLocks/>
            <a:stCxn id="33" idx="3"/>
            <a:endCxn id="38" idx="5"/>
          </p:cNvCxnSpPr>
          <p:nvPr/>
        </p:nvCxnSpPr>
        <p:spPr>
          <a:xfrm>
            <a:off x="9137225" y="3141728"/>
            <a:ext cx="791007" cy="899053"/>
          </a:xfrm>
          <a:prstGeom prst="bentConnector3">
            <a:avLst>
              <a:gd name="adj1" fmla="val 50000"/>
            </a:avLst>
          </a:prstGeom>
          <a:ln w="28575">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469BCDC-209A-4902-A251-3526DC94B4CF}"/>
              </a:ext>
            </a:extLst>
          </p:cNvPr>
          <p:cNvCxnSpPr>
            <a:cxnSpLocks/>
            <a:stCxn id="10" idx="3"/>
            <a:endCxn id="58" idx="1"/>
          </p:cNvCxnSpPr>
          <p:nvPr/>
        </p:nvCxnSpPr>
        <p:spPr>
          <a:xfrm flipV="1">
            <a:off x="9132846" y="1411033"/>
            <a:ext cx="841106" cy="5717"/>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BD0F0B5-710E-435D-B015-D36A14052E89}"/>
              </a:ext>
            </a:extLst>
          </p:cNvPr>
          <p:cNvCxnSpPr>
            <a:cxnSpLocks/>
            <a:stCxn id="10" idx="0"/>
            <a:endCxn id="4" idx="3"/>
          </p:cNvCxnSpPr>
          <p:nvPr/>
        </p:nvCxnSpPr>
        <p:spPr>
          <a:xfrm rot="16200000" flipH="1">
            <a:off x="8755403" y="-2778"/>
            <a:ext cx="1947861" cy="3415316"/>
          </a:xfrm>
          <a:prstGeom prst="bentConnector4">
            <a:avLst>
              <a:gd name="adj1" fmla="val -16184"/>
              <a:gd name="adj2" fmla="val 109229"/>
            </a:avLst>
          </a:prstGeom>
          <a:ln w="28575">
            <a:solidFill>
              <a:schemeClr val="accent6"/>
            </a:solidFill>
            <a:headEnd type="arrow"/>
            <a:tailEnd type="none" w="lg" len="lg"/>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4387E0FA-706A-43DC-8613-C9ED42375A24}"/>
              </a:ext>
            </a:extLst>
          </p:cNvPr>
          <p:cNvCxnSpPr>
            <a:stCxn id="37" idx="2"/>
            <a:endCxn id="8" idx="0"/>
          </p:cNvCxnSpPr>
          <p:nvPr/>
        </p:nvCxnSpPr>
        <p:spPr>
          <a:xfrm>
            <a:off x="5221680" y="3598928"/>
            <a:ext cx="0" cy="628650"/>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BE9552A1-E5EB-4486-AE30-E6E4FE76DC67}"/>
              </a:ext>
            </a:extLst>
          </p:cNvPr>
          <p:cNvSpPr/>
          <p:nvPr/>
        </p:nvSpPr>
        <p:spPr>
          <a:xfrm>
            <a:off x="9973952" y="2221611"/>
            <a:ext cx="1463040" cy="9144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rgbClr val="002060"/>
                </a:solidFill>
                <a:hlinkClick r:id="rId2" action="ppaction://hlinksldjump"/>
              </a:rPr>
              <a:t>Run required test(s) / collect info</a:t>
            </a:r>
            <a:endParaRPr lang="en-US" sz="1200" dirty="0">
              <a:solidFill>
                <a:srgbClr val="002060"/>
              </a:solidFill>
            </a:endParaRPr>
          </a:p>
        </p:txBody>
      </p:sp>
      <p:sp>
        <p:nvSpPr>
          <p:cNvPr id="6" name="Rectangle 5">
            <a:extLst>
              <a:ext uri="{FF2B5EF4-FFF2-40B4-BE49-F238E27FC236}">
                <a16:creationId xmlns:a16="http://schemas.microsoft.com/office/drawing/2014/main" id="{9804CBBF-0A46-4757-AA46-A824E4F9C2C5}"/>
              </a:ext>
            </a:extLst>
          </p:cNvPr>
          <p:cNvSpPr/>
          <p:nvPr/>
        </p:nvSpPr>
        <p:spPr>
          <a:xfrm>
            <a:off x="6845914" y="4227578"/>
            <a:ext cx="1463040" cy="9144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dirty="0">
                <a:solidFill>
                  <a:srgbClr val="002060"/>
                </a:solidFill>
                <a:hlinkClick r:id="rId3" action="ppaction://hlinksldjump"/>
              </a:rPr>
              <a:t>Participant’s insurance or Medicaid billed for each session</a:t>
            </a:r>
            <a:endParaRPr lang="en-US" sz="1200" dirty="0">
              <a:solidFill>
                <a:srgbClr val="002060"/>
              </a:solidFill>
            </a:endParaRPr>
          </a:p>
        </p:txBody>
      </p:sp>
      <p:sp>
        <p:nvSpPr>
          <p:cNvPr id="8" name="Rectangle 7">
            <a:extLst>
              <a:ext uri="{FF2B5EF4-FFF2-40B4-BE49-F238E27FC236}">
                <a16:creationId xmlns:a16="http://schemas.microsoft.com/office/drawing/2014/main" id="{43B2EBED-AC89-41A8-A0A7-C1FC436AD5DE}"/>
              </a:ext>
            </a:extLst>
          </p:cNvPr>
          <p:cNvSpPr/>
          <p:nvPr/>
        </p:nvSpPr>
        <p:spPr>
          <a:xfrm>
            <a:off x="4490160" y="4227578"/>
            <a:ext cx="1463040" cy="9144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rgbClr val="002060"/>
                </a:solidFill>
                <a:hlinkClick r:id="rId4" action="ppaction://hlinksldjump"/>
              </a:rPr>
              <a:t>Participant attends scheduled sessions</a:t>
            </a:r>
            <a:endParaRPr lang="en-US" sz="1200" dirty="0">
              <a:solidFill>
                <a:srgbClr val="002060"/>
              </a:solidFill>
            </a:endParaRPr>
          </a:p>
        </p:txBody>
      </p:sp>
      <p:sp>
        <p:nvSpPr>
          <p:cNvPr id="9" name="Rectangle 8">
            <a:extLst>
              <a:ext uri="{FF2B5EF4-FFF2-40B4-BE49-F238E27FC236}">
                <a16:creationId xmlns:a16="http://schemas.microsoft.com/office/drawing/2014/main" id="{A2D6DC5C-A1C9-40A4-AF5D-3F3012BA4167}"/>
              </a:ext>
            </a:extLst>
          </p:cNvPr>
          <p:cNvSpPr/>
          <p:nvPr/>
        </p:nvSpPr>
        <p:spPr>
          <a:xfrm>
            <a:off x="2972475" y="953833"/>
            <a:ext cx="1463040" cy="9144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rgbClr val="002060"/>
                </a:solidFill>
                <a:hlinkClick r:id="rId5" action="ppaction://hlinksldjump"/>
              </a:rPr>
              <a:t>Referral to CDC-recognized organization</a:t>
            </a:r>
            <a:endParaRPr lang="en-US" sz="1200" dirty="0">
              <a:solidFill>
                <a:srgbClr val="002060"/>
              </a:solidFill>
            </a:endParaRPr>
          </a:p>
        </p:txBody>
      </p:sp>
      <p:sp>
        <p:nvSpPr>
          <p:cNvPr id="10" name="Flowchart: Decision 9">
            <a:extLst>
              <a:ext uri="{FF2B5EF4-FFF2-40B4-BE49-F238E27FC236}">
                <a16:creationId xmlns:a16="http://schemas.microsoft.com/office/drawing/2014/main" id="{52C23AE4-2566-47EA-87AD-D41958277F61}"/>
              </a:ext>
            </a:extLst>
          </p:cNvPr>
          <p:cNvSpPr/>
          <p:nvPr/>
        </p:nvSpPr>
        <p:spPr>
          <a:xfrm>
            <a:off x="6910505" y="730950"/>
            <a:ext cx="2222341" cy="1371600"/>
          </a:xfrm>
          <a:prstGeom prst="flowChartDecision">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100" dirty="0">
                <a:solidFill>
                  <a:srgbClr val="002060"/>
                </a:solidFill>
              </a:rPr>
              <a:t>Is additional information or testing required to confirm eligibility?</a:t>
            </a:r>
          </a:p>
        </p:txBody>
      </p:sp>
      <p:cxnSp>
        <p:nvCxnSpPr>
          <p:cNvPr id="17" name="Straight Arrow Connector 16">
            <a:extLst>
              <a:ext uri="{FF2B5EF4-FFF2-40B4-BE49-F238E27FC236}">
                <a16:creationId xmlns:a16="http://schemas.microsoft.com/office/drawing/2014/main" id="{4CD0BEA5-B48A-4D42-95F0-66E334E2B3EA}"/>
              </a:ext>
            </a:extLst>
          </p:cNvPr>
          <p:cNvCxnSpPr>
            <a:cxnSpLocks/>
            <a:stCxn id="10" idx="2"/>
            <a:endCxn id="33" idx="0"/>
          </p:cNvCxnSpPr>
          <p:nvPr/>
        </p:nvCxnSpPr>
        <p:spPr>
          <a:xfrm>
            <a:off x="8021676" y="2102550"/>
            <a:ext cx="4379" cy="284338"/>
          </a:xfrm>
          <a:prstGeom prst="straightConnector1">
            <a:avLst/>
          </a:prstGeom>
          <a:ln w="28575">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sp>
        <p:nvSpPr>
          <p:cNvPr id="33" name="Flowchart: Decision 32">
            <a:extLst>
              <a:ext uri="{FF2B5EF4-FFF2-40B4-BE49-F238E27FC236}">
                <a16:creationId xmlns:a16="http://schemas.microsoft.com/office/drawing/2014/main" id="{D0E829D5-557D-4E08-9EEC-67C24DDC9A38}"/>
              </a:ext>
            </a:extLst>
          </p:cNvPr>
          <p:cNvSpPr/>
          <p:nvPr/>
        </p:nvSpPr>
        <p:spPr>
          <a:xfrm>
            <a:off x="6914884" y="2386888"/>
            <a:ext cx="2222341" cy="1509680"/>
          </a:xfrm>
          <a:prstGeom prst="flowChartDecision">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50" dirty="0">
                <a:solidFill>
                  <a:srgbClr val="002060"/>
                </a:solidFill>
                <a:hlinkClick r:id="rId6" action="ppaction://hlinksldjump"/>
              </a:rPr>
              <a:t>Is the  participant eligible to enroll in the National DPP lifestyle change program?</a:t>
            </a:r>
            <a:endParaRPr lang="en-US" sz="1050" dirty="0">
              <a:solidFill>
                <a:srgbClr val="002060"/>
              </a:solidFill>
            </a:endParaRPr>
          </a:p>
        </p:txBody>
      </p:sp>
      <p:sp>
        <p:nvSpPr>
          <p:cNvPr id="37" name="Rectangle 36">
            <a:extLst>
              <a:ext uri="{FF2B5EF4-FFF2-40B4-BE49-F238E27FC236}">
                <a16:creationId xmlns:a16="http://schemas.microsoft.com/office/drawing/2014/main" id="{3C791A80-4E41-417C-A3A1-85F6B5410240}"/>
              </a:ext>
            </a:extLst>
          </p:cNvPr>
          <p:cNvSpPr/>
          <p:nvPr/>
        </p:nvSpPr>
        <p:spPr>
          <a:xfrm>
            <a:off x="4490160" y="2684528"/>
            <a:ext cx="1463040" cy="9144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rgbClr val="002060"/>
                </a:solidFill>
                <a:hlinkClick r:id="rId7" action="ppaction://hlinksldjump"/>
              </a:rPr>
              <a:t>Participant Enrolled</a:t>
            </a:r>
            <a:endParaRPr lang="en-US" sz="1200" dirty="0">
              <a:solidFill>
                <a:srgbClr val="002060"/>
              </a:solidFill>
            </a:endParaRPr>
          </a:p>
        </p:txBody>
      </p:sp>
      <p:sp>
        <p:nvSpPr>
          <p:cNvPr id="38" name="Octagon 37">
            <a:extLst>
              <a:ext uri="{FF2B5EF4-FFF2-40B4-BE49-F238E27FC236}">
                <a16:creationId xmlns:a16="http://schemas.microsoft.com/office/drawing/2014/main" id="{A8BEC111-FA68-4E36-A7B6-A3B650540E85}"/>
              </a:ext>
            </a:extLst>
          </p:cNvPr>
          <p:cNvSpPr/>
          <p:nvPr/>
        </p:nvSpPr>
        <p:spPr>
          <a:xfrm>
            <a:off x="9928232" y="3585489"/>
            <a:ext cx="1554480" cy="1554480"/>
          </a:xfrm>
          <a:prstGeom prst="octagon">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50" dirty="0">
                <a:solidFill>
                  <a:srgbClr val="002060"/>
                </a:solidFill>
              </a:rPr>
              <a:t>Participant is  not eligible for the program at this time. Inform referring entity &amp; make other referrals as appropriate.</a:t>
            </a:r>
          </a:p>
        </p:txBody>
      </p:sp>
      <p:sp>
        <p:nvSpPr>
          <p:cNvPr id="50" name="Rectangle 49">
            <a:extLst>
              <a:ext uri="{FF2B5EF4-FFF2-40B4-BE49-F238E27FC236}">
                <a16:creationId xmlns:a16="http://schemas.microsoft.com/office/drawing/2014/main" id="{3B1A7763-F5FE-40B0-97B1-150BE1242D93}"/>
              </a:ext>
            </a:extLst>
          </p:cNvPr>
          <p:cNvSpPr/>
          <p:nvPr/>
        </p:nvSpPr>
        <p:spPr>
          <a:xfrm>
            <a:off x="4535880" y="5692935"/>
            <a:ext cx="137160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dirty="0">
                <a:solidFill>
                  <a:srgbClr val="002060"/>
                </a:solidFill>
                <a:hlinkClick r:id="rId8" action="ppaction://hlinksldjump"/>
              </a:rPr>
              <a:t>Data reported to CDC/DPRP</a:t>
            </a:r>
            <a:endParaRPr lang="en-US" sz="1200" dirty="0">
              <a:solidFill>
                <a:srgbClr val="002060"/>
              </a:solidFill>
            </a:endParaRPr>
          </a:p>
        </p:txBody>
      </p:sp>
      <p:sp>
        <p:nvSpPr>
          <p:cNvPr id="61" name="Rectangle 60">
            <a:extLst>
              <a:ext uri="{FF2B5EF4-FFF2-40B4-BE49-F238E27FC236}">
                <a16:creationId xmlns:a16="http://schemas.microsoft.com/office/drawing/2014/main" id="{66EDCAE8-3C7C-471C-A074-F5F31D0E046D}"/>
              </a:ext>
            </a:extLst>
          </p:cNvPr>
          <p:cNvSpPr/>
          <p:nvPr/>
        </p:nvSpPr>
        <p:spPr>
          <a:xfrm>
            <a:off x="2134406" y="4227578"/>
            <a:ext cx="1463040" cy="9144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dirty="0">
                <a:solidFill>
                  <a:srgbClr val="002060"/>
                </a:solidFill>
                <a:hlinkClick r:id="rId9" action="ppaction://hlinksldjump"/>
              </a:rPr>
              <a:t>Feedback provided to referring entity or provider  </a:t>
            </a:r>
            <a:endParaRPr lang="en-US" sz="1200" dirty="0">
              <a:solidFill>
                <a:srgbClr val="002060"/>
              </a:solidFill>
            </a:endParaRPr>
          </a:p>
        </p:txBody>
      </p:sp>
      <p:sp>
        <p:nvSpPr>
          <p:cNvPr id="41" name="Rectangle 40">
            <a:extLst>
              <a:ext uri="{FF2B5EF4-FFF2-40B4-BE49-F238E27FC236}">
                <a16:creationId xmlns:a16="http://schemas.microsoft.com/office/drawing/2014/main" id="{6EAA4B73-EEE8-4949-B362-48638FD66E3A}"/>
              </a:ext>
            </a:extLst>
          </p:cNvPr>
          <p:cNvSpPr/>
          <p:nvPr/>
        </p:nvSpPr>
        <p:spPr>
          <a:xfrm>
            <a:off x="334399" y="2547368"/>
            <a:ext cx="1371600" cy="141824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dirty="0">
                <a:solidFill>
                  <a:srgbClr val="002060"/>
                </a:solidFill>
                <a:hlinkClick r:id="rId10" action="ppaction://hlinksldjump"/>
              </a:rPr>
              <a:t>National DPP lifestyle change program selection based on Health Plan Provider/Supplier Network</a:t>
            </a:r>
            <a:endParaRPr lang="en-US" sz="1200" dirty="0">
              <a:solidFill>
                <a:srgbClr val="002060"/>
              </a:solidFill>
            </a:endParaRPr>
          </a:p>
        </p:txBody>
      </p:sp>
      <p:sp>
        <p:nvSpPr>
          <p:cNvPr id="55" name="Rectangle 54">
            <a:extLst>
              <a:ext uri="{FF2B5EF4-FFF2-40B4-BE49-F238E27FC236}">
                <a16:creationId xmlns:a16="http://schemas.microsoft.com/office/drawing/2014/main" id="{5FE151CC-9C09-40DF-BB13-7C0406432AAB}"/>
              </a:ext>
            </a:extLst>
          </p:cNvPr>
          <p:cNvSpPr/>
          <p:nvPr/>
        </p:nvSpPr>
        <p:spPr>
          <a:xfrm>
            <a:off x="334399" y="1303789"/>
            <a:ext cx="137160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dirty="0">
                <a:solidFill>
                  <a:srgbClr val="002060"/>
                </a:solidFill>
                <a:hlinkClick r:id="rId11" action="ppaction://hlinksldjump"/>
              </a:rPr>
              <a:t>Potential Participant Identified</a:t>
            </a:r>
            <a:endParaRPr lang="en-US" sz="1200" dirty="0">
              <a:solidFill>
                <a:srgbClr val="002060"/>
              </a:solidFill>
            </a:endParaRPr>
          </a:p>
        </p:txBody>
      </p:sp>
      <p:cxnSp>
        <p:nvCxnSpPr>
          <p:cNvPr id="39" name="Straight Arrow Connector 38">
            <a:extLst>
              <a:ext uri="{FF2B5EF4-FFF2-40B4-BE49-F238E27FC236}">
                <a16:creationId xmlns:a16="http://schemas.microsoft.com/office/drawing/2014/main" id="{65960BB6-C9C9-4612-AFDE-BA524B698C9A}"/>
              </a:ext>
            </a:extLst>
          </p:cNvPr>
          <p:cNvCxnSpPr>
            <a:cxnSpLocks/>
          </p:cNvCxnSpPr>
          <p:nvPr/>
        </p:nvCxnSpPr>
        <p:spPr>
          <a:xfrm>
            <a:off x="10364516" y="5919417"/>
            <a:ext cx="912018" cy="4762"/>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399E4B9C-27A7-42AE-9D11-557D15531808}"/>
              </a:ext>
            </a:extLst>
          </p:cNvPr>
          <p:cNvCxnSpPr>
            <a:cxnSpLocks/>
          </p:cNvCxnSpPr>
          <p:nvPr/>
        </p:nvCxnSpPr>
        <p:spPr>
          <a:xfrm>
            <a:off x="10353245" y="6424455"/>
            <a:ext cx="923289" cy="0"/>
          </a:xfrm>
          <a:prstGeom prst="straightConnector1">
            <a:avLst/>
          </a:prstGeom>
          <a:ln w="28575">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CFBBC5EC-D9FC-4FD4-8FE7-375156E0D85B}"/>
              </a:ext>
            </a:extLst>
          </p:cNvPr>
          <p:cNvSpPr txBox="1"/>
          <p:nvPr/>
        </p:nvSpPr>
        <p:spPr>
          <a:xfrm>
            <a:off x="10561041" y="5630507"/>
            <a:ext cx="420243" cy="307777"/>
          </a:xfrm>
          <a:prstGeom prst="rect">
            <a:avLst/>
          </a:prstGeom>
          <a:noFill/>
        </p:spPr>
        <p:txBody>
          <a:bodyPr wrap="square" rtlCol="0">
            <a:spAutoFit/>
          </a:bodyPr>
          <a:lstStyle/>
          <a:p>
            <a:r>
              <a:rPr lang="en-US" sz="1400" dirty="0">
                <a:solidFill>
                  <a:srgbClr val="92D050"/>
                </a:solidFill>
              </a:rPr>
              <a:t>Yes</a:t>
            </a:r>
          </a:p>
        </p:txBody>
      </p:sp>
      <p:sp>
        <p:nvSpPr>
          <p:cNvPr id="45" name="TextBox 44">
            <a:extLst>
              <a:ext uri="{FF2B5EF4-FFF2-40B4-BE49-F238E27FC236}">
                <a16:creationId xmlns:a16="http://schemas.microsoft.com/office/drawing/2014/main" id="{565041EA-92F7-4284-ADB5-FF82E58A121F}"/>
              </a:ext>
            </a:extLst>
          </p:cNvPr>
          <p:cNvSpPr txBox="1"/>
          <p:nvPr/>
        </p:nvSpPr>
        <p:spPr>
          <a:xfrm>
            <a:off x="10564437" y="6086214"/>
            <a:ext cx="394660" cy="307777"/>
          </a:xfrm>
          <a:prstGeom prst="rect">
            <a:avLst/>
          </a:prstGeom>
          <a:noFill/>
        </p:spPr>
        <p:txBody>
          <a:bodyPr wrap="none" rtlCol="0">
            <a:spAutoFit/>
          </a:bodyPr>
          <a:lstStyle>
            <a:defPPr>
              <a:defRPr lang="en-US"/>
            </a:defPPr>
            <a:lvl1pPr>
              <a:defRPr sz="1400"/>
            </a:lvl1pPr>
          </a:lstStyle>
          <a:p>
            <a:pPr algn="ctr"/>
            <a:r>
              <a:rPr lang="en-US" dirty="0">
                <a:solidFill>
                  <a:srgbClr val="FF0000"/>
                </a:solidFill>
              </a:rPr>
              <a:t>No</a:t>
            </a:r>
          </a:p>
        </p:txBody>
      </p:sp>
      <p:sp>
        <p:nvSpPr>
          <p:cNvPr id="60" name="Rectangle 59">
            <a:extLst>
              <a:ext uri="{FF2B5EF4-FFF2-40B4-BE49-F238E27FC236}">
                <a16:creationId xmlns:a16="http://schemas.microsoft.com/office/drawing/2014/main" id="{980015C7-3AF0-4C1D-9EE7-F7A48EF66059}"/>
              </a:ext>
            </a:extLst>
          </p:cNvPr>
          <p:cNvSpPr/>
          <p:nvPr/>
        </p:nvSpPr>
        <p:spPr>
          <a:xfrm>
            <a:off x="5107631" y="10452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dirty="0">
                <a:solidFill>
                  <a:srgbClr val="002060"/>
                </a:solidFill>
                <a:hlinkClick r:id="" action="ppaction://noaction"/>
              </a:rPr>
              <a:t>Intake</a:t>
            </a:r>
            <a:endParaRPr lang="en-US" sz="1200" dirty="0">
              <a:solidFill>
                <a:srgbClr val="002060"/>
              </a:solidFill>
            </a:endParaRPr>
          </a:p>
        </p:txBody>
      </p:sp>
      <p:sp>
        <p:nvSpPr>
          <p:cNvPr id="34" name="Rectangle 33">
            <a:extLst>
              <a:ext uri="{FF2B5EF4-FFF2-40B4-BE49-F238E27FC236}">
                <a16:creationId xmlns:a16="http://schemas.microsoft.com/office/drawing/2014/main" id="{4EEC7459-D5FA-4391-AC6E-4EEF605B7215}"/>
              </a:ext>
            </a:extLst>
          </p:cNvPr>
          <p:cNvSpPr/>
          <p:nvPr/>
        </p:nvSpPr>
        <p:spPr>
          <a:xfrm>
            <a:off x="334399" y="162674"/>
            <a:ext cx="137160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dirty="0">
                <a:solidFill>
                  <a:srgbClr val="002060"/>
                </a:solidFill>
              </a:rPr>
              <a:t>Pre-screening entity / method</a:t>
            </a:r>
          </a:p>
        </p:txBody>
      </p:sp>
      <p:sp>
        <p:nvSpPr>
          <p:cNvPr id="58" name="Rectangle 57">
            <a:extLst>
              <a:ext uri="{FF2B5EF4-FFF2-40B4-BE49-F238E27FC236}">
                <a16:creationId xmlns:a16="http://schemas.microsoft.com/office/drawing/2014/main" id="{0CD73337-1966-4852-8FFE-4420D343C7F0}"/>
              </a:ext>
            </a:extLst>
          </p:cNvPr>
          <p:cNvSpPr/>
          <p:nvPr/>
        </p:nvSpPr>
        <p:spPr>
          <a:xfrm>
            <a:off x="9973952" y="953833"/>
            <a:ext cx="1463040" cy="9144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rgbClr val="002060"/>
                </a:solidFill>
              </a:rPr>
              <a:t>Contact the referring provider to order additional testing</a:t>
            </a:r>
          </a:p>
        </p:txBody>
      </p:sp>
      <p:cxnSp>
        <p:nvCxnSpPr>
          <p:cNvPr id="59" name="Straight Arrow Connector 58">
            <a:extLst>
              <a:ext uri="{FF2B5EF4-FFF2-40B4-BE49-F238E27FC236}">
                <a16:creationId xmlns:a16="http://schemas.microsoft.com/office/drawing/2014/main" id="{E7FD2C1F-D772-43E5-8694-6DAD22B00BD6}"/>
              </a:ext>
            </a:extLst>
          </p:cNvPr>
          <p:cNvCxnSpPr>
            <a:cxnSpLocks/>
            <a:stCxn id="58" idx="2"/>
            <a:endCxn id="4" idx="0"/>
          </p:cNvCxnSpPr>
          <p:nvPr/>
        </p:nvCxnSpPr>
        <p:spPr>
          <a:xfrm>
            <a:off x="10705472" y="1868233"/>
            <a:ext cx="0" cy="353378"/>
          </a:xfrm>
          <a:prstGeom prst="straightConnector1">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9603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Arrow Connector 13">
            <a:extLst>
              <a:ext uri="{FF2B5EF4-FFF2-40B4-BE49-F238E27FC236}">
                <a16:creationId xmlns:a16="http://schemas.microsoft.com/office/drawing/2014/main" id="{E9EAEC57-E933-4DFF-8215-16B7EF0DC99D}"/>
              </a:ext>
            </a:extLst>
          </p:cNvPr>
          <p:cNvCxnSpPr>
            <a:cxnSpLocks/>
            <a:stCxn id="47" idx="3"/>
            <a:endCxn id="55" idx="1"/>
          </p:cNvCxnSpPr>
          <p:nvPr/>
        </p:nvCxnSpPr>
        <p:spPr>
          <a:xfrm>
            <a:off x="2296182" y="1034545"/>
            <a:ext cx="2381207" cy="0"/>
          </a:xfrm>
          <a:prstGeom prst="straightConnector1">
            <a:avLst/>
          </a:prstGeom>
          <a:ln w="28575">
            <a:solidFill>
              <a:schemeClr val="accent6"/>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B0F3BFB6-C8EF-4D4D-95CB-05DC30C4E4B5}"/>
              </a:ext>
            </a:extLst>
          </p:cNvPr>
          <p:cNvCxnSpPr>
            <a:cxnSpLocks/>
            <a:stCxn id="48" idx="3"/>
            <a:endCxn id="60" idx="1"/>
          </p:cNvCxnSpPr>
          <p:nvPr/>
        </p:nvCxnSpPr>
        <p:spPr>
          <a:xfrm>
            <a:off x="2296182" y="1924092"/>
            <a:ext cx="2381206" cy="5912"/>
          </a:xfrm>
          <a:prstGeom prst="straightConnector1">
            <a:avLst/>
          </a:prstGeom>
          <a:ln w="28575">
            <a:solidFill>
              <a:schemeClr val="accent6"/>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165A70C3-A639-43F8-A4F7-147144624EAC}"/>
              </a:ext>
            </a:extLst>
          </p:cNvPr>
          <p:cNvCxnSpPr>
            <a:cxnSpLocks/>
            <a:stCxn id="9" idx="3"/>
            <a:endCxn id="63" idx="1"/>
          </p:cNvCxnSpPr>
          <p:nvPr/>
        </p:nvCxnSpPr>
        <p:spPr>
          <a:xfrm>
            <a:off x="2296182" y="2813639"/>
            <a:ext cx="2381206" cy="2956"/>
          </a:xfrm>
          <a:prstGeom prst="straightConnector1">
            <a:avLst/>
          </a:prstGeom>
          <a:ln w="28575">
            <a:solidFill>
              <a:schemeClr val="accent6"/>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9E727174-25F3-42A7-8CF1-66385D15C8D8}"/>
              </a:ext>
            </a:extLst>
          </p:cNvPr>
          <p:cNvCxnSpPr>
            <a:cxnSpLocks/>
            <a:stCxn id="44" idx="3"/>
            <a:endCxn id="65" idx="1"/>
          </p:cNvCxnSpPr>
          <p:nvPr/>
        </p:nvCxnSpPr>
        <p:spPr>
          <a:xfrm>
            <a:off x="2296182" y="3703186"/>
            <a:ext cx="2381205" cy="4949"/>
          </a:xfrm>
          <a:prstGeom prst="straightConnector1">
            <a:avLst/>
          </a:prstGeom>
          <a:ln w="28575">
            <a:solidFill>
              <a:schemeClr val="accent6"/>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1BF13800-7C44-4451-B1B1-F66ADEF8007C}"/>
              </a:ext>
            </a:extLst>
          </p:cNvPr>
          <p:cNvCxnSpPr>
            <a:cxnSpLocks/>
            <a:stCxn id="37" idx="3"/>
            <a:endCxn id="71" idx="1"/>
          </p:cNvCxnSpPr>
          <p:nvPr/>
        </p:nvCxnSpPr>
        <p:spPr>
          <a:xfrm>
            <a:off x="2296182" y="4592733"/>
            <a:ext cx="2381204" cy="707"/>
          </a:xfrm>
          <a:prstGeom prst="straightConnector1">
            <a:avLst/>
          </a:prstGeom>
          <a:ln w="28575">
            <a:solidFill>
              <a:schemeClr val="accent6"/>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00AD356D-2DDD-487B-923B-C80C0E7220B8}"/>
              </a:ext>
            </a:extLst>
          </p:cNvPr>
          <p:cNvCxnSpPr>
            <a:cxnSpLocks/>
            <a:stCxn id="49" idx="3"/>
            <a:endCxn id="73" idx="1"/>
          </p:cNvCxnSpPr>
          <p:nvPr/>
        </p:nvCxnSpPr>
        <p:spPr>
          <a:xfrm flipV="1">
            <a:off x="2296182" y="5478755"/>
            <a:ext cx="2381203" cy="3525"/>
          </a:xfrm>
          <a:prstGeom prst="straightConnector1">
            <a:avLst/>
          </a:prstGeom>
          <a:ln w="28575">
            <a:solidFill>
              <a:schemeClr val="accent6"/>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C02DE617-6C7B-49A4-AB08-53D7C1701920}"/>
              </a:ext>
            </a:extLst>
          </p:cNvPr>
          <p:cNvCxnSpPr>
            <a:cxnSpLocks/>
            <a:stCxn id="51" idx="3"/>
            <a:endCxn id="79" idx="1"/>
          </p:cNvCxnSpPr>
          <p:nvPr/>
        </p:nvCxnSpPr>
        <p:spPr>
          <a:xfrm flipV="1">
            <a:off x="2296182" y="6364070"/>
            <a:ext cx="2381202" cy="7757"/>
          </a:xfrm>
          <a:prstGeom prst="straightConnector1">
            <a:avLst/>
          </a:prstGeom>
          <a:ln w="28575">
            <a:solidFill>
              <a:schemeClr val="accent6"/>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58668763-B0C5-4149-94AC-EDB331AFC11A}"/>
              </a:ext>
            </a:extLst>
          </p:cNvPr>
          <p:cNvCxnSpPr>
            <a:stCxn id="47" idx="2"/>
            <a:endCxn id="51"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A2D6DC5C-A1C9-40A4-AF5D-3F3012BA4167}"/>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2" action="ppaction://hlinksldjump"/>
              </a:rPr>
              <a:t>Choose</a:t>
            </a:r>
            <a:endParaRPr lang="en-US" dirty="0">
              <a:solidFill>
                <a:srgbClr val="002060"/>
              </a:solidFill>
            </a:endParaRPr>
          </a:p>
        </p:txBody>
      </p:sp>
      <p:sp>
        <p:nvSpPr>
          <p:cNvPr id="37" name="Rectangle 36">
            <a:extLst>
              <a:ext uri="{FF2B5EF4-FFF2-40B4-BE49-F238E27FC236}">
                <a16:creationId xmlns:a16="http://schemas.microsoft.com/office/drawing/2014/main" id="{3C791A80-4E41-417C-A3A1-85F6B5410240}"/>
              </a:ext>
            </a:extLst>
          </p:cNvPr>
          <p:cNvSpPr/>
          <p:nvPr/>
        </p:nvSpPr>
        <p:spPr>
          <a:xfrm>
            <a:off x="1107462" y="42269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3" action="ppaction://hlinksldjump"/>
              </a:rPr>
              <a:t>Enroll</a:t>
            </a:r>
            <a:r>
              <a:rPr lang="en-US" dirty="0">
                <a:solidFill>
                  <a:srgbClr val="002060"/>
                </a:solidFill>
              </a:rPr>
              <a:t> </a:t>
            </a:r>
          </a:p>
        </p:txBody>
      </p:sp>
      <p:sp>
        <p:nvSpPr>
          <p:cNvPr id="44" name="Rectangle 43">
            <a:extLst>
              <a:ext uri="{FF2B5EF4-FFF2-40B4-BE49-F238E27FC236}">
                <a16:creationId xmlns:a16="http://schemas.microsoft.com/office/drawing/2014/main" id="{834E1B88-7BB3-4B1B-A973-C25C93DE5A4F}"/>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4" action="ppaction://hlinksldjump"/>
              </a:rPr>
              <a:t>Qualify</a:t>
            </a:r>
            <a:r>
              <a:rPr lang="en-US" dirty="0">
                <a:solidFill>
                  <a:srgbClr val="002060"/>
                </a:solidFill>
              </a:rPr>
              <a:t> </a:t>
            </a:r>
          </a:p>
        </p:txBody>
      </p:sp>
      <p:sp>
        <p:nvSpPr>
          <p:cNvPr id="47" name="Rectangle 46">
            <a:extLst>
              <a:ext uri="{FF2B5EF4-FFF2-40B4-BE49-F238E27FC236}">
                <a16:creationId xmlns:a16="http://schemas.microsoft.com/office/drawing/2014/main" id="{E04594DE-A14F-4B9C-BF61-9CAAB12FDB77}"/>
              </a:ext>
            </a:extLst>
          </p:cNvPr>
          <p:cNvSpPr/>
          <p:nvPr/>
        </p:nvSpPr>
        <p:spPr>
          <a:xfrm>
            <a:off x="1107462" y="668785"/>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5" action="ppaction://hlinksldjump"/>
              </a:rPr>
              <a:t>Refer</a:t>
            </a:r>
            <a:endParaRPr lang="en-US" dirty="0">
              <a:solidFill>
                <a:srgbClr val="002060"/>
              </a:solidFill>
            </a:endParaRPr>
          </a:p>
        </p:txBody>
      </p:sp>
      <p:sp>
        <p:nvSpPr>
          <p:cNvPr id="48" name="Rectangle 47">
            <a:extLst>
              <a:ext uri="{FF2B5EF4-FFF2-40B4-BE49-F238E27FC236}">
                <a16:creationId xmlns:a16="http://schemas.microsoft.com/office/drawing/2014/main" id="{23EB68B0-5688-4B4D-9BF1-410034DDAE52}"/>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6" action="ppaction://hlinksldjump"/>
              </a:rPr>
              <a:t>Pay for</a:t>
            </a:r>
            <a:endParaRPr lang="en-US" dirty="0">
              <a:solidFill>
                <a:srgbClr val="002060"/>
              </a:solidFill>
            </a:endParaRPr>
          </a:p>
        </p:txBody>
      </p:sp>
      <p:sp>
        <p:nvSpPr>
          <p:cNvPr id="49" name="Rectangle 48">
            <a:extLst>
              <a:ext uri="{FF2B5EF4-FFF2-40B4-BE49-F238E27FC236}">
                <a16:creationId xmlns:a16="http://schemas.microsoft.com/office/drawing/2014/main" id="{E58F054D-4A79-45C3-A8C1-10880B99CBB7}"/>
              </a:ext>
            </a:extLst>
          </p:cNvPr>
          <p:cNvSpPr/>
          <p:nvPr/>
        </p:nvSpPr>
        <p:spPr>
          <a:xfrm>
            <a:off x="1107462" y="5116520"/>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7" action="ppaction://hlinksldjump"/>
              </a:rPr>
              <a:t>Attend</a:t>
            </a:r>
            <a:endParaRPr lang="en-US" dirty="0">
              <a:solidFill>
                <a:srgbClr val="002060"/>
              </a:solidFill>
            </a:endParaRPr>
          </a:p>
        </p:txBody>
      </p:sp>
      <p:sp>
        <p:nvSpPr>
          <p:cNvPr id="51" name="Rectangle 50">
            <a:extLst>
              <a:ext uri="{FF2B5EF4-FFF2-40B4-BE49-F238E27FC236}">
                <a16:creationId xmlns:a16="http://schemas.microsoft.com/office/drawing/2014/main" id="{3B64BFB1-4F57-45F4-8ECC-8AA8175DCB2F}"/>
              </a:ext>
            </a:extLst>
          </p:cNvPr>
          <p:cNvSpPr/>
          <p:nvPr/>
        </p:nvSpPr>
        <p:spPr>
          <a:xfrm>
            <a:off x="1107462" y="6006067"/>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Data Reporting</a:t>
            </a:r>
            <a:endParaRPr lang="en-US" dirty="0">
              <a:solidFill>
                <a:srgbClr val="002060"/>
              </a:solidFill>
            </a:endParaRPr>
          </a:p>
        </p:txBody>
      </p:sp>
      <p:sp>
        <p:nvSpPr>
          <p:cNvPr id="2" name="Arrow: Down 1">
            <a:extLst>
              <a:ext uri="{FF2B5EF4-FFF2-40B4-BE49-F238E27FC236}">
                <a16:creationId xmlns:a16="http://schemas.microsoft.com/office/drawing/2014/main" id="{2D722320-4628-41EF-9D1B-F29974A78265}"/>
              </a:ext>
            </a:extLst>
          </p:cNvPr>
          <p:cNvSpPr/>
          <p:nvPr/>
        </p:nvSpPr>
        <p:spPr>
          <a:xfrm>
            <a:off x="286467" y="982099"/>
            <a:ext cx="57678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dirty="0"/>
              <a:t>Sequential Steps</a:t>
            </a:r>
          </a:p>
        </p:txBody>
      </p:sp>
      <p:sp>
        <p:nvSpPr>
          <p:cNvPr id="53" name="Rectangle 52">
            <a:extLst>
              <a:ext uri="{FF2B5EF4-FFF2-40B4-BE49-F238E27FC236}">
                <a16:creationId xmlns:a16="http://schemas.microsoft.com/office/drawing/2014/main" id="{CD4C5BEA-69FD-4B0D-9D05-9C15652F35A4}"/>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sp>
        <p:nvSpPr>
          <p:cNvPr id="55" name="Rectangle 54">
            <a:extLst>
              <a:ext uri="{FF2B5EF4-FFF2-40B4-BE49-F238E27FC236}">
                <a16:creationId xmlns:a16="http://schemas.microsoft.com/office/drawing/2014/main" id="{C516856D-110A-43E5-8D4A-D41EC05F1BB4}"/>
              </a:ext>
            </a:extLst>
          </p:cNvPr>
          <p:cNvSpPr/>
          <p:nvPr/>
        </p:nvSpPr>
        <p:spPr>
          <a:xfrm>
            <a:off x="4677389" y="720220"/>
            <a:ext cx="7228141" cy="62865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rgbClr val="002060"/>
                </a:solidFill>
              </a:rPr>
              <a:t>Using the referral pool, identify potentially eligible participants.</a:t>
            </a:r>
          </a:p>
        </p:txBody>
      </p:sp>
      <p:sp>
        <p:nvSpPr>
          <p:cNvPr id="60" name="Rectangle 59">
            <a:extLst>
              <a:ext uri="{FF2B5EF4-FFF2-40B4-BE49-F238E27FC236}">
                <a16:creationId xmlns:a16="http://schemas.microsoft.com/office/drawing/2014/main" id="{80E1CE23-6AE6-47D2-8F56-AD2280E03C5C}"/>
              </a:ext>
            </a:extLst>
          </p:cNvPr>
          <p:cNvSpPr/>
          <p:nvPr/>
        </p:nvSpPr>
        <p:spPr>
          <a:xfrm>
            <a:off x="4677388" y="1615679"/>
            <a:ext cx="7228141" cy="62865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rgbClr val="002060"/>
                </a:solidFill>
              </a:rPr>
              <a:t>Determine who will be paying for the participant to attend the program.</a:t>
            </a:r>
          </a:p>
        </p:txBody>
      </p:sp>
      <p:sp>
        <p:nvSpPr>
          <p:cNvPr id="63" name="Rectangle 62">
            <a:extLst>
              <a:ext uri="{FF2B5EF4-FFF2-40B4-BE49-F238E27FC236}">
                <a16:creationId xmlns:a16="http://schemas.microsoft.com/office/drawing/2014/main" id="{C2593944-63A6-46A0-BE0A-1478B23D63C0}"/>
              </a:ext>
            </a:extLst>
          </p:cNvPr>
          <p:cNvSpPr/>
          <p:nvPr/>
        </p:nvSpPr>
        <p:spPr>
          <a:xfrm>
            <a:off x="4677388" y="2502270"/>
            <a:ext cx="7228141" cy="62865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rgbClr val="002060"/>
                </a:solidFill>
              </a:rPr>
              <a:t>Determine which type of program the participant prefers to attend.</a:t>
            </a:r>
          </a:p>
        </p:txBody>
      </p:sp>
      <p:sp>
        <p:nvSpPr>
          <p:cNvPr id="65" name="Rectangle 64">
            <a:extLst>
              <a:ext uri="{FF2B5EF4-FFF2-40B4-BE49-F238E27FC236}">
                <a16:creationId xmlns:a16="http://schemas.microsoft.com/office/drawing/2014/main" id="{151DDCFC-CCA2-4157-9BA4-B0B2B7C9805F}"/>
              </a:ext>
            </a:extLst>
          </p:cNvPr>
          <p:cNvSpPr/>
          <p:nvPr/>
        </p:nvSpPr>
        <p:spPr>
          <a:xfrm>
            <a:off x="4677387" y="3393810"/>
            <a:ext cx="7228141" cy="62865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rgbClr val="002060"/>
                </a:solidFill>
              </a:rPr>
              <a:t>Confirm that the participant is eligible to participate, meeting all program inclusion criteria.</a:t>
            </a:r>
          </a:p>
        </p:txBody>
      </p:sp>
      <p:sp>
        <p:nvSpPr>
          <p:cNvPr id="71" name="Rectangle 70">
            <a:extLst>
              <a:ext uri="{FF2B5EF4-FFF2-40B4-BE49-F238E27FC236}">
                <a16:creationId xmlns:a16="http://schemas.microsoft.com/office/drawing/2014/main" id="{858A47C1-F527-4B87-8E1F-89F89BD3A7A2}"/>
              </a:ext>
            </a:extLst>
          </p:cNvPr>
          <p:cNvSpPr/>
          <p:nvPr/>
        </p:nvSpPr>
        <p:spPr>
          <a:xfrm>
            <a:off x="4677386" y="4279115"/>
            <a:ext cx="7228141" cy="62865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rgbClr val="002060"/>
                </a:solidFill>
              </a:rPr>
              <a:t>Enroll the participant into the appropriate National DPP lifestyle change program.</a:t>
            </a:r>
          </a:p>
        </p:txBody>
      </p:sp>
      <p:sp>
        <p:nvSpPr>
          <p:cNvPr id="73" name="Rectangle 72">
            <a:extLst>
              <a:ext uri="{FF2B5EF4-FFF2-40B4-BE49-F238E27FC236}">
                <a16:creationId xmlns:a16="http://schemas.microsoft.com/office/drawing/2014/main" id="{1D904723-6BDA-4344-91D7-28448DA0CB9E}"/>
              </a:ext>
            </a:extLst>
          </p:cNvPr>
          <p:cNvSpPr/>
          <p:nvPr/>
        </p:nvSpPr>
        <p:spPr>
          <a:xfrm>
            <a:off x="4677385" y="5164430"/>
            <a:ext cx="7228141" cy="62865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rgbClr val="002060"/>
                </a:solidFill>
              </a:rPr>
              <a:t>Participant attends and completes in-person or virtual classes and participates in the required activities. </a:t>
            </a:r>
          </a:p>
        </p:txBody>
      </p:sp>
      <p:sp>
        <p:nvSpPr>
          <p:cNvPr id="79" name="Rectangle 78">
            <a:extLst>
              <a:ext uri="{FF2B5EF4-FFF2-40B4-BE49-F238E27FC236}">
                <a16:creationId xmlns:a16="http://schemas.microsoft.com/office/drawing/2014/main" id="{993D9E03-0C73-47A4-82EC-56202AF3807B}"/>
              </a:ext>
            </a:extLst>
          </p:cNvPr>
          <p:cNvSpPr/>
          <p:nvPr/>
        </p:nvSpPr>
        <p:spPr>
          <a:xfrm>
            <a:off x="4677384" y="6049745"/>
            <a:ext cx="7228141" cy="62865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rgbClr val="002060"/>
                </a:solidFill>
              </a:rPr>
              <a:t>Feedback is provided to the referring entity/provider and data is provided to the CDC/DPRP.</a:t>
            </a:r>
          </a:p>
        </p:txBody>
      </p:sp>
      <p:sp>
        <p:nvSpPr>
          <p:cNvPr id="3" name="TextBox 2">
            <a:hlinkClick r:id="rId9" action="ppaction://hlinksldjump"/>
            <a:extLst>
              <a:ext uri="{FF2B5EF4-FFF2-40B4-BE49-F238E27FC236}">
                <a16:creationId xmlns:a16="http://schemas.microsoft.com/office/drawing/2014/main" id="{111E7985-7DC1-456E-9324-5B57C4752B24}"/>
              </a:ext>
            </a:extLst>
          </p:cNvPr>
          <p:cNvSpPr txBox="1"/>
          <p:nvPr/>
        </p:nvSpPr>
        <p:spPr>
          <a:xfrm>
            <a:off x="10605876" y="6551437"/>
            <a:ext cx="1503938" cy="253916"/>
          </a:xfrm>
          <a:prstGeom prst="rect">
            <a:avLst/>
          </a:prstGeom>
          <a:noFill/>
        </p:spPr>
        <p:txBody>
          <a:bodyPr wrap="none" rtlCol="0">
            <a:spAutoFit/>
          </a:bodyPr>
          <a:lstStyle/>
          <a:p>
            <a:r>
              <a:rPr lang="en-US" sz="1050" dirty="0">
                <a:solidFill>
                  <a:srgbClr val="193560"/>
                </a:solidFill>
              </a:rPr>
              <a:t>Return to flow overview</a:t>
            </a:r>
          </a:p>
        </p:txBody>
      </p:sp>
      <p:sp>
        <p:nvSpPr>
          <p:cNvPr id="54" name="Rectangle 53">
            <a:extLst>
              <a:ext uri="{FF2B5EF4-FFF2-40B4-BE49-F238E27FC236}">
                <a16:creationId xmlns:a16="http://schemas.microsoft.com/office/drawing/2014/main" id="{06A09656-070E-497C-9E7D-6AC37DB3251F}"/>
              </a:ext>
            </a:extLst>
          </p:cNvPr>
          <p:cNvSpPr/>
          <p:nvPr/>
        </p:nvSpPr>
        <p:spPr>
          <a:xfrm>
            <a:off x="5486400" y="274320"/>
            <a:ext cx="4434840"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Steps</a:t>
            </a:r>
          </a:p>
        </p:txBody>
      </p:sp>
    </p:spTree>
    <p:extLst>
      <p:ext uri="{BB962C8B-B14F-4D97-AF65-F5344CB8AC3E}">
        <p14:creationId xmlns:p14="http://schemas.microsoft.com/office/powerpoint/2010/main" val="1810801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5" name="Straight Arrow Connector 64">
            <a:extLst>
              <a:ext uri="{FF2B5EF4-FFF2-40B4-BE49-F238E27FC236}">
                <a16:creationId xmlns:a16="http://schemas.microsoft.com/office/drawing/2014/main" id="{9F447CBA-CC28-484E-A6F7-9C383A2DD246}"/>
              </a:ext>
            </a:extLst>
          </p:cNvPr>
          <p:cNvCxnSpPr>
            <a:cxnSpLocks/>
            <a:stCxn id="31" idx="3"/>
            <a:endCxn id="7" idx="2"/>
          </p:cNvCxnSpPr>
          <p:nvPr/>
        </p:nvCxnSpPr>
        <p:spPr>
          <a:xfrm>
            <a:off x="2296182" y="1034545"/>
            <a:ext cx="1667818" cy="2537026"/>
          </a:xfrm>
          <a:prstGeom prst="bentConnector3">
            <a:avLst>
              <a:gd name="adj1" fmla="val 56282"/>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49527CEB-EB7B-46B6-8704-0A86EFD1F6EC}"/>
              </a:ext>
            </a:extLst>
          </p:cNvPr>
          <p:cNvSpPr/>
          <p:nvPr/>
        </p:nvSpPr>
        <p:spPr>
          <a:xfrm>
            <a:off x="3964000" y="1285834"/>
            <a:ext cx="7406640" cy="4571474"/>
          </a:xfrm>
          <a:prstGeom prst="ellipse">
            <a:avLst/>
          </a:prstGeom>
          <a:solidFill>
            <a:srgbClr val="687DA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a:t>Referral Pool </a:t>
            </a:r>
          </a:p>
        </p:txBody>
      </p:sp>
      <p:sp>
        <p:nvSpPr>
          <p:cNvPr id="11" name="Oval 10">
            <a:extLst>
              <a:ext uri="{FF2B5EF4-FFF2-40B4-BE49-F238E27FC236}">
                <a16:creationId xmlns:a16="http://schemas.microsoft.com/office/drawing/2014/main" id="{D52A8DEE-7567-4837-A37C-DC52C3AB1981}"/>
              </a:ext>
            </a:extLst>
          </p:cNvPr>
          <p:cNvSpPr/>
          <p:nvPr/>
        </p:nvSpPr>
        <p:spPr>
          <a:xfrm>
            <a:off x="6935800" y="2377373"/>
            <a:ext cx="1463040" cy="91440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300" dirty="0">
                <a:solidFill>
                  <a:srgbClr val="002060"/>
                </a:solidFill>
                <a:hlinkClick r:id="rId2" action="ppaction://hlinksldjump"/>
              </a:rPr>
              <a:t>Provider Referral</a:t>
            </a:r>
            <a:r>
              <a:rPr lang="en-US" sz="1300" dirty="0">
                <a:solidFill>
                  <a:srgbClr val="002060"/>
                </a:solidFill>
              </a:rPr>
              <a:t>*</a:t>
            </a:r>
          </a:p>
        </p:txBody>
      </p:sp>
      <p:sp>
        <p:nvSpPr>
          <p:cNvPr id="12" name="Oval 11">
            <a:extLst>
              <a:ext uri="{FF2B5EF4-FFF2-40B4-BE49-F238E27FC236}">
                <a16:creationId xmlns:a16="http://schemas.microsoft.com/office/drawing/2014/main" id="{584DF250-F5FF-4861-9F55-7D02B8D41868}"/>
              </a:ext>
            </a:extLst>
          </p:cNvPr>
          <p:cNvSpPr/>
          <p:nvPr/>
        </p:nvSpPr>
        <p:spPr>
          <a:xfrm>
            <a:off x="6935800" y="3446120"/>
            <a:ext cx="1463040" cy="91440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300" dirty="0">
                <a:solidFill>
                  <a:srgbClr val="002060"/>
                </a:solidFill>
                <a:hlinkClick r:id="rId3" action="ppaction://hlinksldjump"/>
              </a:rPr>
              <a:t>Hospital System Referral</a:t>
            </a:r>
            <a:endParaRPr lang="en-US" sz="1300" dirty="0">
              <a:solidFill>
                <a:srgbClr val="002060"/>
              </a:solidFill>
            </a:endParaRPr>
          </a:p>
        </p:txBody>
      </p:sp>
      <p:sp>
        <p:nvSpPr>
          <p:cNvPr id="13" name="Oval 12">
            <a:extLst>
              <a:ext uri="{FF2B5EF4-FFF2-40B4-BE49-F238E27FC236}">
                <a16:creationId xmlns:a16="http://schemas.microsoft.com/office/drawing/2014/main" id="{2239D50E-5C3B-4712-836C-102F991A7FCA}"/>
              </a:ext>
            </a:extLst>
          </p:cNvPr>
          <p:cNvSpPr/>
          <p:nvPr/>
        </p:nvSpPr>
        <p:spPr>
          <a:xfrm>
            <a:off x="6935800" y="4514867"/>
            <a:ext cx="1463040" cy="91440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300" dirty="0">
                <a:solidFill>
                  <a:srgbClr val="002060"/>
                </a:solidFill>
                <a:hlinkClick r:id="rId4" action="ppaction://hlinksldjump"/>
              </a:rPr>
              <a:t>Community Org Referral</a:t>
            </a:r>
            <a:endParaRPr lang="en-US" sz="1300" dirty="0">
              <a:solidFill>
                <a:srgbClr val="002060"/>
              </a:solidFill>
            </a:endParaRPr>
          </a:p>
        </p:txBody>
      </p:sp>
      <p:sp>
        <p:nvSpPr>
          <p:cNvPr id="41" name="Oval 40">
            <a:extLst>
              <a:ext uri="{FF2B5EF4-FFF2-40B4-BE49-F238E27FC236}">
                <a16:creationId xmlns:a16="http://schemas.microsoft.com/office/drawing/2014/main" id="{BE995EF8-D784-4644-A8E4-CA2D10F81350}"/>
              </a:ext>
            </a:extLst>
          </p:cNvPr>
          <p:cNvSpPr/>
          <p:nvPr/>
        </p:nvSpPr>
        <p:spPr>
          <a:xfrm>
            <a:off x="5047006" y="4027323"/>
            <a:ext cx="1463040" cy="91440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300" dirty="0">
                <a:solidFill>
                  <a:srgbClr val="002060"/>
                </a:solidFill>
                <a:hlinkClick r:id="rId5" action="ppaction://hlinksldjump"/>
              </a:rPr>
              <a:t>MCO/Payer Referral</a:t>
            </a:r>
            <a:endParaRPr lang="en-US" sz="1300" dirty="0">
              <a:solidFill>
                <a:srgbClr val="002060"/>
              </a:solidFill>
            </a:endParaRPr>
          </a:p>
        </p:txBody>
      </p:sp>
      <p:sp>
        <p:nvSpPr>
          <p:cNvPr id="42" name="Oval 41">
            <a:extLst>
              <a:ext uri="{FF2B5EF4-FFF2-40B4-BE49-F238E27FC236}">
                <a16:creationId xmlns:a16="http://schemas.microsoft.com/office/drawing/2014/main" id="{E9E842F3-39B0-45FB-AC07-89304AF810FB}"/>
              </a:ext>
            </a:extLst>
          </p:cNvPr>
          <p:cNvSpPr/>
          <p:nvPr/>
        </p:nvSpPr>
        <p:spPr>
          <a:xfrm>
            <a:off x="5047006" y="2834573"/>
            <a:ext cx="1463040" cy="91440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300" dirty="0">
                <a:solidFill>
                  <a:srgbClr val="002060"/>
                </a:solidFill>
                <a:hlinkClick r:id="rId6" action="ppaction://hlinksldjump"/>
              </a:rPr>
              <a:t>Participant Self-referral</a:t>
            </a:r>
            <a:endParaRPr lang="en-US" sz="1300" dirty="0">
              <a:solidFill>
                <a:srgbClr val="002060"/>
              </a:solidFill>
            </a:endParaRPr>
          </a:p>
        </p:txBody>
      </p:sp>
      <p:sp>
        <p:nvSpPr>
          <p:cNvPr id="44" name="Oval 43">
            <a:extLst>
              <a:ext uri="{FF2B5EF4-FFF2-40B4-BE49-F238E27FC236}">
                <a16:creationId xmlns:a16="http://schemas.microsoft.com/office/drawing/2014/main" id="{D21F24C6-9E8A-4845-8DB7-5A34071D71A2}"/>
              </a:ext>
            </a:extLst>
          </p:cNvPr>
          <p:cNvSpPr/>
          <p:nvPr/>
        </p:nvSpPr>
        <p:spPr>
          <a:xfrm>
            <a:off x="8824594" y="2834573"/>
            <a:ext cx="1463040" cy="91440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300" dirty="0">
                <a:solidFill>
                  <a:srgbClr val="002060"/>
                </a:solidFill>
                <a:hlinkClick r:id="rId7" action="ppaction://hlinksldjump"/>
              </a:rPr>
              <a:t>Employer Referral</a:t>
            </a:r>
            <a:endParaRPr lang="en-US" sz="1300" dirty="0">
              <a:solidFill>
                <a:srgbClr val="002060"/>
              </a:solidFill>
            </a:endParaRPr>
          </a:p>
        </p:txBody>
      </p:sp>
      <p:sp>
        <p:nvSpPr>
          <p:cNvPr id="47" name="Oval 46">
            <a:extLst>
              <a:ext uri="{FF2B5EF4-FFF2-40B4-BE49-F238E27FC236}">
                <a16:creationId xmlns:a16="http://schemas.microsoft.com/office/drawing/2014/main" id="{5B0C462D-DDF4-4B65-920A-06016F699048}"/>
              </a:ext>
            </a:extLst>
          </p:cNvPr>
          <p:cNvSpPr/>
          <p:nvPr/>
        </p:nvSpPr>
        <p:spPr>
          <a:xfrm>
            <a:off x="8824594" y="4027323"/>
            <a:ext cx="1463040" cy="91440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300" dirty="0">
                <a:solidFill>
                  <a:srgbClr val="002060"/>
                </a:solidFill>
                <a:hlinkClick r:id="rId8" action="ppaction://hlinksldjump"/>
              </a:rPr>
              <a:t>Other Referral Sources</a:t>
            </a:r>
            <a:endParaRPr lang="en-US" sz="1300" dirty="0">
              <a:solidFill>
                <a:srgbClr val="002060"/>
              </a:solidFill>
            </a:endParaRPr>
          </a:p>
        </p:txBody>
      </p:sp>
      <p:sp>
        <p:nvSpPr>
          <p:cNvPr id="63" name="Arrow: Down 62">
            <a:extLst>
              <a:ext uri="{FF2B5EF4-FFF2-40B4-BE49-F238E27FC236}">
                <a16:creationId xmlns:a16="http://schemas.microsoft.com/office/drawing/2014/main" id="{E966BDAD-EC09-4DDB-8B25-E978DEAF3CE4}"/>
              </a:ext>
            </a:extLst>
          </p:cNvPr>
          <p:cNvSpPr/>
          <p:nvPr/>
        </p:nvSpPr>
        <p:spPr>
          <a:xfrm>
            <a:off x="457200" y="1032911"/>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2729F6AB-A166-4471-895C-A9087F39B1D8}"/>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sp>
        <p:nvSpPr>
          <p:cNvPr id="67" name="Rectangle 66">
            <a:extLst>
              <a:ext uri="{FF2B5EF4-FFF2-40B4-BE49-F238E27FC236}">
                <a16:creationId xmlns:a16="http://schemas.microsoft.com/office/drawing/2014/main" id="{BC96F952-97C8-40BF-AD17-D9CFB78EA0E8}"/>
              </a:ext>
            </a:extLst>
          </p:cNvPr>
          <p:cNvSpPr/>
          <p:nvPr/>
        </p:nvSpPr>
        <p:spPr>
          <a:xfrm>
            <a:off x="5486400" y="274320"/>
            <a:ext cx="4434840"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Referral Sources</a:t>
            </a:r>
          </a:p>
        </p:txBody>
      </p:sp>
      <p:sp>
        <p:nvSpPr>
          <p:cNvPr id="22" name="TextBox 21">
            <a:hlinkClick r:id="rId9" action="ppaction://hlinksldjump"/>
            <a:extLst>
              <a:ext uri="{FF2B5EF4-FFF2-40B4-BE49-F238E27FC236}">
                <a16:creationId xmlns:a16="http://schemas.microsoft.com/office/drawing/2014/main" id="{4F59EE07-6906-4F6A-8F74-2ED7DAD57D6A}"/>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cxnSp>
        <p:nvCxnSpPr>
          <p:cNvPr id="27" name="Straight Connector 26">
            <a:extLst>
              <a:ext uri="{FF2B5EF4-FFF2-40B4-BE49-F238E27FC236}">
                <a16:creationId xmlns:a16="http://schemas.microsoft.com/office/drawing/2014/main" id="{E9C4829D-9824-44B9-BAD4-6EC8C1F70D32}"/>
              </a:ext>
            </a:extLst>
          </p:cNvPr>
          <p:cNvCxnSpPr>
            <a:stCxn id="31" idx="2"/>
            <a:endCxn id="34"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1B715AEA-4E61-4D3E-BE56-56818F0B04D9}"/>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10" action="ppaction://hlinksldjump"/>
              </a:rPr>
              <a:t>Choose</a:t>
            </a:r>
            <a:endParaRPr lang="en-US" dirty="0">
              <a:solidFill>
                <a:srgbClr val="002060"/>
              </a:solidFill>
            </a:endParaRPr>
          </a:p>
        </p:txBody>
      </p:sp>
      <p:sp>
        <p:nvSpPr>
          <p:cNvPr id="29" name="Rectangle 28">
            <a:extLst>
              <a:ext uri="{FF2B5EF4-FFF2-40B4-BE49-F238E27FC236}">
                <a16:creationId xmlns:a16="http://schemas.microsoft.com/office/drawing/2014/main" id="{7CF91494-0ABF-48DC-8AAC-7741093F83AC}"/>
              </a:ext>
            </a:extLst>
          </p:cNvPr>
          <p:cNvSpPr/>
          <p:nvPr/>
        </p:nvSpPr>
        <p:spPr>
          <a:xfrm>
            <a:off x="1107462" y="42269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11" action="ppaction://hlinksldjump"/>
              </a:rPr>
              <a:t>Enroll</a:t>
            </a:r>
            <a:r>
              <a:rPr lang="en-US" dirty="0">
                <a:solidFill>
                  <a:srgbClr val="002060"/>
                </a:solidFill>
              </a:rPr>
              <a:t> </a:t>
            </a:r>
          </a:p>
        </p:txBody>
      </p:sp>
      <p:sp>
        <p:nvSpPr>
          <p:cNvPr id="30" name="Rectangle 29">
            <a:extLst>
              <a:ext uri="{FF2B5EF4-FFF2-40B4-BE49-F238E27FC236}">
                <a16:creationId xmlns:a16="http://schemas.microsoft.com/office/drawing/2014/main" id="{13A0676C-6D0C-4867-BEB4-DC91C50C4A8A}"/>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12" action="ppaction://hlinksldjump"/>
              </a:rPr>
              <a:t>Qualify</a:t>
            </a:r>
            <a:r>
              <a:rPr lang="en-US" dirty="0">
                <a:solidFill>
                  <a:srgbClr val="002060"/>
                </a:solidFill>
              </a:rPr>
              <a:t> </a:t>
            </a:r>
          </a:p>
        </p:txBody>
      </p:sp>
      <p:sp>
        <p:nvSpPr>
          <p:cNvPr id="31" name="Rectangle 30">
            <a:extLst>
              <a:ext uri="{FF2B5EF4-FFF2-40B4-BE49-F238E27FC236}">
                <a16:creationId xmlns:a16="http://schemas.microsoft.com/office/drawing/2014/main" id="{FD94B3C2-4AAA-43EE-B254-988DC3231CC6}"/>
              </a:ext>
            </a:extLst>
          </p:cNvPr>
          <p:cNvSpPr/>
          <p:nvPr/>
        </p:nvSpPr>
        <p:spPr>
          <a:xfrm>
            <a:off x="1107462" y="668785"/>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13" action="ppaction://hlinksldjump">
                  <a:extLst>
                    <a:ext uri="{A12FA001-AC4F-418D-AE19-62706E023703}">
                      <ahyp:hlinkClr xmlns:ahyp="http://schemas.microsoft.com/office/drawing/2018/hyperlinkcolor" val="tx"/>
                    </a:ext>
                  </a:extLst>
                </a:hlinkClick>
              </a:rPr>
              <a:t>Refer</a:t>
            </a:r>
            <a:endParaRPr lang="en-US" dirty="0">
              <a:solidFill>
                <a:schemeClr val="bg1"/>
              </a:solidFill>
            </a:endParaRPr>
          </a:p>
        </p:txBody>
      </p:sp>
      <p:sp>
        <p:nvSpPr>
          <p:cNvPr id="32" name="Rectangle 31">
            <a:extLst>
              <a:ext uri="{FF2B5EF4-FFF2-40B4-BE49-F238E27FC236}">
                <a16:creationId xmlns:a16="http://schemas.microsoft.com/office/drawing/2014/main" id="{27ECBE7B-5576-47D6-94D7-81ED910CEFA8}"/>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14" action="ppaction://hlinksldjump"/>
              </a:rPr>
              <a:t>Pay for</a:t>
            </a:r>
            <a:endParaRPr lang="en-US" dirty="0">
              <a:solidFill>
                <a:srgbClr val="002060"/>
              </a:solidFill>
            </a:endParaRPr>
          </a:p>
        </p:txBody>
      </p:sp>
      <p:sp>
        <p:nvSpPr>
          <p:cNvPr id="33" name="Rectangle 32">
            <a:extLst>
              <a:ext uri="{FF2B5EF4-FFF2-40B4-BE49-F238E27FC236}">
                <a16:creationId xmlns:a16="http://schemas.microsoft.com/office/drawing/2014/main" id="{DF027288-3C6D-4025-92C0-B7D4D13A9C59}"/>
              </a:ext>
            </a:extLst>
          </p:cNvPr>
          <p:cNvSpPr/>
          <p:nvPr/>
        </p:nvSpPr>
        <p:spPr>
          <a:xfrm>
            <a:off x="1107462" y="5116520"/>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15" action="ppaction://hlinksldjump"/>
              </a:rPr>
              <a:t>Attend</a:t>
            </a:r>
            <a:endParaRPr lang="en-US" dirty="0">
              <a:solidFill>
                <a:srgbClr val="002060"/>
              </a:solidFill>
            </a:endParaRPr>
          </a:p>
        </p:txBody>
      </p:sp>
      <p:sp>
        <p:nvSpPr>
          <p:cNvPr id="34" name="Rectangle 33">
            <a:extLst>
              <a:ext uri="{FF2B5EF4-FFF2-40B4-BE49-F238E27FC236}">
                <a16:creationId xmlns:a16="http://schemas.microsoft.com/office/drawing/2014/main" id="{1C84FC98-F6A6-4A52-96F3-B6FDECC0E77C}"/>
              </a:ext>
            </a:extLst>
          </p:cNvPr>
          <p:cNvSpPr/>
          <p:nvPr/>
        </p:nvSpPr>
        <p:spPr>
          <a:xfrm>
            <a:off x="1107462" y="6006067"/>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16" action="ppaction://hlinksldjump"/>
              </a:rPr>
              <a:t>Data Reporting</a:t>
            </a:r>
            <a:endParaRPr lang="en-US" dirty="0">
              <a:solidFill>
                <a:srgbClr val="002060"/>
              </a:solidFill>
            </a:endParaRPr>
          </a:p>
        </p:txBody>
      </p:sp>
      <p:sp>
        <p:nvSpPr>
          <p:cNvPr id="2" name="TextBox 1">
            <a:extLst>
              <a:ext uri="{FF2B5EF4-FFF2-40B4-BE49-F238E27FC236}">
                <a16:creationId xmlns:a16="http://schemas.microsoft.com/office/drawing/2014/main" id="{8F5ECFD1-EB3B-411C-AC5C-07F2ED56E4C3}"/>
              </a:ext>
            </a:extLst>
          </p:cNvPr>
          <p:cNvSpPr txBox="1"/>
          <p:nvPr/>
        </p:nvSpPr>
        <p:spPr>
          <a:xfrm>
            <a:off x="7667320" y="6347625"/>
            <a:ext cx="1789657" cy="307777"/>
          </a:xfrm>
          <a:prstGeom prst="rect">
            <a:avLst/>
          </a:prstGeom>
          <a:noFill/>
        </p:spPr>
        <p:txBody>
          <a:bodyPr wrap="none" rtlCol="0">
            <a:spAutoFit/>
          </a:bodyPr>
          <a:lstStyle/>
          <a:p>
            <a:r>
              <a:rPr lang="en-US" sz="1400" dirty="0">
                <a:solidFill>
                  <a:srgbClr val="002060"/>
                </a:solidFill>
              </a:rPr>
              <a:t>*Health Care Provider</a:t>
            </a:r>
          </a:p>
        </p:txBody>
      </p:sp>
    </p:spTree>
    <p:extLst>
      <p:ext uri="{BB962C8B-B14F-4D97-AF65-F5344CB8AC3E}">
        <p14:creationId xmlns:p14="http://schemas.microsoft.com/office/powerpoint/2010/main" val="507190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5" name="Straight Arrow Connector 64">
            <a:extLst>
              <a:ext uri="{FF2B5EF4-FFF2-40B4-BE49-F238E27FC236}">
                <a16:creationId xmlns:a16="http://schemas.microsoft.com/office/drawing/2014/main" id="{9F447CBA-CC28-484E-A6F7-9C383A2DD246}"/>
              </a:ext>
            </a:extLst>
          </p:cNvPr>
          <p:cNvCxnSpPr>
            <a:cxnSpLocks/>
            <a:stCxn id="24" idx="3"/>
            <a:endCxn id="18" idx="2"/>
          </p:cNvCxnSpPr>
          <p:nvPr/>
        </p:nvCxnSpPr>
        <p:spPr>
          <a:xfrm>
            <a:off x="2296182" y="1034545"/>
            <a:ext cx="3190218" cy="1507487"/>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63" name="Arrow: Down 62">
            <a:extLst>
              <a:ext uri="{FF2B5EF4-FFF2-40B4-BE49-F238E27FC236}">
                <a16:creationId xmlns:a16="http://schemas.microsoft.com/office/drawing/2014/main" id="{E966BDAD-EC09-4DDB-8B25-E978DEAF3CE4}"/>
              </a:ext>
            </a:extLst>
          </p:cNvPr>
          <p:cNvSpPr/>
          <p:nvPr/>
        </p:nvSpPr>
        <p:spPr>
          <a:xfrm>
            <a:off x="457200" y="1033272"/>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2729F6AB-A166-4471-895C-A9087F39B1D8}"/>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sp>
        <p:nvSpPr>
          <p:cNvPr id="67" name="Rectangle 66">
            <a:extLst>
              <a:ext uri="{FF2B5EF4-FFF2-40B4-BE49-F238E27FC236}">
                <a16:creationId xmlns:a16="http://schemas.microsoft.com/office/drawing/2014/main" id="{BC96F952-97C8-40BF-AD17-D9CFB78EA0E8}"/>
              </a:ext>
            </a:extLst>
          </p:cNvPr>
          <p:cNvSpPr/>
          <p:nvPr/>
        </p:nvSpPr>
        <p:spPr>
          <a:xfrm>
            <a:off x="5486400" y="274320"/>
            <a:ext cx="4434840"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Referral Sources</a:t>
            </a:r>
          </a:p>
        </p:txBody>
      </p:sp>
      <p:sp>
        <p:nvSpPr>
          <p:cNvPr id="22" name="TextBox 21">
            <a:hlinkClick r:id="rId2" action="ppaction://hlinksldjump"/>
            <a:extLst>
              <a:ext uri="{FF2B5EF4-FFF2-40B4-BE49-F238E27FC236}">
                <a16:creationId xmlns:a16="http://schemas.microsoft.com/office/drawing/2014/main" id="{4F59EE07-6906-4F6A-8F74-2ED7DAD57D6A}"/>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sp>
        <p:nvSpPr>
          <p:cNvPr id="4" name="TextBox 3">
            <a:extLst>
              <a:ext uri="{FF2B5EF4-FFF2-40B4-BE49-F238E27FC236}">
                <a16:creationId xmlns:a16="http://schemas.microsoft.com/office/drawing/2014/main" id="{DEDE7CE0-3608-4E0E-A7A1-4FC970CF0B4F}"/>
              </a:ext>
            </a:extLst>
          </p:cNvPr>
          <p:cNvSpPr txBox="1">
            <a:spLocks noChangeAspect="1"/>
          </p:cNvSpPr>
          <p:nvPr/>
        </p:nvSpPr>
        <p:spPr>
          <a:xfrm>
            <a:off x="4998721" y="4389118"/>
            <a:ext cx="6400800" cy="1107996"/>
          </a:xfrm>
          <a:prstGeom prst="rect">
            <a:avLst/>
          </a:prstGeom>
          <a:noFill/>
        </p:spPr>
        <p:txBody>
          <a:bodyPr wrap="square" rtlCol="0">
            <a:spAutoFit/>
          </a:bodyPr>
          <a:lstStyle/>
          <a:p>
            <a:r>
              <a:rPr lang="en-US" dirty="0">
                <a:solidFill>
                  <a:srgbClr val="193560"/>
                </a:solidFill>
              </a:rPr>
              <a:t>Unique considerations for a participant who self-refers: </a:t>
            </a:r>
          </a:p>
          <a:p>
            <a:pPr marL="285750" indent="-285750">
              <a:buFont typeface="Wingdings" panose="05000000000000000000" pitchFamily="2" charset="2"/>
              <a:buChar char="§"/>
            </a:pPr>
            <a:r>
              <a:rPr lang="en-US" sz="1200" dirty="0">
                <a:solidFill>
                  <a:srgbClr val="193560"/>
                </a:solidFill>
              </a:rPr>
              <a:t>May result from National DPP lifestyle change program marketing (i.e. promotional prediabetes video, flyers, post cards, or other sources). </a:t>
            </a:r>
          </a:p>
          <a:p>
            <a:pPr marL="285750" indent="-285750">
              <a:buFont typeface="Wingdings" panose="05000000000000000000" pitchFamily="2" charset="2"/>
              <a:buChar char="§"/>
            </a:pPr>
            <a:r>
              <a:rPr lang="en-US" sz="1200" dirty="0">
                <a:solidFill>
                  <a:srgbClr val="193560"/>
                </a:solidFill>
              </a:rPr>
              <a:t>Participants can self-refer by taking the prediabetes risk test and meeting the score to be considered eligible for the National DPP lifestyle change program.</a:t>
            </a:r>
          </a:p>
        </p:txBody>
      </p:sp>
      <p:cxnSp>
        <p:nvCxnSpPr>
          <p:cNvPr id="19" name="Straight Connector 18">
            <a:extLst>
              <a:ext uri="{FF2B5EF4-FFF2-40B4-BE49-F238E27FC236}">
                <a16:creationId xmlns:a16="http://schemas.microsoft.com/office/drawing/2014/main" id="{58A0F9D7-D210-4858-A19D-BF606DE239B3}"/>
              </a:ext>
            </a:extLst>
          </p:cNvPr>
          <p:cNvCxnSpPr>
            <a:stCxn id="24" idx="2"/>
            <a:endCxn id="27"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6F08C87F-0E13-470D-A4D7-A2A18F04C9FB}"/>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3" action="ppaction://hlinksldjump"/>
              </a:rPr>
              <a:t>Choose</a:t>
            </a:r>
            <a:endParaRPr lang="en-US" dirty="0">
              <a:solidFill>
                <a:srgbClr val="002060"/>
              </a:solidFill>
            </a:endParaRPr>
          </a:p>
        </p:txBody>
      </p:sp>
      <p:sp>
        <p:nvSpPr>
          <p:cNvPr id="21" name="Rectangle 20">
            <a:extLst>
              <a:ext uri="{FF2B5EF4-FFF2-40B4-BE49-F238E27FC236}">
                <a16:creationId xmlns:a16="http://schemas.microsoft.com/office/drawing/2014/main" id="{AC12179F-4B94-4091-AF27-50BB0D67B420}"/>
              </a:ext>
            </a:extLst>
          </p:cNvPr>
          <p:cNvSpPr/>
          <p:nvPr/>
        </p:nvSpPr>
        <p:spPr>
          <a:xfrm>
            <a:off x="1107462" y="42269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4" action="ppaction://hlinksldjump"/>
              </a:rPr>
              <a:t>Enroll</a:t>
            </a:r>
            <a:r>
              <a:rPr lang="en-US" dirty="0">
                <a:solidFill>
                  <a:srgbClr val="002060"/>
                </a:solidFill>
              </a:rPr>
              <a:t> </a:t>
            </a:r>
          </a:p>
        </p:txBody>
      </p:sp>
      <p:sp>
        <p:nvSpPr>
          <p:cNvPr id="23" name="Rectangle 22">
            <a:extLst>
              <a:ext uri="{FF2B5EF4-FFF2-40B4-BE49-F238E27FC236}">
                <a16:creationId xmlns:a16="http://schemas.microsoft.com/office/drawing/2014/main" id="{86AE5110-3387-473F-B314-C898C28E2AF6}"/>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5" action="ppaction://hlinksldjump"/>
              </a:rPr>
              <a:t>Qualify</a:t>
            </a:r>
            <a:r>
              <a:rPr lang="en-US" dirty="0">
                <a:solidFill>
                  <a:srgbClr val="002060"/>
                </a:solidFill>
              </a:rPr>
              <a:t> </a:t>
            </a:r>
          </a:p>
        </p:txBody>
      </p:sp>
      <p:sp>
        <p:nvSpPr>
          <p:cNvPr id="24" name="Rectangle 23">
            <a:extLst>
              <a:ext uri="{FF2B5EF4-FFF2-40B4-BE49-F238E27FC236}">
                <a16:creationId xmlns:a16="http://schemas.microsoft.com/office/drawing/2014/main" id="{0155C923-74D2-4536-8026-40A39DDFEB93}"/>
              </a:ext>
            </a:extLst>
          </p:cNvPr>
          <p:cNvSpPr/>
          <p:nvPr/>
        </p:nvSpPr>
        <p:spPr>
          <a:xfrm>
            <a:off x="1107462" y="668785"/>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6" action="ppaction://hlinksldjump">
                  <a:extLst>
                    <a:ext uri="{A12FA001-AC4F-418D-AE19-62706E023703}">
                      <ahyp:hlinkClr xmlns:ahyp="http://schemas.microsoft.com/office/drawing/2018/hyperlinkcolor" val="tx"/>
                    </a:ext>
                  </a:extLst>
                </a:hlinkClick>
              </a:rPr>
              <a:t>Refer</a:t>
            </a:r>
            <a:endParaRPr lang="en-US" dirty="0">
              <a:solidFill>
                <a:schemeClr val="bg1"/>
              </a:solidFill>
            </a:endParaRPr>
          </a:p>
        </p:txBody>
      </p:sp>
      <p:sp>
        <p:nvSpPr>
          <p:cNvPr id="25" name="Rectangle 24">
            <a:extLst>
              <a:ext uri="{FF2B5EF4-FFF2-40B4-BE49-F238E27FC236}">
                <a16:creationId xmlns:a16="http://schemas.microsoft.com/office/drawing/2014/main" id="{88A080A4-A8EC-4CA4-A153-084C366C8E47}"/>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7" action="ppaction://hlinksldjump"/>
              </a:rPr>
              <a:t>Pay for</a:t>
            </a:r>
            <a:endParaRPr lang="en-US" dirty="0">
              <a:solidFill>
                <a:srgbClr val="002060"/>
              </a:solidFill>
            </a:endParaRPr>
          </a:p>
        </p:txBody>
      </p:sp>
      <p:sp>
        <p:nvSpPr>
          <p:cNvPr id="26" name="Rectangle 25">
            <a:extLst>
              <a:ext uri="{FF2B5EF4-FFF2-40B4-BE49-F238E27FC236}">
                <a16:creationId xmlns:a16="http://schemas.microsoft.com/office/drawing/2014/main" id="{3999D75E-BB63-462A-8B03-15D05C0EBC91}"/>
              </a:ext>
            </a:extLst>
          </p:cNvPr>
          <p:cNvSpPr/>
          <p:nvPr/>
        </p:nvSpPr>
        <p:spPr>
          <a:xfrm>
            <a:off x="1107462" y="5116520"/>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Attend</a:t>
            </a:r>
            <a:endParaRPr lang="en-US" dirty="0">
              <a:solidFill>
                <a:srgbClr val="002060"/>
              </a:solidFill>
            </a:endParaRPr>
          </a:p>
        </p:txBody>
      </p:sp>
      <p:sp>
        <p:nvSpPr>
          <p:cNvPr id="27" name="Rectangle 26">
            <a:extLst>
              <a:ext uri="{FF2B5EF4-FFF2-40B4-BE49-F238E27FC236}">
                <a16:creationId xmlns:a16="http://schemas.microsoft.com/office/drawing/2014/main" id="{CB07D8FA-8E7F-4FAF-8DBF-9CF3F223C26B}"/>
              </a:ext>
            </a:extLst>
          </p:cNvPr>
          <p:cNvSpPr/>
          <p:nvPr/>
        </p:nvSpPr>
        <p:spPr>
          <a:xfrm>
            <a:off x="1107462" y="6006067"/>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9" action="ppaction://hlinksldjump"/>
              </a:rPr>
              <a:t>Data Reporting</a:t>
            </a:r>
            <a:endParaRPr lang="en-US" dirty="0">
              <a:solidFill>
                <a:srgbClr val="002060"/>
              </a:solidFill>
            </a:endParaRPr>
          </a:p>
        </p:txBody>
      </p:sp>
      <p:sp>
        <p:nvSpPr>
          <p:cNvPr id="18" name="Oval 17">
            <a:extLst>
              <a:ext uri="{FF2B5EF4-FFF2-40B4-BE49-F238E27FC236}">
                <a16:creationId xmlns:a16="http://schemas.microsoft.com/office/drawing/2014/main" id="{144C02E6-2705-4466-BCA2-2D79B7070266}"/>
              </a:ext>
            </a:extLst>
          </p:cNvPr>
          <p:cNvSpPr/>
          <p:nvPr/>
        </p:nvSpPr>
        <p:spPr>
          <a:xfrm>
            <a:off x="5486400" y="1033272"/>
            <a:ext cx="4572000" cy="3017520"/>
          </a:xfrm>
          <a:prstGeom prst="ellipse">
            <a:avLst/>
          </a:prstGeom>
          <a:solidFill>
            <a:srgbClr val="687DA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a:t>Referral Pool </a:t>
            </a:r>
          </a:p>
        </p:txBody>
      </p:sp>
      <p:sp>
        <p:nvSpPr>
          <p:cNvPr id="29" name="Oval 28">
            <a:extLst>
              <a:ext uri="{FF2B5EF4-FFF2-40B4-BE49-F238E27FC236}">
                <a16:creationId xmlns:a16="http://schemas.microsoft.com/office/drawing/2014/main" id="{A1712452-39A6-44AD-90C0-1940DBED657C}"/>
              </a:ext>
            </a:extLst>
          </p:cNvPr>
          <p:cNvSpPr/>
          <p:nvPr/>
        </p:nvSpPr>
        <p:spPr>
          <a:xfrm>
            <a:off x="7223760" y="1843903"/>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0" action="ppaction://hlinksldjump"/>
              </a:rPr>
              <a:t>Provider Referral</a:t>
            </a:r>
            <a:endParaRPr lang="en-US" sz="900" dirty="0">
              <a:solidFill>
                <a:srgbClr val="002060"/>
              </a:solidFill>
            </a:endParaRPr>
          </a:p>
        </p:txBody>
      </p:sp>
      <p:sp>
        <p:nvSpPr>
          <p:cNvPr id="30" name="Oval 29">
            <a:extLst>
              <a:ext uri="{FF2B5EF4-FFF2-40B4-BE49-F238E27FC236}">
                <a16:creationId xmlns:a16="http://schemas.microsoft.com/office/drawing/2014/main" id="{6C855E05-2408-47F6-96AA-32DDD46ABE9B}"/>
              </a:ext>
            </a:extLst>
          </p:cNvPr>
          <p:cNvSpPr/>
          <p:nvPr/>
        </p:nvSpPr>
        <p:spPr>
          <a:xfrm>
            <a:off x="7223760" y="2542032"/>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1" action="ppaction://hlinksldjump"/>
              </a:rPr>
              <a:t>Hospital System Referral</a:t>
            </a:r>
            <a:endParaRPr lang="en-US" sz="900" dirty="0">
              <a:solidFill>
                <a:srgbClr val="002060"/>
              </a:solidFill>
            </a:endParaRPr>
          </a:p>
        </p:txBody>
      </p:sp>
      <p:sp>
        <p:nvSpPr>
          <p:cNvPr id="31" name="Oval 30">
            <a:extLst>
              <a:ext uri="{FF2B5EF4-FFF2-40B4-BE49-F238E27FC236}">
                <a16:creationId xmlns:a16="http://schemas.microsoft.com/office/drawing/2014/main" id="{741EE2FC-5447-4531-9A83-413B01B48168}"/>
              </a:ext>
            </a:extLst>
          </p:cNvPr>
          <p:cNvSpPr/>
          <p:nvPr/>
        </p:nvSpPr>
        <p:spPr>
          <a:xfrm>
            <a:off x="7223760" y="3301874"/>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2" action="ppaction://hlinksldjump"/>
              </a:rPr>
              <a:t>Community Org Referral</a:t>
            </a:r>
            <a:endParaRPr lang="en-US" sz="900" dirty="0">
              <a:solidFill>
                <a:srgbClr val="002060"/>
              </a:solidFill>
            </a:endParaRPr>
          </a:p>
        </p:txBody>
      </p:sp>
      <p:sp>
        <p:nvSpPr>
          <p:cNvPr id="32" name="Oval 31">
            <a:extLst>
              <a:ext uri="{FF2B5EF4-FFF2-40B4-BE49-F238E27FC236}">
                <a16:creationId xmlns:a16="http://schemas.microsoft.com/office/drawing/2014/main" id="{6A08B54C-8150-4BC0-83C3-7B8760533AA8}"/>
              </a:ext>
            </a:extLst>
          </p:cNvPr>
          <p:cNvSpPr/>
          <p:nvPr/>
        </p:nvSpPr>
        <p:spPr>
          <a:xfrm>
            <a:off x="6033096" y="2963657"/>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3" action="ppaction://hlinksldjump"/>
              </a:rPr>
              <a:t>MCO/Payer Referral</a:t>
            </a:r>
            <a:endParaRPr lang="en-US" sz="900" dirty="0">
              <a:solidFill>
                <a:srgbClr val="002060"/>
              </a:solidFill>
            </a:endParaRPr>
          </a:p>
        </p:txBody>
      </p:sp>
      <p:sp>
        <p:nvSpPr>
          <p:cNvPr id="33" name="Oval 32">
            <a:extLst>
              <a:ext uri="{FF2B5EF4-FFF2-40B4-BE49-F238E27FC236}">
                <a16:creationId xmlns:a16="http://schemas.microsoft.com/office/drawing/2014/main" id="{9C264953-C8B3-4EFF-BEFC-8CA33DF0741D}"/>
              </a:ext>
            </a:extLst>
          </p:cNvPr>
          <p:cNvSpPr/>
          <p:nvPr/>
        </p:nvSpPr>
        <p:spPr>
          <a:xfrm>
            <a:off x="6033096" y="2163943"/>
            <a:ext cx="1097280" cy="640080"/>
          </a:xfrm>
          <a:prstGeom prst="ellipse">
            <a:avLst/>
          </a:prstGeom>
          <a:solidFill>
            <a:srgbClr val="92D050"/>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rPr>
              <a:t>Participant Self-referral</a:t>
            </a:r>
          </a:p>
        </p:txBody>
      </p:sp>
      <p:sp>
        <p:nvSpPr>
          <p:cNvPr id="34" name="Oval 33">
            <a:extLst>
              <a:ext uri="{FF2B5EF4-FFF2-40B4-BE49-F238E27FC236}">
                <a16:creationId xmlns:a16="http://schemas.microsoft.com/office/drawing/2014/main" id="{98448C74-14CA-4D3A-9060-BA1F2D45BF49}"/>
              </a:ext>
            </a:extLst>
          </p:cNvPr>
          <p:cNvSpPr/>
          <p:nvPr/>
        </p:nvSpPr>
        <p:spPr>
          <a:xfrm>
            <a:off x="8414424" y="2163943"/>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4" action="ppaction://hlinksldjump"/>
              </a:rPr>
              <a:t>Employer Referral</a:t>
            </a:r>
            <a:endParaRPr lang="en-US" sz="900" dirty="0">
              <a:solidFill>
                <a:srgbClr val="002060"/>
              </a:solidFill>
            </a:endParaRPr>
          </a:p>
        </p:txBody>
      </p:sp>
      <p:sp>
        <p:nvSpPr>
          <p:cNvPr id="35" name="Oval 34">
            <a:extLst>
              <a:ext uri="{FF2B5EF4-FFF2-40B4-BE49-F238E27FC236}">
                <a16:creationId xmlns:a16="http://schemas.microsoft.com/office/drawing/2014/main" id="{24458EC9-80DB-424F-8AF1-5A64D1A9E658}"/>
              </a:ext>
            </a:extLst>
          </p:cNvPr>
          <p:cNvSpPr/>
          <p:nvPr/>
        </p:nvSpPr>
        <p:spPr>
          <a:xfrm>
            <a:off x="8414424" y="2963657"/>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5" action="ppaction://hlinksldjump"/>
              </a:rPr>
              <a:t>Other Referral Sources</a:t>
            </a:r>
            <a:endParaRPr lang="en-US" sz="900" dirty="0">
              <a:solidFill>
                <a:srgbClr val="002060"/>
              </a:solidFill>
            </a:endParaRPr>
          </a:p>
        </p:txBody>
      </p:sp>
      <p:sp>
        <p:nvSpPr>
          <p:cNvPr id="37" name="Rectangle 36">
            <a:extLst>
              <a:ext uri="{FF2B5EF4-FFF2-40B4-BE49-F238E27FC236}">
                <a16:creationId xmlns:a16="http://schemas.microsoft.com/office/drawing/2014/main" id="{FDAFD8B2-94A2-4700-895B-E936E95C4479}"/>
              </a:ext>
            </a:extLst>
          </p:cNvPr>
          <p:cNvSpPr/>
          <p:nvPr/>
        </p:nvSpPr>
        <p:spPr>
          <a:xfrm>
            <a:off x="2593361" y="668784"/>
            <a:ext cx="1920240" cy="1924103"/>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Pre-screening </a:t>
            </a:r>
            <a:r>
              <a:rPr lang="en-US" u="sng" dirty="0">
                <a:solidFill>
                  <a:srgbClr val="002060"/>
                </a:solidFill>
              </a:rPr>
              <a:t>Resources:</a:t>
            </a:r>
          </a:p>
          <a:p>
            <a:pPr algn="ctr"/>
            <a:endParaRPr lang="en-US" sz="600" dirty="0">
              <a:solidFill>
                <a:srgbClr val="002060"/>
              </a:solidFill>
            </a:endParaRPr>
          </a:p>
          <a:p>
            <a:pPr marL="171450" indent="-171450">
              <a:buFont typeface="Arial" panose="020B0604020202020204" pitchFamily="34" charset="0"/>
              <a:buChar char="•"/>
            </a:pPr>
            <a:r>
              <a:rPr lang="en-US" sz="1200" dirty="0">
                <a:solidFill>
                  <a:srgbClr val="002060"/>
                </a:solidFill>
                <a:hlinkClick r:id="rId16"/>
              </a:rPr>
              <a:t>CDC Risk Test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7"/>
              </a:rPr>
              <a:t>ADA Risk Test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8"/>
              </a:rPr>
              <a:t>Mike’s Journey (video)</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9"/>
              </a:rPr>
              <a:t>Dionne’s Journey (video)</a:t>
            </a:r>
            <a:endParaRPr lang="en-US" sz="1200" dirty="0">
              <a:solidFill>
                <a:srgbClr val="002060"/>
              </a:solidFill>
            </a:endParaRPr>
          </a:p>
          <a:p>
            <a:pPr algn="ctr"/>
            <a:endParaRPr lang="en-US" sz="1400" dirty="0">
              <a:solidFill>
                <a:srgbClr val="002060"/>
              </a:solidFill>
            </a:endParaRPr>
          </a:p>
        </p:txBody>
      </p:sp>
    </p:spTree>
    <p:extLst>
      <p:ext uri="{BB962C8B-B14F-4D97-AF65-F5344CB8AC3E}">
        <p14:creationId xmlns:p14="http://schemas.microsoft.com/office/powerpoint/2010/main" val="4141689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Arrow: Down 62">
            <a:extLst>
              <a:ext uri="{FF2B5EF4-FFF2-40B4-BE49-F238E27FC236}">
                <a16:creationId xmlns:a16="http://schemas.microsoft.com/office/drawing/2014/main" id="{E966BDAD-EC09-4DDB-8B25-E978DEAF3CE4}"/>
              </a:ext>
            </a:extLst>
          </p:cNvPr>
          <p:cNvSpPr/>
          <p:nvPr/>
        </p:nvSpPr>
        <p:spPr>
          <a:xfrm>
            <a:off x="457200" y="1033272"/>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2729F6AB-A166-4471-895C-A9087F39B1D8}"/>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cxnSp>
        <p:nvCxnSpPr>
          <p:cNvPr id="65" name="Straight Arrow Connector 64">
            <a:extLst>
              <a:ext uri="{FF2B5EF4-FFF2-40B4-BE49-F238E27FC236}">
                <a16:creationId xmlns:a16="http://schemas.microsoft.com/office/drawing/2014/main" id="{9F447CBA-CC28-484E-A6F7-9C383A2DD246}"/>
              </a:ext>
            </a:extLst>
          </p:cNvPr>
          <p:cNvCxnSpPr>
            <a:cxnSpLocks/>
            <a:stCxn id="31" idx="3"/>
            <a:endCxn id="18" idx="2"/>
          </p:cNvCxnSpPr>
          <p:nvPr/>
        </p:nvCxnSpPr>
        <p:spPr>
          <a:xfrm>
            <a:off x="2296182" y="1034545"/>
            <a:ext cx="3190217" cy="1507487"/>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67" name="Rectangle 66">
            <a:extLst>
              <a:ext uri="{FF2B5EF4-FFF2-40B4-BE49-F238E27FC236}">
                <a16:creationId xmlns:a16="http://schemas.microsoft.com/office/drawing/2014/main" id="{BC96F952-97C8-40BF-AD17-D9CFB78EA0E8}"/>
              </a:ext>
            </a:extLst>
          </p:cNvPr>
          <p:cNvSpPr/>
          <p:nvPr/>
        </p:nvSpPr>
        <p:spPr>
          <a:xfrm>
            <a:off x="5486399" y="274320"/>
            <a:ext cx="4434840"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Referral Sources</a:t>
            </a:r>
          </a:p>
        </p:txBody>
      </p:sp>
      <p:sp>
        <p:nvSpPr>
          <p:cNvPr id="22" name="TextBox 21">
            <a:hlinkClick r:id="rId2" action="ppaction://hlinksldjump"/>
            <a:extLst>
              <a:ext uri="{FF2B5EF4-FFF2-40B4-BE49-F238E27FC236}">
                <a16:creationId xmlns:a16="http://schemas.microsoft.com/office/drawing/2014/main" id="{4F59EE07-6906-4F6A-8F74-2ED7DAD57D6A}"/>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sp>
        <p:nvSpPr>
          <p:cNvPr id="4" name="TextBox 3">
            <a:extLst>
              <a:ext uri="{FF2B5EF4-FFF2-40B4-BE49-F238E27FC236}">
                <a16:creationId xmlns:a16="http://schemas.microsoft.com/office/drawing/2014/main" id="{DEDE7CE0-3608-4E0E-A7A1-4FC970CF0B4F}"/>
              </a:ext>
            </a:extLst>
          </p:cNvPr>
          <p:cNvSpPr txBox="1">
            <a:spLocks noChangeAspect="1"/>
          </p:cNvSpPr>
          <p:nvPr/>
        </p:nvSpPr>
        <p:spPr>
          <a:xfrm>
            <a:off x="4998719" y="4389115"/>
            <a:ext cx="6675120" cy="1107996"/>
          </a:xfrm>
          <a:prstGeom prst="rect">
            <a:avLst/>
          </a:prstGeom>
          <a:noFill/>
        </p:spPr>
        <p:txBody>
          <a:bodyPr wrap="square" rtlCol="0">
            <a:spAutoFit/>
          </a:bodyPr>
          <a:lstStyle/>
          <a:p>
            <a:r>
              <a:rPr lang="en-US" dirty="0">
                <a:solidFill>
                  <a:srgbClr val="193560"/>
                </a:solidFill>
              </a:rPr>
              <a:t>Unique considerations for a participant referred by an MCO or payer: </a:t>
            </a:r>
          </a:p>
          <a:p>
            <a:pPr marL="285750" indent="-285750">
              <a:buFont typeface="Wingdings" panose="05000000000000000000" pitchFamily="2" charset="2"/>
              <a:buChar char="§"/>
            </a:pPr>
            <a:r>
              <a:rPr lang="en-US" sz="1200" dirty="0">
                <a:solidFill>
                  <a:srgbClr val="193560"/>
                </a:solidFill>
              </a:rPr>
              <a:t>MCOs/payers may use claims data (at least 3 months lag time) to </a:t>
            </a:r>
            <a:r>
              <a:rPr lang="en-US" sz="1200" dirty="0">
                <a:solidFill>
                  <a:srgbClr val="193560"/>
                </a:solidFill>
                <a:hlinkClick r:id="rId3"/>
              </a:rPr>
              <a:t>search for eligible members </a:t>
            </a:r>
            <a:r>
              <a:rPr lang="en-US" sz="1200" dirty="0">
                <a:solidFill>
                  <a:srgbClr val="193560"/>
                </a:solidFill>
              </a:rPr>
              <a:t>based on the CDC prediabetes eligibility criteria.</a:t>
            </a:r>
          </a:p>
          <a:p>
            <a:pPr marL="285750" indent="-285750">
              <a:buFont typeface="Wingdings" panose="05000000000000000000" pitchFamily="2" charset="2"/>
              <a:buChar char="§"/>
            </a:pPr>
            <a:r>
              <a:rPr lang="en-US" sz="1200" dirty="0">
                <a:solidFill>
                  <a:srgbClr val="193560"/>
                </a:solidFill>
              </a:rPr>
              <a:t>May require marketing (i.e. flyers, post cards, phone calls, email, text messages) through the companies'/customer’s preferred communication method.</a:t>
            </a:r>
          </a:p>
        </p:txBody>
      </p:sp>
      <p:cxnSp>
        <p:nvCxnSpPr>
          <p:cNvPr id="27" name="Straight Connector 26">
            <a:extLst>
              <a:ext uri="{FF2B5EF4-FFF2-40B4-BE49-F238E27FC236}">
                <a16:creationId xmlns:a16="http://schemas.microsoft.com/office/drawing/2014/main" id="{922F10DE-2BBC-465C-9293-4272F1CB372C}"/>
              </a:ext>
            </a:extLst>
          </p:cNvPr>
          <p:cNvCxnSpPr>
            <a:stCxn id="31" idx="2"/>
            <a:endCxn id="34"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5849F04F-6F16-42AB-BCCA-9BDE0105FE96}"/>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4" action="ppaction://hlinksldjump"/>
              </a:rPr>
              <a:t>Choose</a:t>
            </a:r>
            <a:endParaRPr lang="en-US" dirty="0">
              <a:solidFill>
                <a:srgbClr val="002060"/>
              </a:solidFill>
            </a:endParaRPr>
          </a:p>
        </p:txBody>
      </p:sp>
      <p:sp>
        <p:nvSpPr>
          <p:cNvPr id="29" name="Rectangle 28">
            <a:extLst>
              <a:ext uri="{FF2B5EF4-FFF2-40B4-BE49-F238E27FC236}">
                <a16:creationId xmlns:a16="http://schemas.microsoft.com/office/drawing/2014/main" id="{6CA8A5BA-C4CE-421D-8533-D0CC23C7E340}"/>
              </a:ext>
            </a:extLst>
          </p:cNvPr>
          <p:cNvSpPr/>
          <p:nvPr/>
        </p:nvSpPr>
        <p:spPr>
          <a:xfrm>
            <a:off x="1107462" y="42269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5" action="ppaction://hlinksldjump"/>
              </a:rPr>
              <a:t>Enroll </a:t>
            </a:r>
            <a:endParaRPr lang="en-US" dirty="0">
              <a:solidFill>
                <a:srgbClr val="002060"/>
              </a:solidFill>
            </a:endParaRPr>
          </a:p>
        </p:txBody>
      </p:sp>
      <p:sp>
        <p:nvSpPr>
          <p:cNvPr id="30" name="Rectangle 29">
            <a:extLst>
              <a:ext uri="{FF2B5EF4-FFF2-40B4-BE49-F238E27FC236}">
                <a16:creationId xmlns:a16="http://schemas.microsoft.com/office/drawing/2014/main" id="{4DDA7176-CFAE-4228-95ED-9A3D869809DA}"/>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6" action="ppaction://hlinksldjump"/>
              </a:rPr>
              <a:t>Qualify</a:t>
            </a:r>
            <a:r>
              <a:rPr lang="en-US" dirty="0">
                <a:solidFill>
                  <a:srgbClr val="002060"/>
                </a:solidFill>
              </a:rPr>
              <a:t> </a:t>
            </a:r>
          </a:p>
        </p:txBody>
      </p:sp>
      <p:sp>
        <p:nvSpPr>
          <p:cNvPr id="31" name="Rectangle 30">
            <a:extLst>
              <a:ext uri="{FF2B5EF4-FFF2-40B4-BE49-F238E27FC236}">
                <a16:creationId xmlns:a16="http://schemas.microsoft.com/office/drawing/2014/main" id="{85A49973-1461-4444-A1D7-A8432421206C}"/>
              </a:ext>
            </a:extLst>
          </p:cNvPr>
          <p:cNvSpPr/>
          <p:nvPr/>
        </p:nvSpPr>
        <p:spPr>
          <a:xfrm>
            <a:off x="1107462" y="668785"/>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7" action="ppaction://hlinksldjump">
                  <a:extLst>
                    <a:ext uri="{A12FA001-AC4F-418D-AE19-62706E023703}">
                      <ahyp:hlinkClr xmlns:ahyp="http://schemas.microsoft.com/office/drawing/2018/hyperlinkcolor" val="tx"/>
                    </a:ext>
                  </a:extLst>
                </a:hlinkClick>
              </a:rPr>
              <a:t>Refer</a:t>
            </a:r>
            <a:endParaRPr lang="en-US" dirty="0">
              <a:solidFill>
                <a:schemeClr val="bg1"/>
              </a:solidFill>
            </a:endParaRPr>
          </a:p>
        </p:txBody>
      </p:sp>
      <p:sp>
        <p:nvSpPr>
          <p:cNvPr id="32" name="Rectangle 31">
            <a:extLst>
              <a:ext uri="{FF2B5EF4-FFF2-40B4-BE49-F238E27FC236}">
                <a16:creationId xmlns:a16="http://schemas.microsoft.com/office/drawing/2014/main" id="{4B7A8F41-0812-4C75-AF26-D84A5DA1BF38}"/>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Pay for</a:t>
            </a:r>
            <a:endParaRPr lang="en-US" dirty="0">
              <a:solidFill>
                <a:srgbClr val="002060"/>
              </a:solidFill>
            </a:endParaRPr>
          </a:p>
        </p:txBody>
      </p:sp>
      <p:sp>
        <p:nvSpPr>
          <p:cNvPr id="33" name="Rectangle 32">
            <a:extLst>
              <a:ext uri="{FF2B5EF4-FFF2-40B4-BE49-F238E27FC236}">
                <a16:creationId xmlns:a16="http://schemas.microsoft.com/office/drawing/2014/main" id="{C5932B77-08BF-416D-8621-67B9C73B2A79}"/>
              </a:ext>
            </a:extLst>
          </p:cNvPr>
          <p:cNvSpPr/>
          <p:nvPr/>
        </p:nvSpPr>
        <p:spPr>
          <a:xfrm>
            <a:off x="1107462" y="5116520"/>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9" action="ppaction://hlinksldjump"/>
              </a:rPr>
              <a:t>Attend</a:t>
            </a:r>
            <a:endParaRPr lang="en-US" dirty="0">
              <a:solidFill>
                <a:srgbClr val="002060"/>
              </a:solidFill>
            </a:endParaRPr>
          </a:p>
        </p:txBody>
      </p:sp>
      <p:sp>
        <p:nvSpPr>
          <p:cNvPr id="34" name="Rectangle 33">
            <a:extLst>
              <a:ext uri="{FF2B5EF4-FFF2-40B4-BE49-F238E27FC236}">
                <a16:creationId xmlns:a16="http://schemas.microsoft.com/office/drawing/2014/main" id="{A0C8CDC1-7C68-4FE9-9376-4118257B456F}"/>
              </a:ext>
            </a:extLst>
          </p:cNvPr>
          <p:cNvSpPr/>
          <p:nvPr/>
        </p:nvSpPr>
        <p:spPr>
          <a:xfrm>
            <a:off x="1107462" y="6006067"/>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10" action="ppaction://hlinksldjump"/>
              </a:rPr>
              <a:t>Data Reporting</a:t>
            </a:r>
            <a:endParaRPr lang="en-US" dirty="0">
              <a:solidFill>
                <a:srgbClr val="002060"/>
              </a:solidFill>
            </a:endParaRPr>
          </a:p>
        </p:txBody>
      </p:sp>
      <p:sp>
        <p:nvSpPr>
          <p:cNvPr id="18" name="Oval 17">
            <a:extLst>
              <a:ext uri="{FF2B5EF4-FFF2-40B4-BE49-F238E27FC236}">
                <a16:creationId xmlns:a16="http://schemas.microsoft.com/office/drawing/2014/main" id="{C2534E22-A83F-42F4-856C-3E6FEA89E290}"/>
              </a:ext>
            </a:extLst>
          </p:cNvPr>
          <p:cNvSpPr/>
          <p:nvPr/>
        </p:nvSpPr>
        <p:spPr>
          <a:xfrm>
            <a:off x="5486399" y="1033272"/>
            <a:ext cx="4572000" cy="3017520"/>
          </a:xfrm>
          <a:prstGeom prst="ellipse">
            <a:avLst/>
          </a:prstGeom>
          <a:solidFill>
            <a:srgbClr val="687DA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a:t>Referral Pool </a:t>
            </a:r>
          </a:p>
        </p:txBody>
      </p:sp>
      <p:sp>
        <p:nvSpPr>
          <p:cNvPr id="19" name="Oval 18">
            <a:extLst>
              <a:ext uri="{FF2B5EF4-FFF2-40B4-BE49-F238E27FC236}">
                <a16:creationId xmlns:a16="http://schemas.microsoft.com/office/drawing/2014/main" id="{C7C1B36A-5FD5-498D-8A09-B2F1253DDDF3}"/>
              </a:ext>
            </a:extLst>
          </p:cNvPr>
          <p:cNvSpPr/>
          <p:nvPr/>
        </p:nvSpPr>
        <p:spPr>
          <a:xfrm>
            <a:off x="7223759" y="1843903"/>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1" action="ppaction://hlinksldjump"/>
              </a:rPr>
              <a:t>Provider Referral</a:t>
            </a:r>
            <a:endParaRPr lang="en-US" sz="900" dirty="0">
              <a:solidFill>
                <a:srgbClr val="002060"/>
              </a:solidFill>
            </a:endParaRPr>
          </a:p>
        </p:txBody>
      </p:sp>
      <p:sp>
        <p:nvSpPr>
          <p:cNvPr id="20" name="Oval 19">
            <a:extLst>
              <a:ext uri="{FF2B5EF4-FFF2-40B4-BE49-F238E27FC236}">
                <a16:creationId xmlns:a16="http://schemas.microsoft.com/office/drawing/2014/main" id="{BBB04BCC-6FCF-4002-AD4C-ED75D7D5EEC4}"/>
              </a:ext>
            </a:extLst>
          </p:cNvPr>
          <p:cNvSpPr/>
          <p:nvPr/>
        </p:nvSpPr>
        <p:spPr>
          <a:xfrm>
            <a:off x="7223759" y="2542032"/>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2" action="ppaction://hlinksldjump"/>
              </a:rPr>
              <a:t>Hospital System Referral</a:t>
            </a:r>
            <a:endParaRPr lang="en-US" sz="900" dirty="0">
              <a:solidFill>
                <a:srgbClr val="002060"/>
              </a:solidFill>
            </a:endParaRPr>
          </a:p>
        </p:txBody>
      </p:sp>
      <p:sp>
        <p:nvSpPr>
          <p:cNvPr id="21" name="Oval 20">
            <a:extLst>
              <a:ext uri="{FF2B5EF4-FFF2-40B4-BE49-F238E27FC236}">
                <a16:creationId xmlns:a16="http://schemas.microsoft.com/office/drawing/2014/main" id="{BB386CE0-02D5-4925-B31F-31C9586D4DEA}"/>
              </a:ext>
            </a:extLst>
          </p:cNvPr>
          <p:cNvSpPr/>
          <p:nvPr/>
        </p:nvSpPr>
        <p:spPr>
          <a:xfrm>
            <a:off x="7223759" y="3301874"/>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3" action="ppaction://hlinksldjump"/>
              </a:rPr>
              <a:t>Community Org Referral</a:t>
            </a:r>
            <a:endParaRPr lang="en-US" sz="900" dirty="0">
              <a:solidFill>
                <a:srgbClr val="002060"/>
              </a:solidFill>
            </a:endParaRPr>
          </a:p>
        </p:txBody>
      </p:sp>
      <p:sp>
        <p:nvSpPr>
          <p:cNvPr id="23" name="Oval 22">
            <a:extLst>
              <a:ext uri="{FF2B5EF4-FFF2-40B4-BE49-F238E27FC236}">
                <a16:creationId xmlns:a16="http://schemas.microsoft.com/office/drawing/2014/main" id="{06FFE448-ED7E-4E74-8BAE-B66E0FD59263}"/>
              </a:ext>
            </a:extLst>
          </p:cNvPr>
          <p:cNvSpPr/>
          <p:nvPr/>
        </p:nvSpPr>
        <p:spPr>
          <a:xfrm>
            <a:off x="6033095" y="2963657"/>
            <a:ext cx="1097280" cy="640080"/>
          </a:xfrm>
          <a:prstGeom prst="ellipse">
            <a:avLst/>
          </a:prstGeom>
          <a:solidFill>
            <a:srgbClr val="92D050"/>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rPr>
              <a:t>MCO/Payer Referral</a:t>
            </a:r>
          </a:p>
        </p:txBody>
      </p:sp>
      <p:sp>
        <p:nvSpPr>
          <p:cNvPr id="24" name="Oval 23">
            <a:extLst>
              <a:ext uri="{FF2B5EF4-FFF2-40B4-BE49-F238E27FC236}">
                <a16:creationId xmlns:a16="http://schemas.microsoft.com/office/drawing/2014/main" id="{0554E101-18CD-4DA8-8B52-C4C8DEA30FE3}"/>
              </a:ext>
            </a:extLst>
          </p:cNvPr>
          <p:cNvSpPr/>
          <p:nvPr/>
        </p:nvSpPr>
        <p:spPr>
          <a:xfrm>
            <a:off x="6033095" y="2163943"/>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4" action="ppaction://hlinksldjump"/>
              </a:rPr>
              <a:t>Participant Self-referral</a:t>
            </a:r>
            <a:endParaRPr lang="en-US" sz="900" dirty="0">
              <a:solidFill>
                <a:srgbClr val="002060"/>
              </a:solidFill>
            </a:endParaRPr>
          </a:p>
        </p:txBody>
      </p:sp>
      <p:sp>
        <p:nvSpPr>
          <p:cNvPr id="25" name="Oval 24">
            <a:extLst>
              <a:ext uri="{FF2B5EF4-FFF2-40B4-BE49-F238E27FC236}">
                <a16:creationId xmlns:a16="http://schemas.microsoft.com/office/drawing/2014/main" id="{742DCF62-2F97-40EE-A259-FE1A63875F77}"/>
              </a:ext>
            </a:extLst>
          </p:cNvPr>
          <p:cNvSpPr/>
          <p:nvPr/>
        </p:nvSpPr>
        <p:spPr>
          <a:xfrm>
            <a:off x="8414423" y="2163943"/>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5" action="ppaction://hlinksldjump"/>
              </a:rPr>
              <a:t>Employer Referral</a:t>
            </a:r>
            <a:endParaRPr lang="en-US" sz="900" dirty="0">
              <a:solidFill>
                <a:srgbClr val="002060"/>
              </a:solidFill>
            </a:endParaRPr>
          </a:p>
        </p:txBody>
      </p:sp>
      <p:sp>
        <p:nvSpPr>
          <p:cNvPr id="26" name="Oval 25">
            <a:extLst>
              <a:ext uri="{FF2B5EF4-FFF2-40B4-BE49-F238E27FC236}">
                <a16:creationId xmlns:a16="http://schemas.microsoft.com/office/drawing/2014/main" id="{40BFE114-B23D-4D17-8A15-7E3C6B3EB0CD}"/>
              </a:ext>
            </a:extLst>
          </p:cNvPr>
          <p:cNvSpPr/>
          <p:nvPr/>
        </p:nvSpPr>
        <p:spPr>
          <a:xfrm>
            <a:off x="8414423" y="2963657"/>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6" action="ppaction://hlinksldjump"/>
              </a:rPr>
              <a:t>Other Referral Sources</a:t>
            </a:r>
            <a:endParaRPr lang="en-US" sz="900" dirty="0">
              <a:solidFill>
                <a:srgbClr val="002060"/>
              </a:solidFill>
            </a:endParaRPr>
          </a:p>
        </p:txBody>
      </p:sp>
      <p:sp>
        <p:nvSpPr>
          <p:cNvPr id="35" name="Rectangle 34">
            <a:extLst>
              <a:ext uri="{FF2B5EF4-FFF2-40B4-BE49-F238E27FC236}">
                <a16:creationId xmlns:a16="http://schemas.microsoft.com/office/drawing/2014/main" id="{87EC4B52-D5C1-40EC-B613-09F990FB4A72}"/>
              </a:ext>
            </a:extLst>
          </p:cNvPr>
          <p:cNvSpPr/>
          <p:nvPr/>
        </p:nvSpPr>
        <p:spPr>
          <a:xfrm>
            <a:off x="2593363" y="668784"/>
            <a:ext cx="1920240" cy="1924103"/>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Pre-screening </a:t>
            </a:r>
            <a:r>
              <a:rPr lang="en-US" u="sng" dirty="0">
                <a:solidFill>
                  <a:srgbClr val="002060"/>
                </a:solidFill>
              </a:rPr>
              <a:t>Resources:</a:t>
            </a:r>
          </a:p>
          <a:p>
            <a:pPr algn="ctr"/>
            <a:endParaRPr lang="en-US" sz="600" dirty="0">
              <a:solidFill>
                <a:srgbClr val="002060"/>
              </a:solidFill>
            </a:endParaRPr>
          </a:p>
          <a:p>
            <a:pPr marL="171450" indent="-171450">
              <a:buFont typeface="Arial" panose="020B0604020202020204" pitchFamily="34" charset="0"/>
              <a:buChar char="•"/>
            </a:pPr>
            <a:r>
              <a:rPr lang="en-US" sz="1200" dirty="0">
                <a:solidFill>
                  <a:srgbClr val="002060"/>
                </a:solidFill>
                <a:hlinkClick r:id="rId17"/>
              </a:rPr>
              <a:t>CDC Risk Test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8"/>
              </a:rPr>
              <a:t>ADA Risk Test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9"/>
              </a:rPr>
              <a:t>Coverage Toolkit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20"/>
              </a:rPr>
              <a:t>Claims data/eligibility algorithm</a:t>
            </a:r>
            <a:endParaRPr lang="en-US" sz="1200" dirty="0">
              <a:solidFill>
                <a:srgbClr val="002060"/>
              </a:solidFill>
            </a:endParaRPr>
          </a:p>
          <a:p>
            <a:pPr algn="ctr"/>
            <a:endParaRPr lang="en-US" sz="1400" dirty="0">
              <a:solidFill>
                <a:srgbClr val="002060"/>
              </a:solidFill>
            </a:endParaRPr>
          </a:p>
        </p:txBody>
      </p:sp>
    </p:spTree>
    <p:extLst>
      <p:ext uri="{BB962C8B-B14F-4D97-AF65-F5344CB8AC3E}">
        <p14:creationId xmlns:p14="http://schemas.microsoft.com/office/powerpoint/2010/main" val="2350009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Arrow: Down 62">
            <a:extLst>
              <a:ext uri="{FF2B5EF4-FFF2-40B4-BE49-F238E27FC236}">
                <a16:creationId xmlns:a16="http://schemas.microsoft.com/office/drawing/2014/main" id="{E966BDAD-EC09-4DDB-8B25-E978DEAF3CE4}"/>
              </a:ext>
            </a:extLst>
          </p:cNvPr>
          <p:cNvSpPr/>
          <p:nvPr/>
        </p:nvSpPr>
        <p:spPr>
          <a:xfrm>
            <a:off x="457200" y="1033272"/>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2729F6AB-A166-4471-895C-A9087F39B1D8}"/>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cxnSp>
        <p:nvCxnSpPr>
          <p:cNvPr id="65" name="Straight Arrow Connector 64">
            <a:extLst>
              <a:ext uri="{FF2B5EF4-FFF2-40B4-BE49-F238E27FC236}">
                <a16:creationId xmlns:a16="http://schemas.microsoft.com/office/drawing/2014/main" id="{9F447CBA-CC28-484E-A6F7-9C383A2DD246}"/>
              </a:ext>
            </a:extLst>
          </p:cNvPr>
          <p:cNvCxnSpPr>
            <a:cxnSpLocks/>
            <a:stCxn id="24" idx="3"/>
            <a:endCxn id="18" idx="2"/>
          </p:cNvCxnSpPr>
          <p:nvPr/>
        </p:nvCxnSpPr>
        <p:spPr>
          <a:xfrm>
            <a:off x="2296182" y="1034545"/>
            <a:ext cx="3190218" cy="1507487"/>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67" name="Rectangle 66">
            <a:extLst>
              <a:ext uri="{FF2B5EF4-FFF2-40B4-BE49-F238E27FC236}">
                <a16:creationId xmlns:a16="http://schemas.microsoft.com/office/drawing/2014/main" id="{BC96F952-97C8-40BF-AD17-D9CFB78EA0E8}"/>
              </a:ext>
            </a:extLst>
          </p:cNvPr>
          <p:cNvSpPr/>
          <p:nvPr/>
        </p:nvSpPr>
        <p:spPr>
          <a:xfrm>
            <a:off x="5486400" y="274320"/>
            <a:ext cx="4434840"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Referral Sources</a:t>
            </a:r>
          </a:p>
        </p:txBody>
      </p:sp>
      <p:sp>
        <p:nvSpPr>
          <p:cNvPr id="22" name="TextBox 21">
            <a:hlinkClick r:id="rId2" action="ppaction://hlinksldjump"/>
            <a:extLst>
              <a:ext uri="{FF2B5EF4-FFF2-40B4-BE49-F238E27FC236}">
                <a16:creationId xmlns:a16="http://schemas.microsoft.com/office/drawing/2014/main" id="{4F59EE07-6906-4F6A-8F74-2ED7DAD57D6A}"/>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sp>
        <p:nvSpPr>
          <p:cNvPr id="4" name="TextBox 3">
            <a:extLst>
              <a:ext uri="{FF2B5EF4-FFF2-40B4-BE49-F238E27FC236}">
                <a16:creationId xmlns:a16="http://schemas.microsoft.com/office/drawing/2014/main" id="{DEDE7CE0-3608-4E0E-A7A1-4FC970CF0B4F}"/>
              </a:ext>
            </a:extLst>
          </p:cNvPr>
          <p:cNvSpPr txBox="1">
            <a:spLocks noChangeAspect="1"/>
          </p:cNvSpPr>
          <p:nvPr/>
        </p:nvSpPr>
        <p:spPr>
          <a:xfrm>
            <a:off x="4888034" y="4170554"/>
            <a:ext cx="6400800" cy="2308324"/>
          </a:xfrm>
          <a:prstGeom prst="rect">
            <a:avLst/>
          </a:prstGeom>
          <a:noFill/>
        </p:spPr>
        <p:txBody>
          <a:bodyPr wrap="square" rtlCol="0">
            <a:spAutoFit/>
          </a:bodyPr>
          <a:lstStyle/>
          <a:p>
            <a:r>
              <a:rPr lang="en-US" dirty="0">
                <a:solidFill>
                  <a:srgbClr val="193560"/>
                </a:solidFill>
              </a:rPr>
              <a:t>Unique considerations for a participant referred by a medical provider: </a:t>
            </a:r>
          </a:p>
          <a:p>
            <a:pPr marL="285750" indent="-285750">
              <a:buFont typeface="Wingdings" panose="05000000000000000000" pitchFamily="2" charset="2"/>
              <a:buChar char="§"/>
            </a:pPr>
            <a:r>
              <a:rPr lang="en-US" sz="1200" dirty="0">
                <a:solidFill>
                  <a:srgbClr val="193560"/>
                </a:solidFill>
              </a:rPr>
              <a:t>Providers may identify and refer a patient based on their results on one of </a:t>
            </a:r>
            <a:r>
              <a:rPr lang="en-US" sz="1200" dirty="0">
                <a:solidFill>
                  <a:srgbClr val="193560"/>
                </a:solidFill>
                <a:hlinkClick r:id="rId3"/>
              </a:rPr>
              <a:t>three qualifying blood tests</a:t>
            </a:r>
            <a:r>
              <a:rPr lang="en-US" sz="1200" dirty="0">
                <a:solidFill>
                  <a:srgbClr val="193560"/>
                </a:solidFill>
              </a:rPr>
              <a:t>.</a:t>
            </a:r>
          </a:p>
          <a:p>
            <a:pPr marL="285750" indent="-285750">
              <a:buFont typeface="Wingdings" panose="05000000000000000000" pitchFamily="2" charset="2"/>
              <a:buChar char="§"/>
            </a:pPr>
            <a:r>
              <a:rPr lang="en-US" sz="1200" dirty="0">
                <a:solidFill>
                  <a:srgbClr val="193560"/>
                </a:solidFill>
              </a:rPr>
              <a:t>Providers may repeat the same test on a second day or may do a different test prior to diagnosing and confirming diagnosis of prediabetes.</a:t>
            </a:r>
          </a:p>
          <a:p>
            <a:pPr marL="285750" indent="-285750">
              <a:buFont typeface="Wingdings" panose="05000000000000000000" pitchFamily="2" charset="2"/>
              <a:buChar char="§"/>
            </a:pPr>
            <a:r>
              <a:rPr lang="en-US" sz="1200" dirty="0">
                <a:solidFill>
                  <a:srgbClr val="193560"/>
                </a:solidFill>
              </a:rPr>
              <a:t>Providers and medical staff may use EHR data to pre-identify patients who meet the eligibility criteria.</a:t>
            </a:r>
          </a:p>
          <a:p>
            <a:pPr marL="285750" indent="-285750">
              <a:buFont typeface="Wingdings" panose="05000000000000000000" pitchFamily="2" charset="2"/>
              <a:buChar char="§"/>
            </a:pPr>
            <a:r>
              <a:rPr lang="en-US" sz="1200" dirty="0">
                <a:solidFill>
                  <a:srgbClr val="193560"/>
                </a:solidFill>
              </a:rPr>
              <a:t>Risk tests may be administered by primary care physicians as well as other health professionals such as registered nurses, physician assistants, dentists, ophthalmologists, pharmacists, etc.  The risk test may also be administered by other medical office staff.</a:t>
            </a:r>
          </a:p>
        </p:txBody>
      </p:sp>
      <p:cxnSp>
        <p:nvCxnSpPr>
          <p:cNvPr id="19" name="Straight Connector 18">
            <a:extLst>
              <a:ext uri="{FF2B5EF4-FFF2-40B4-BE49-F238E27FC236}">
                <a16:creationId xmlns:a16="http://schemas.microsoft.com/office/drawing/2014/main" id="{EFD5BD90-538D-4B38-B083-8246AD7D4A83}"/>
              </a:ext>
            </a:extLst>
          </p:cNvPr>
          <p:cNvCxnSpPr>
            <a:stCxn id="24" idx="2"/>
            <a:endCxn id="27"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4BC58900-8CEA-4D28-ADEF-240BEFEC0399}"/>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4" action="ppaction://hlinksldjump"/>
              </a:rPr>
              <a:t>Choose</a:t>
            </a:r>
            <a:endParaRPr lang="en-US" dirty="0">
              <a:solidFill>
                <a:srgbClr val="002060"/>
              </a:solidFill>
            </a:endParaRPr>
          </a:p>
        </p:txBody>
      </p:sp>
      <p:sp>
        <p:nvSpPr>
          <p:cNvPr id="21" name="Rectangle 20">
            <a:extLst>
              <a:ext uri="{FF2B5EF4-FFF2-40B4-BE49-F238E27FC236}">
                <a16:creationId xmlns:a16="http://schemas.microsoft.com/office/drawing/2014/main" id="{479161EF-417C-4D62-8718-E450D5858E5E}"/>
              </a:ext>
            </a:extLst>
          </p:cNvPr>
          <p:cNvSpPr/>
          <p:nvPr/>
        </p:nvSpPr>
        <p:spPr>
          <a:xfrm>
            <a:off x="1107462" y="42269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5" action="ppaction://hlinksldjump"/>
              </a:rPr>
              <a:t>Enroll</a:t>
            </a:r>
            <a:r>
              <a:rPr lang="en-US" dirty="0">
                <a:solidFill>
                  <a:srgbClr val="002060"/>
                </a:solidFill>
              </a:rPr>
              <a:t> </a:t>
            </a:r>
          </a:p>
        </p:txBody>
      </p:sp>
      <p:sp>
        <p:nvSpPr>
          <p:cNvPr id="23" name="Rectangle 22">
            <a:extLst>
              <a:ext uri="{FF2B5EF4-FFF2-40B4-BE49-F238E27FC236}">
                <a16:creationId xmlns:a16="http://schemas.microsoft.com/office/drawing/2014/main" id="{B0113E1A-CCBB-4D09-BCA1-AD40ADB64246}"/>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6" action="ppaction://hlinksldjump"/>
              </a:rPr>
              <a:t>Qualify</a:t>
            </a:r>
            <a:r>
              <a:rPr lang="en-US" dirty="0">
                <a:solidFill>
                  <a:srgbClr val="002060"/>
                </a:solidFill>
              </a:rPr>
              <a:t> </a:t>
            </a:r>
          </a:p>
        </p:txBody>
      </p:sp>
      <p:sp>
        <p:nvSpPr>
          <p:cNvPr id="24" name="Rectangle 23">
            <a:extLst>
              <a:ext uri="{FF2B5EF4-FFF2-40B4-BE49-F238E27FC236}">
                <a16:creationId xmlns:a16="http://schemas.microsoft.com/office/drawing/2014/main" id="{595E87FB-F742-4D62-90B4-2C873DE662E9}"/>
              </a:ext>
            </a:extLst>
          </p:cNvPr>
          <p:cNvSpPr/>
          <p:nvPr/>
        </p:nvSpPr>
        <p:spPr>
          <a:xfrm>
            <a:off x="1107462" y="668785"/>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7" action="ppaction://hlinksldjump">
                  <a:extLst>
                    <a:ext uri="{A12FA001-AC4F-418D-AE19-62706E023703}">
                      <ahyp:hlinkClr xmlns:ahyp="http://schemas.microsoft.com/office/drawing/2018/hyperlinkcolor" val="tx"/>
                    </a:ext>
                  </a:extLst>
                </a:hlinkClick>
              </a:rPr>
              <a:t>Refer</a:t>
            </a:r>
            <a:endParaRPr lang="en-US" dirty="0">
              <a:solidFill>
                <a:schemeClr val="bg1"/>
              </a:solidFill>
            </a:endParaRPr>
          </a:p>
        </p:txBody>
      </p:sp>
      <p:sp>
        <p:nvSpPr>
          <p:cNvPr id="25" name="Rectangle 24">
            <a:extLst>
              <a:ext uri="{FF2B5EF4-FFF2-40B4-BE49-F238E27FC236}">
                <a16:creationId xmlns:a16="http://schemas.microsoft.com/office/drawing/2014/main" id="{106545D9-31BE-48DD-AF0F-2FD07C46261F}"/>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Pay for</a:t>
            </a:r>
            <a:endParaRPr lang="en-US" dirty="0">
              <a:solidFill>
                <a:srgbClr val="002060"/>
              </a:solidFill>
            </a:endParaRPr>
          </a:p>
        </p:txBody>
      </p:sp>
      <p:sp>
        <p:nvSpPr>
          <p:cNvPr id="26" name="Rectangle 25">
            <a:extLst>
              <a:ext uri="{FF2B5EF4-FFF2-40B4-BE49-F238E27FC236}">
                <a16:creationId xmlns:a16="http://schemas.microsoft.com/office/drawing/2014/main" id="{BBEF7917-B104-4E29-B087-215F2F52F42F}"/>
              </a:ext>
            </a:extLst>
          </p:cNvPr>
          <p:cNvSpPr/>
          <p:nvPr/>
        </p:nvSpPr>
        <p:spPr>
          <a:xfrm>
            <a:off x="1107462" y="5116520"/>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9" action="ppaction://hlinksldjump"/>
              </a:rPr>
              <a:t>Attend</a:t>
            </a:r>
            <a:endParaRPr lang="en-US" dirty="0">
              <a:solidFill>
                <a:srgbClr val="002060"/>
              </a:solidFill>
            </a:endParaRPr>
          </a:p>
        </p:txBody>
      </p:sp>
      <p:sp>
        <p:nvSpPr>
          <p:cNvPr id="27" name="Rectangle 26">
            <a:extLst>
              <a:ext uri="{FF2B5EF4-FFF2-40B4-BE49-F238E27FC236}">
                <a16:creationId xmlns:a16="http://schemas.microsoft.com/office/drawing/2014/main" id="{B431B4B1-5841-4614-ADE1-EC48F58B8295}"/>
              </a:ext>
            </a:extLst>
          </p:cNvPr>
          <p:cNvSpPr/>
          <p:nvPr/>
        </p:nvSpPr>
        <p:spPr>
          <a:xfrm>
            <a:off x="1107462" y="6006067"/>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10" action="ppaction://hlinksldjump"/>
              </a:rPr>
              <a:t>Data Reporting</a:t>
            </a:r>
            <a:endParaRPr lang="en-US" dirty="0">
              <a:solidFill>
                <a:srgbClr val="002060"/>
              </a:solidFill>
            </a:endParaRPr>
          </a:p>
        </p:txBody>
      </p:sp>
      <p:sp>
        <p:nvSpPr>
          <p:cNvPr id="18" name="Oval 17">
            <a:extLst>
              <a:ext uri="{FF2B5EF4-FFF2-40B4-BE49-F238E27FC236}">
                <a16:creationId xmlns:a16="http://schemas.microsoft.com/office/drawing/2014/main" id="{37FACF6D-1C60-4AF7-BFCD-7A70802E88EF}"/>
              </a:ext>
            </a:extLst>
          </p:cNvPr>
          <p:cNvSpPr/>
          <p:nvPr/>
        </p:nvSpPr>
        <p:spPr>
          <a:xfrm>
            <a:off x="5486400" y="1033272"/>
            <a:ext cx="4572000" cy="3017520"/>
          </a:xfrm>
          <a:prstGeom prst="ellipse">
            <a:avLst/>
          </a:prstGeom>
          <a:solidFill>
            <a:srgbClr val="687DA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a:t>Referral Pool </a:t>
            </a:r>
          </a:p>
        </p:txBody>
      </p:sp>
      <p:sp>
        <p:nvSpPr>
          <p:cNvPr id="29" name="Oval 28">
            <a:extLst>
              <a:ext uri="{FF2B5EF4-FFF2-40B4-BE49-F238E27FC236}">
                <a16:creationId xmlns:a16="http://schemas.microsoft.com/office/drawing/2014/main" id="{C7D489D9-E54E-4925-BC29-2BE8A4F1C208}"/>
              </a:ext>
            </a:extLst>
          </p:cNvPr>
          <p:cNvSpPr/>
          <p:nvPr/>
        </p:nvSpPr>
        <p:spPr>
          <a:xfrm>
            <a:off x="7223760" y="1843903"/>
            <a:ext cx="1097280" cy="640080"/>
          </a:xfrm>
          <a:prstGeom prst="ellipse">
            <a:avLst/>
          </a:prstGeom>
          <a:solidFill>
            <a:srgbClr val="92D050"/>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rPr>
              <a:t>Provider Referral</a:t>
            </a:r>
          </a:p>
        </p:txBody>
      </p:sp>
      <p:sp>
        <p:nvSpPr>
          <p:cNvPr id="30" name="Oval 29">
            <a:extLst>
              <a:ext uri="{FF2B5EF4-FFF2-40B4-BE49-F238E27FC236}">
                <a16:creationId xmlns:a16="http://schemas.microsoft.com/office/drawing/2014/main" id="{104730D9-961B-47FA-960D-933F3C894EB7}"/>
              </a:ext>
            </a:extLst>
          </p:cNvPr>
          <p:cNvSpPr/>
          <p:nvPr/>
        </p:nvSpPr>
        <p:spPr>
          <a:xfrm>
            <a:off x="7223760" y="2542032"/>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1" action="ppaction://hlinksldjump"/>
              </a:rPr>
              <a:t>Hospital System Referral</a:t>
            </a:r>
            <a:endParaRPr lang="en-US" sz="900" dirty="0">
              <a:solidFill>
                <a:srgbClr val="002060"/>
              </a:solidFill>
            </a:endParaRPr>
          </a:p>
        </p:txBody>
      </p:sp>
      <p:sp>
        <p:nvSpPr>
          <p:cNvPr id="31" name="Oval 30">
            <a:extLst>
              <a:ext uri="{FF2B5EF4-FFF2-40B4-BE49-F238E27FC236}">
                <a16:creationId xmlns:a16="http://schemas.microsoft.com/office/drawing/2014/main" id="{1AB3AC7E-2E82-4939-93BC-9C6BFD979FC4}"/>
              </a:ext>
            </a:extLst>
          </p:cNvPr>
          <p:cNvSpPr/>
          <p:nvPr/>
        </p:nvSpPr>
        <p:spPr>
          <a:xfrm>
            <a:off x="7223760" y="3301874"/>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2" action="ppaction://hlinksldjump"/>
              </a:rPr>
              <a:t>Community Org Referral</a:t>
            </a:r>
            <a:endParaRPr lang="en-US" sz="900" dirty="0">
              <a:solidFill>
                <a:srgbClr val="002060"/>
              </a:solidFill>
            </a:endParaRPr>
          </a:p>
        </p:txBody>
      </p:sp>
      <p:sp>
        <p:nvSpPr>
          <p:cNvPr id="32" name="Oval 31">
            <a:extLst>
              <a:ext uri="{FF2B5EF4-FFF2-40B4-BE49-F238E27FC236}">
                <a16:creationId xmlns:a16="http://schemas.microsoft.com/office/drawing/2014/main" id="{60158501-96EA-4ACC-AEE1-275AB99B1C0C}"/>
              </a:ext>
            </a:extLst>
          </p:cNvPr>
          <p:cNvSpPr/>
          <p:nvPr/>
        </p:nvSpPr>
        <p:spPr>
          <a:xfrm>
            <a:off x="6033096" y="2963657"/>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3" action="ppaction://hlinksldjump"/>
              </a:rPr>
              <a:t>MCO/Payer Referral</a:t>
            </a:r>
            <a:endParaRPr lang="en-US" sz="900" dirty="0">
              <a:solidFill>
                <a:srgbClr val="002060"/>
              </a:solidFill>
            </a:endParaRPr>
          </a:p>
        </p:txBody>
      </p:sp>
      <p:sp>
        <p:nvSpPr>
          <p:cNvPr id="33" name="Oval 32">
            <a:extLst>
              <a:ext uri="{FF2B5EF4-FFF2-40B4-BE49-F238E27FC236}">
                <a16:creationId xmlns:a16="http://schemas.microsoft.com/office/drawing/2014/main" id="{9D5951BA-7889-4F2F-9001-7F470B4528CE}"/>
              </a:ext>
            </a:extLst>
          </p:cNvPr>
          <p:cNvSpPr/>
          <p:nvPr/>
        </p:nvSpPr>
        <p:spPr>
          <a:xfrm>
            <a:off x="6033096" y="2163943"/>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4" action="ppaction://hlinksldjump"/>
              </a:rPr>
              <a:t>Participant Self-referral</a:t>
            </a:r>
            <a:endParaRPr lang="en-US" sz="900" dirty="0">
              <a:solidFill>
                <a:srgbClr val="002060"/>
              </a:solidFill>
            </a:endParaRPr>
          </a:p>
        </p:txBody>
      </p:sp>
      <p:sp>
        <p:nvSpPr>
          <p:cNvPr id="34" name="Oval 33">
            <a:extLst>
              <a:ext uri="{FF2B5EF4-FFF2-40B4-BE49-F238E27FC236}">
                <a16:creationId xmlns:a16="http://schemas.microsoft.com/office/drawing/2014/main" id="{09CFA88D-6CEF-46A0-8463-0597F6951FE6}"/>
              </a:ext>
            </a:extLst>
          </p:cNvPr>
          <p:cNvSpPr/>
          <p:nvPr/>
        </p:nvSpPr>
        <p:spPr>
          <a:xfrm>
            <a:off x="8414424" y="2163943"/>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5" action="ppaction://hlinksldjump"/>
              </a:rPr>
              <a:t>Employer Referral</a:t>
            </a:r>
            <a:endParaRPr lang="en-US" sz="900" dirty="0">
              <a:solidFill>
                <a:srgbClr val="002060"/>
              </a:solidFill>
            </a:endParaRPr>
          </a:p>
        </p:txBody>
      </p:sp>
      <p:sp>
        <p:nvSpPr>
          <p:cNvPr id="35" name="Oval 34">
            <a:extLst>
              <a:ext uri="{FF2B5EF4-FFF2-40B4-BE49-F238E27FC236}">
                <a16:creationId xmlns:a16="http://schemas.microsoft.com/office/drawing/2014/main" id="{3C29F106-876C-44F2-AB4F-826CBBA29A62}"/>
              </a:ext>
            </a:extLst>
          </p:cNvPr>
          <p:cNvSpPr/>
          <p:nvPr/>
        </p:nvSpPr>
        <p:spPr>
          <a:xfrm>
            <a:off x="8414424" y="2963657"/>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6" action="ppaction://hlinksldjump"/>
              </a:rPr>
              <a:t>Other Referral Sources</a:t>
            </a:r>
            <a:endParaRPr lang="en-US" sz="900" dirty="0">
              <a:solidFill>
                <a:srgbClr val="002060"/>
              </a:solidFill>
            </a:endParaRPr>
          </a:p>
        </p:txBody>
      </p:sp>
      <p:sp>
        <p:nvSpPr>
          <p:cNvPr id="36" name="Rectangle 35">
            <a:extLst>
              <a:ext uri="{FF2B5EF4-FFF2-40B4-BE49-F238E27FC236}">
                <a16:creationId xmlns:a16="http://schemas.microsoft.com/office/drawing/2014/main" id="{525095EA-9255-4275-B5A1-EE2095D47E79}"/>
              </a:ext>
            </a:extLst>
          </p:cNvPr>
          <p:cNvSpPr/>
          <p:nvPr/>
        </p:nvSpPr>
        <p:spPr>
          <a:xfrm>
            <a:off x="2593363" y="668784"/>
            <a:ext cx="1920240" cy="1924103"/>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Pre-screening </a:t>
            </a:r>
            <a:r>
              <a:rPr lang="en-US" u="sng" dirty="0">
                <a:solidFill>
                  <a:srgbClr val="002060"/>
                </a:solidFill>
              </a:rPr>
              <a:t>Resources:</a:t>
            </a:r>
          </a:p>
          <a:p>
            <a:pPr algn="ctr"/>
            <a:endParaRPr lang="en-US" sz="600" dirty="0">
              <a:solidFill>
                <a:srgbClr val="002060"/>
              </a:solidFill>
            </a:endParaRPr>
          </a:p>
          <a:p>
            <a:pPr marL="171450" indent="-171450">
              <a:buFont typeface="Arial" panose="020B0604020202020204" pitchFamily="34" charset="0"/>
              <a:buChar char="•"/>
            </a:pPr>
            <a:r>
              <a:rPr lang="en-US" sz="1200" dirty="0">
                <a:solidFill>
                  <a:srgbClr val="002060"/>
                </a:solidFill>
                <a:hlinkClick r:id="rId17"/>
              </a:rPr>
              <a:t>CDC Risk Test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8"/>
              </a:rPr>
              <a:t>ADA Risk Test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9"/>
              </a:rPr>
              <a:t>Coverage Toolkit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20"/>
              </a:rPr>
              <a:t>EHR data/eligibility algorithm</a:t>
            </a:r>
            <a:endParaRPr lang="en-US" sz="1200" dirty="0">
              <a:solidFill>
                <a:srgbClr val="002060"/>
              </a:solidFill>
            </a:endParaRPr>
          </a:p>
          <a:p>
            <a:pPr algn="ctr"/>
            <a:endParaRPr lang="en-US" sz="1400" dirty="0">
              <a:solidFill>
                <a:srgbClr val="002060"/>
              </a:solidFill>
            </a:endParaRPr>
          </a:p>
        </p:txBody>
      </p:sp>
    </p:spTree>
    <p:extLst>
      <p:ext uri="{BB962C8B-B14F-4D97-AF65-F5344CB8AC3E}">
        <p14:creationId xmlns:p14="http://schemas.microsoft.com/office/powerpoint/2010/main" val="1566459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Arrow: Down 62">
            <a:extLst>
              <a:ext uri="{FF2B5EF4-FFF2-40B4-BE49-F238E27FC236}">
                <a16:creationId xmlns:a16="http://schemas.microsoft.com/office/drawing/2014/main" id="{E966BDAD-EC09-4DDB-8B25-E978DEAF3CE4}"/>
              </a:ext>
            </a:extLst>
          </p:cNvPr>
          <p:cNvSpPr/>
          <p:nvPr/>
        </p:nvSpPr>
        <p:spPr>
          <a:xfrm>
            <a:off x="457200" y="1033272"/>
            <a:ext cx="254709" cy="5338916"/>
          </a:xfrm>
          <a:prstGeom prst="downArrow">
            <a:avLst/>
          </a:prstGeom>
          <a:solidFill>
            <a:srgbClr val="193560"/>
          </a:solidFill>
          <a:ln>
            <a:solidFill>
              <a:srgbClr val="1935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2729F6AB-A166-4471-895C-A9087F39B1D8}"/>
              </a:ext>
            </a:extLst>
          </p:cNvPr>
          <p:cNvSpPr/>
          <p:nvPr/>
        </p:nvSpPr>
        <p:spPr>
          <a:xfrm>
            <a:off x="274320" y="91440"/>
            <a:ext cx="3187290" cy="476250"/>
          </a:xfrm>
          <a:prstGeom prst="rect">
            <a:avLst/>
          </a:prstGeom>
          <a:solidFill>
            <a:srgbClr val="B3B3B3"/>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Participant Pathway</a:t>
            </a:r>
          </a:p>
        </p:txBody>
      </p:sp>
      <p:cxnSp>
        <p:nvCxnSpPr>
          <p:cNvPr id="65" name="Straight Arrow Connector 64">
            <a:extLst>
              <a:ext uri="{FF2B5EF4-FFF2-40B4-BE49-F238E27FC236}">
                <a16:creationId xmlns:a16="http://schemas.microsoft.com/office/drawing/2014/main" id="{9F447CBA-CC28-484E-A6F7-9C383A2DD246}"/>
              </a:ext>
            </a:extLst>
          </p:cNvPr>
          <p:cNvCxnSpPr>
            <a:cxnSpLocks/>
            <a:endCxn id="18" idx="2"/>
          </p:cNvCxnSpPr>
          <p:nvPr/>
        </p:nvCxnSpPr>
        <p:spPr>
          <a:xfrm>
            <a:off x="2296182" y="1094617"/>
            <a:ext cx="3190217" cy="1447415"/>
          </a:xfrm>
          <a:prstGeom prst="bentConnector3">
            <a:avLst>
              <a:gd name="adj1" fmla="val 50000"/>
            </a:avLst>
          </a:prstGeom>
          <a:ln w="28575">
            <a:solidFill>
              <a:schemeClr val="accent6"/>
            </a:solidFill>
            <a:tailEnd type="arrow" w="lg" len="lg"/>
          </a:ln>
        </p:spPr>
        <p:style>
          <a:lnRef idx="1">
            <a:schemeClr val="accent1"/>
          </a:lnRef>
          <a:fillRef idx="0">
            <a:schemeClr val="accent1"/>
          </a:fillRef>
          <a:effectRef idx="0">
            <a:schemeClr val="accent1"/>
          </a:effectRef>
          <a:fontRef idx="minor">
            <a:schemeClr val="tx1"/>
          </a:fontRef>
        </p:style>
      </p:cxnSp>
      <p:sp>
        <p:nvSpPr>
          <p:cNvPr id="67" name="Rectangle 66">
            <a:extLst>
              <a:ext uri="{FF2B5EF4-FFF2-40B4-BE49-F238E27FC236}">
                <a16:creationId xmlns:a16="http://schemas.microsoft.com/office/drawing/2014/main" id="{BC96F952-97C8-40BF-AD17-D9CFB78EA0E8}"/>
              </a:ext>
            </a:extLst>
          </p:cNvPr>
          <p:cNvSpPr/>
          <p:nvPr/>
        </p:nvSpPr>
        <p:spPr>
          <a:xfrm>
            <a:off x="5486399" y="274320"/>
            <a:ext cx="4434840" cy="45720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Referral Sources</a:t>
            </a:r>
          </a:p>
        </p:txBody>
      </p:sp>
      <p:sp>
        <p:nvSpPr>
          <p:cNvPr id="22" name="TextBox 21">
            <a:hlinkClick r:id="rId2" action="ppaction://hlinksldjump"/>
            <a:extLst>
              <a:ext uri="{FF2B5EF4-FFF2-40B4-BE49-F238E27FC236}">
                <a16:creationId xmlns:a16="http://schemas.microsoft.com/office/drawing/2014/main" id="{4F59EE07-6906-4F6A-8F74-2ED7DAD57D6A}"/>
              </a:ext>
            </a:extLst>
          </p:cNvPr>
          <p:cNvSpPr txBox="1"/>
          <p:nvPr/>
        </p:nvSpPr>
        <p:spPr>
          <a:xfrm>
            <a:off x="10536865" y="6594017"/>
            <a:ext cx="1503938" cy="253916"/>
          </a:xfrm>
          <a:prstGeom prst="rect">
            <a:avLst/>
          </a:prstGeom>
          <a:noFill/>
        </p:spPr>
        <p:txBody>
          <a:bodyPr wrap="none" rtlCol="0">
            <a:spAutoFit/>
          </a:bodyPr>
          <a:lstStyle/>
          <a:p>
            <a:r>
              <a:rPr lang="en-US" sz="1050" dirty="0">
                <a:solidFill>
                  <a:srgbClr val="193560"/>
                </a:solidFill>
              </a:rPr>
              <a:t>Return to flow overview</a:t>
            </a:r>
          </a:p>
        </p:txBody>
      </p:sp>
      <p:sp>
        <p:nvSpPr>
          <p:cNvPr id="4" name="TextBox 3">
            <a:extLst>
              <a:ext uri="{FF2B5EF4-FFF2-40B4-BE49-F238E27FC236}">
                <a16:creationId xmlns:a16="http://schemas.microsoft.com/office/drawing/2014/main" id="{DEDE7CE0-3608-4E0E-A7A1-4FC970CF0B4F}"/>
              </a:ext>
            </a:extLst>
          </p:cNvPr>
          <p:cNvSpPr txBox="1">
            <a:spLocks noChangeAspect="1"/>
          </p:cNvSpPr>
          <p:nvPr/>
        </p:nvSpPr>
        <p:spPr>
          <a:xfrm>
            <a:off x="4374047" y="4165800"/>
            <a:ext cx="7220918" cy="2031325"/>
          </a:xfrm>
          <a:prstGeom prst="rect">
            <a:avLst/>
          </a:prstGeom>
          <a:noFill/>
        </p:spPr>
        <p:txBody>
          <a:bodyPr wrap="square" rtlCol="0">
            <a:spAutoFit/>
          </a:bodyPr>
          <a:lstStyle/>
          <a:p>
            <a:r>
              <a:rPr lang="en-US" dirty="0">
                <a:solidFill>
                  <a:srgbClr val="193560"/>
                </a:solidFill>
              </a:rPr>
              <a:t>Unique considerations for a participant referred by a hospital system: </a:t>
            </a:r>
          </a:p>
          <a:p>
            <a:pPr marL="285750" indent="-285750">
              <a:buFont typeface="Wingdings" panose="05000000000000000000" pitchFamily="2" charset="2"/>
              <a:buChar char="§"/>
            </a:pPr>
            <a:r>
              <a:rPr lang="en-US" sz="1200" dirty="0">
                <a:solidFill>
                  <a:srgbClr val="193560"/>
                </a:solidFill>
              </a:rPr>
              <a:t>Providers may identify and refer a patient based on their results on one of </a:t>
            </a:r>
            <a:r>
              <a:rPr lang="en-US" sz="1200" dirty="0">
                <a:solidFill>
                  <a:srgbClr val="193560"/>
                </a:solidFill>
                <a:hlinkClick r:id="rId3"/>
              </a:rPr>
              <a:t>three qualifying blood tests.</a:t>
            </a:r>
            <a:endParaRPr lang="en-US" sz="1200" dirty="0">
              <a:solidFill>
                <a:srgbClr val="193560"/>
              </a:solidFill>
            </a:endParaRPr>
          </a:p>
          <a:p>
            <a:pPr marL="285750" indent="-285750">
              <a:buFont typeface="Wingdings" panose="05000000000000000000" pitchFamily="2" charset="2"/>
              <a:buChar char="§"/>
            </a:pPr>
            <a:r>
              <a:rPr lang="en-US" sz="1200" dirty="0">
                <a:solidFill>
                  <a:srgbClr val="193560"/>
                </a:solidFill>
              </a:rPr>
              <a:t>Providers may repeat the same test on a second day or may do a different test prior to diagnosing and confirming diagnosis of prediabetes.</a:t>
            </a:r>
          </a:p>
          <a:p>
            <a:pPr marL="285750" indent="-285750">
              <a:buFont typeface="Wingdings" panose="05000000000000000000" pitchFamily="2" charset="2"/>
              <a:buChar char="§"/>
            </a:pPr>
            <a:r>
              <a:rPr lang="en-US" sz="1200" dirty="0">
                <a:solidFill>
                  <a:srgbClr val="193560"/>
                </a:solidFill>
              </a:rPr>
              <a:t>Hospitals can utilize their EHR to pre-identify patients who meet the eligibility criteria. </a:t>
            </a:r>
          </a:p>
          <a:p>
            <a:pPr marL="285750" indent="-285750">
              <a:buFont typeface="Wingdings" panose="05000000000000000000" pitchFamily="2" charset="2"/>
              <a:buChar char="§"/>
            </a:pPr>
            <a:r>
              <a:rPr lang="en-US" sz="1200" dirty="0">
                <a:solidFill>
                  <a:srgbClr val="193560"/>
                </a:solidFill>
              </a:rPr>
              <a:t>Hospitals without an in-house National DPP lifestyle change program can contract with one or more community-based or online CDC-recognized organizations.</a:t>
            </a:r>
          </a:p>
          <a:p>
            <a:pPr marL="285750" indent="-285750">
              <a:buFont typeface="Wingdings" panose="05000000000000000000" pitchFamily="2" charset="2"/>
              <a:buChar char="§"/>
            </a:pPr>
            <a:r>
              <a:rPr lang="en-US" sz="1200" dirty="0">
                <a:solidFill>
                  <a:srgbClr val="193560"/>
                </a:solidFill>
              </a:rPr>
              <a:t>Risk tests may be administered by primary care physicians as well as other health professionals such as registered nurses, physician assistants, dentists, ophthalmologists, pharmacists, etc.  The risk test may also be administered by other medical office staff.</a:t>
            </a:r>
          </a:p>
        </p:txBody>
      </p:sp>
      <p:cxnSp>
        <p:nvCxnSpPr>
          <p:cNvPr id="19" name="Straight Connector 18">
            <a:extLst>
              <a:ext uri="{FF2B5EF4-FFF2-40B4-BE49-F238E27FC236}">
                <a16:creationId xmlns:a16="http://schemas.microsoft.com/office/drawing/2014/main" id="{88A633BD-04DB-418F-8216-218935992D3A}"/>
              </a:ext>
            </a:extLst>
          </p:cNvPr>
          <p:cNvCxnSpPr>
            <a:stCxn id="24" idx="2"/>
            <a:endCxn id="27" idx="0"/>
          </p:cNvCxnSpPr>
          <p:nvPr/>
        </p:nvCxnSpPr>
        <p:spPr>
          <a:xfrm>
            <a:off x="1701822" y="1400305"/>
            <a:ext cx="0" cy="4605762"/>
          </a:xfrm>
          <a:prstGeom prst="line">
            <a:avLst/>
          </a:prstGeom>
          <a:ln w="28575">
            <a:solidFill>
              <a:schemeClr val="accent6"/>
            </a:solidFill>
            <a:tailEnd type="none" w="lg" len="lg"/>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61C186BD-278A-4B38-9147-5FB70D2C3447}"/>
              </a:ext>
            </a:extLst>
          </p:cNvPr>
          <p:cNvSpPr/>
          <p:nvPr/>
        </p:nvSpPr>
        <p:spPr>
          <a:xfrm>
            <a:off x="1107462" y="2447879"/>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4" action="ppaction://hlinksldjump"/>
              </a:rPr>
              <a:t>Choose</a:t>
            </a:r>
            <a:endParaRPr lang="en-US" dirty="0">
              <a:solidFill>
                <a:srgbClr val="002060"/>
              </a:solidFill>
            </a:endParaRPr>
          </a:p>
        </p:txBody>
      </p:sp>
      <p:sp>
        <p:nvSpPr>
          <p:cNvPr id="21" name="Rectangle 20">
            <a:extLst>
              <a:ext uri="{FF2B5EF4-FFF2-40B4-BE49-F238E27FC236}">
                <a16:creationId xmlns:a16="http://schemas.microsoft.com/office/drawing/2014/main" id="{3A7E92AA-35EA-4023-AA15-DAA6AFF8F83F}"/>
              </a:ext>
            </a:extLst>
          </p:cNvPr>
          <p:cNvSpPr/>
          <p:nvPr/>
        </p:nvSpPr>
        <p:spPr>
          <a:xfrm>
            <a:off x="1107462" y="4226973"/>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5" action="ppaction://hlinksldjump"/>
              </a:rPr>
              <a:t>Enroll</a:t>
            </a:r>
            <a:r>
              <a:rPr lang="en-US" dirty="0">
                <a:solidFill>
                  <a:srgbClr val="002060"/>
                </a:solidFill>
              </a:rPr>
              <a:t> </a:t>
            </a:r>
          </a:p>
        </p:txBody>
      </p:sp>
      <p:sp>
        <p:nvSpPr>
          <p:cNvPr id="23" name="Rectangle 22">
            <a:extLst>
              <a:ext uri="{FF2B5EF4-FFF2-40B4-BE49-F238E27FC236}">
                <a16:creationId xmlns:a16="http://schemas.microsoft.com/office/drawing/2014/main" id="{A318A582-BF0C-4E39-8B25-BCC063BAD34C}"/>
              </a:ext>
            </a:extLst>
          </p:cNvPr>
          <p:cNvSpPr/>
          <p:nvPr/>
        </p:nvSpPr>
        <p:spPr>
          <a:xfrm>
            <a:off x="1107462" y="3337426"/>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6" action="ppaction://hlinksldjump"/>
              </a:rPr>
              <a:t>Qualify</a:t>
            </a:r>
            <a:r>
              <a:rPr lang="en-US" dirty="0">
                <a:solidFill>
                  <a:srgbClr val="002060"/>
                </a:solidFill>
              </a:rPr>
              <a:t> </a:t>
            </a:r>
          </a:p>
        </p:txBody>
      </p:sp>
      <p:sp>
        <p:nvSpPr>
          <p:cNvPr id="24" name="Rectangle 23">
            <a:extLst>
              <a:ext uri="{FF2B5EF4-FFF2-40B4-BE49-F238E27FC236}">
                <a16:creationId xmlns:a16="http://schemas.microsoft.com/office/drawing/2014/main" id="{6DEDEBEA-F0D4-44DF-9F0B-3E11F9948569}"/>
              </a:ext>
            </a:extLst>
          </p:cNvPr>
          <p:cNvSpPr/>
          <p:nvPr/>
        </p:nvSpPr>
        <p:spPr>
          <a:xfrm>
            <a:off x="1107462" y="668785"/>
            <a:ext cx="1188720" cy="731520"/>
          </a:xfrm>
          <a:prstGeom prst="rect">
            <a:avLst/>
          </a:prstGeom>
          <a:solidFill>
            <a:srgbClr val="1935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hlinkClick r:id="rId7" action="ppaction://hlinksldjump">
                  <a:extLst>
                    <a:ext uri="{A12FA001-AC4F-418D-AE19-62706E023703}">
                      <ahyp:hlinkClr xmlns:ahyp="http://schemas.microsoft.com/office/drawing/2018/hyperlinkcolor" val="tx"/>
                    </a:ext>
                  </a:extLst>
                </a:hlinkClick>
              </a:rPr>
              <a:t>Refer</a:t>
            </a:r>
            <a:endParaRPr lang="en-US" dirty="0">
              <a:solidFill>
                <a:schemeClr val="bg1"/>
              </a:solidFill>
            </a:endParaRPr>
          </a:p>
        </p:txBody>
      </p:sp>
      <p:sp>
        <p:nvSpPr>
          <p:cNvPr id="25" name="Rectangle 24">
            <a:extLst>
              <a:ext uri="{FF2B5EF4-FFF2-40B4-BE49-F238E27FC236}">
                <a16:creationId xmlns:a16="http://schemas.microsoft.com/office/drawing/2014/main" id="{C48F9322-F769-41A6-987D-3D54F0207953}"/>
              </a:ext>
            </a:extLst>
          </p:cNvPr>
          <p:cNvSpPr/>
          <p:nvPr/>
        </p:nvSpPr>
        <p:spPr>
          <a:xfrm>
            <a:off x="1107462" y="1558332"/>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8" action="ppaction://hlinksldjump"/>
              </a:rPr>
              <a:t>Pay for</a:t>
            </a:r>
            <a:endParaRPr lang="en-US" dirty="0">
              <a:solidFill>
                <a:srgbClr val="002060"/>
              </a:solidFill>
            </a:endParaRPr>
          </a:p>
        </p:txBody>
      </p:sp>
      <p:sp>
        <p:nvSpPr>
          <p:cNvPr id="26" name="Rectangle 25">
            <a:extLst>
              <a:ext uri="{FF2B5EF4-FFF2-40B4-BE49-F238E27FC236}">
                <a16:creationId xmlns:a16="http://schemas.microsoft.com/office/drawing/2014/main" id="{CE6F1534-0378-42CA-B5CF-E92B5B3C1803}"/>
              </a:ext>
            </a:extLst>
          </p:cNvPr>
          <p:cNvSpPr/>
          <p:nvPr/>
        </p:nvSpPr>
        <p:spPr>
          <a:xfrm>
            <a:off x="1107462" y="5116520"/>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9" action="ppaction://hlinksldjump"/>
              </a:rPr>
              <a:t>Attend</a:t>
            </a:r>
            <a:endParaRPr lang="en-US" dirty="0">
              <a:solidFill>
                <a:srgbClr val="002060"/>
              </a:solidFill>
            </a:endParaRPr>
          </a:p>
        </p:txBody>
      </p:sp>
      <p:sp>
        <p:nvSpPr>
          <p:cNvPr id="27" name="Rectangle 26">
            <a:extLst>
              <a:ext uri="{FF2B5EF4-FFF2-40B4-BE49-F238E27FC236}">
                <a16:creationId xmlns:a16="http://schemas.microsoft.com/office/drawing/2014/main" id="{423B50A4-839B-4C7A-9400-9715D90F4205}"/>
              </a:ext>
            </a:extLst>
          </p:cNvPr>
          <p:cNvSpPr/>
          <p:nvPr/>
        </p:nvSpPr>
        <p:spPr>
          <a:xfrm>
            <a:off x="1107462" y="6006067"/>
            <a:ext cx="1188720" cy="73152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hlinkClick r:id="rId10" action="ppaction://hlinksldjump"/>
              </a:rPr>
              <a:t>Data Reporting</a:t>
            </a:r>
            <a:endParaRPr lang="en-US" dirty="0">
              <a:solidFill>
                <a:srgbClr val="002060"/>
              </a:solidFill>
            </a:endParaRPr>
          </a:p>
        </p:txBody>
      </p:sp>
      <p:sp>
        <p:nvSpPr>
          <p:cNvPr id="18" name="Oval 17">
            <a:extLst>
              <a:ext uri="{FF2B5EF4-FFF2-40B4-BE49-F238E27FC236}">
                <a16:creationId xmlns:a16="http://schemas.microsoft.com/office/drawing/2014/main" id="{B93F92A9-E1AC-41CB-B215-333A1D2E8FFB}"/>
              </a:ext>
            </a:extLst>
          </p:cNvPr>
          <p:cNvSpPr/>
          <p:nvPr/>
        </p:nvSpPr>
        <p:spPr>
          <a:xfrm>
            <a:off x="5486399" y="1033272"/>
            <a:ext cx="4572000" cy="3017520"/>
          </a:xfrm>
          <a:prstGeom prst="ellipse">
            <a:avLst/>
          </a:prstGeom>
          <a:solidFill>
            <a:srgbClr val="687DA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a:t>Referral Pool </a:t>
            </a:r>
          </a:p>
        </p:txBody>
      </p:sp>
      <p:sp>
        <p:nvSpPr>
          <p:cNvPr id="29" name="Oval 28">
            <a:extLst>
              <a:ext uri="{FF2B5EF4-FFF2-40B4-BE49-F238E27FC236}">
                <a16:creationId xmlns:a16="http://schemas.microsoft.com/office/drawing/2014/main" id="{AC54F9E4-687E-471D-89A4-E72F6CC3C85E}"/>
              </a:ext>
            </a:extLst>
          </p:cNvPr>
          <p:cNvSpPr/>
          <p:nvPr/>
        </p:nvSpPr>
        <p:spPr>
          <a:xfrm>
            <a:off x="7223759" y="1843903"/>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1" action="ppaction://hlinksldjump"/>
              </a:rPr>
              <a:t>Provider Referral</a:t>
            </a:r>
            <a:endParaRPr lang="en-US" sz="900" dirty="0">
              <a:solidFill>
                <a:srgbClr val="002060"/>
              </a:solidFill>
            </a:endParaRPr>
          </a:p>
        </p:txBody>
      </p:sp>
      <p:sp>
        <p:nvSpPr>
          <p:cNvPr id="30" name="Oval 29">
            <a:extLst>
              <a:ext uri="{FF2B5EF4-FFF2-40B4-BE49-F238E27FC236}">
                <a16:creationId xmlns:a16="http://schemas.microsoft.com/office/drawing/2014/main" id="{B894E86E-460D-4600-9E9C-166D894CBB2B}"/>
              </a:ext>
            </a:extLst>
          </p:cNvPr>
          <p:cNvSpPr/>
          <p:nvPr/>
        </p:nvSpPr>
        <p:spPr>
          <a:xfrm>
            <a:off x="7223759" y="2542032"/>
            <a:ext cx="1097280" cy="640080"/>
          </a:xfrm>
          <a:prstGeom prst="ellipse">
            <a:avLst/>
          </a:prstGeom>
          <a:solidFill>
            <a:srgbClr val="92D050"/>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rPr>
              <a:t>Hospital System Referral</a:t>
            </a:r>
          </a:p>
        </p:txBody>
      </p:sp>
      <p:sp>
        <p:nvSpPr>
          <p:cNvPr id="31" name="Oval 30">
            <a:extLst>
              <a:ext uri="{FF2B5EF4-FFF2-40B4-BE49-F238E27FC236}">
                <a16:creationId xmlns:a16="http://schemas.microsoft.com/office/drawing/2014/main" id="{13FA208A-4056-4970-9D5C-2D4A4154BD98}"/>
              </a:ext>
            </a:extLst>
          </p:cNvPr>
          <p:cNvSpPr/>
          <p:nvPr/>
        </p:nvSpPr>
        <p:spPr>
          <a:xfrm>
            <a:off x="7223759" y="3301874"/>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2" action="ppaction://hlinksldjump"/>
              </a:rPr>
              <a:t>Community Org Referral</a:t>
            </a:r>
            <a:endParaRPr lang="en-US" sz="900" dirty="0">
              <a:solidFill>
                <a:srgbClr val="002060"/>
              </a:solidFill>
            </a:endParaRPr>
          </a:p>
        </p:txBody>
      </p:sp>
      <p:sp>
        <p:nvSpPr>
          <p:cNvPr id="32" name="Oval 31">
            <a:extLst>
              <a:ext uri="{FF2B5EF4-FFF2-40B4-BE49-F238E27FC236}">
                <a16:creationId xmlns:a16="http://schemas.microsoft.com/office/drawing/2014/main" id="{FEA16E22-D69B-479E-B32B-3318E193A1DA}"/>
              </a:ext>
            </a:extLst>
          </p:cNvPr>
          <p:cNvSpPr/>
          <p:nvPr/>
        </p:nvSpPr>
        <p:spPr>
          <a:xfrm>
            <a:off x="6033095" y="2963657"/>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3" action="ppaction://hlinksldjump"/>
              </a:rPr>
              <a:t>MCO/Payer Referral</a:t>
            </a:r>
            <a:endParaRPr lang="en-US" sz="900" dirty="0">
              <a:solidFill>
                <a:srgbClr val="002060"/>
              </a:solidFill>
            </a:endParaRPr>
          </a:p>
        </p:txBody>
      </p:sp>
      <p:sp>
        <p:nvSpPr>
          <p:cNvPr id="33" name="Oval 32">
            <a:extLst>
              <a:ext uri="{FF2B5EF4-FFF2-40B4-BE49-F238E27FC236}">
                <a16:creationId xmlns:a16="http://schemas.microsoft.com/office/drawing/2014/main" id="{A87C1E97-8301-4623-8598-C8CC3CFD0B68}"/>
              </a:ext>
            </a:extLst>
          </p:cNvPr>
          <p:cNvSpPr/>
          <p:nvPr/>
        </p:nvSpPr>
        <p:spPr>
          <a:xfrm>
            <a:off x="6033095" y="2163943"/>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4" action="ppaction://hlinksldjump"/>
              </a:rPr>
              <a:t>Participant Self-referral</a:t>
            </a:r>
            <a:endParaRPr lang="en-US" sz="900" dirty="0">
              <a:solidFill>
                <a:srgbClr val="002060"/>
              </a:solidFill>
            </a:endParaRPr>
          </a:p>
        </p:txBody>
      </p:sp>
      <p:sp>
        <p:nvSpPr>
          <p:cNvPr id="34" name="Oval 33">
            <a:extLst>
              <a:ext uri="{FF2B5EF4-FFF2-40B4-BE49-F238E27FC236}">
                <a16:creationId xmlns:a16="http://schemas.microsoft.com/office/drawing/2014/main" id="{08FDFC78-8263-41E7-AF90-B1BABE4FB5AE}"/>
              </a:ext>
            </a:extLst>
          </p:cNvPr>
          <p:cNvSpPr/>
          <p:nvPr/>
        </p:nvSpPr>
        <p:spPr>
          <a:xfrm>
            <a:off x="8414423" y="2163943"/>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5" action="ppaction://hlinksldjump"/>
              </a:rPr>
              <a:t>Employer Referral</a:t>
            </a:r>
            <a:endParaRPr lang="en-US" sz="900" dirty="0">
              <a:solidFill>
                <a:srgbClr val="002060"/>
              </a:solidFill>
            </a:endParaRPr>
          </a:p>
        </p:txBody>
      </p:sp>
      <p:sp>
        <p:nvSpPr>
          <p:cNvPr id="35" name="Oval 34">
            <a:extLst>
              <a:ext uri="{FF2B5EF4-FFF2-40B4-BE49-F238E27FC236}">
                <a16:creationId xmlns:a16="http://schemas.microsoft.com/office/drawing/2014/main" id="{E5176D60-D0D1-4054-8F0D-E913923CFF47}"/>
              </a:ext>
            </a:extLst>
          </p:cNvPr>
          <p:cNvSpPr/>
          <p:nvPr/>
        </p:nvSpPr>
        <p:spPr>
          <a:xfrm>
            <a:off x="8414423" y="2963657"/>
            <a:ext cx="1097280" cy="640080"/>
          </a:xfrm>
          <a:prstGeom prst="ellipse">
            <a:avLst/>
          </a:prstGeom>
          <a:solidFill>
            <a:srgbClr val="B3B3B3"/>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solidFill>
                  <a:srgbClr val="002060"/>
                </a:solidFill>
                <a:hlinkClick r:id="rId16" action="ppaction://hlinksldjump"/>
              </a:rPr>
              <a:t>Other Referral Sources</a:t>
            </a:r>
            <a:endParaRPr lang="en-US" sz="900" dirty="0">
              <a:solidFill>
                <a:srgbClr val="002060"/>
              </a:solidFill>
            </a:endParaRPr>
          </a:p>
        </p:txBody>
      </p:sp>
      <p:sp>
        <p:nvSpPr>
          <p:cNvPr id="36" name="Rectangle 35">
            <a:extLst>
              <a:ext uri="{FF2B5EF4-FFF2-40B4-BE49-F238E27FC236}">
                <a16:creationId xmlns:a16="http://schemas.microsoft.com/office/drawing/2014/main" id="{0AC27007-ADB1-4668-BFF8-4144382090B0}"/>
              </a:ext>
            </a:extLst>
          </p:cNvPr>
          <p:cNvSpPr/>
          <p:nvPr/>
        </p:nvSpPr>
        <p:spPr>
          <a:xfrm>
            <a:off x="2593363" y="668784"/>
            <a:ext cx="1920240" cy="1924103"/>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rPr>
              <a:t>Pre-screening </a:t>
            </a:r>
            <a:r>
              <a:rPr lang="en-US" u="sng" dirty="0">
                <a:solidFill>
                  <a:srgbClr val="002060"/>
                </a:solidFill>
              </a:rPr>
              <a:t>Resources:</a:t>
            </a:r>
          </a:p>
          <a:p>
            <a:pPr algn="ctr"/>
            <a:endParaRPr lang="en-US" sz="600" dirty="0">
              <a:solidFill>
                <a:srgbClr val="002060"/>
              </a:solidFill>
            </a:endParaRPr>
          </a:p>
          <a:p>
            <a:pPr marL="171450" indent="-171450">
              <a:buFont typeface="Arial" panose="020B0604020202020204" pitchFamily="34" charset="0"/>
              <a:buChar char="•"/>
            </a:pPr>
            <a:r>
              <a:rPr lang="en-US" sz="1200" dirty="0">
                <a:solidFill>
                  <a:srgbClr val="002060"/>
                </a:solidFill>
                <a:hlinkClick r:id="rId17"/>
              </a:rPr>
              <a:t>CDC Risk Test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8"/>
              </a:rPr>
              <a:t>ADA Risk Test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19"/>
              </a:rPr>
              <a:t>Coverage Toolkit</a:t>
            </a:r>
            <a:endParaRPr lang="en-US" sz="1200" dirty="0">
              <a:solidFill>
                <a:srgbClr val="002060"/>
              </a:solidFill>
            </a:endParaRPr>
          </a:p>
          <a:p>
            <a:pPr marL="171450" indent="-171450">
              <a:buFont typeface="Arial" panose="020B0604020202020204" pitchFamily="34" charset="0"/>
              <a:buChar char="•"/>
            </a:pPr>
            <a:r>
              <a:rPr lang="en-US" sz="1200" dirty="0">
                <a:solidFill>
                  <a:srgbClr val="002060"/>
                </a:solidFill>
                <a:hlinkClick r:id="rId20"/>
              </a:rPr>
              <a:t>EHR data/eligibility algorithm</a:t>
            </a:r>
            <a:endParaRPr lang="en-US" sz="1200" dirty="0">
              <a:solidFill>
                <a:srgbClr val="002060"/>
              </a:solidFill>
            </a:endParaRPr>
          </a:p>
          <a:p>
            <a:pPr algn="ctr"/>
            <a:endParaRPr lang="en-US" sz="1400" dirty="0">
              <a:solidFill>
                <a:srgbClr val="002060"/>
              </a:solidFill>
            </a:endParaRPr>
          </a:p>
        </p:txBody>
      </p:sp>
    </p:spTree>
    <p:extLst>
      <p:ext uri="{BB962C8B-B14F-4D97-AF65-F5344CB8AC3E}">
        <p14:creationId xmlns:p14="http://schemas.microsoft.com/office/powerpoint/2010/main" val="42162167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6056</TotalTime>
  <Words>3151</Words>
  <Application>Microsoft Office PowerPoint</Application>
  <PresentationFormat>Widescreen</PresentationFormat>
  <Paragraphs>540</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Courier New</vt:lpstr>
      <vt:lpstr>Wingdings</vt:lpstr>
      <vt:lpstr>Office Theme</vt:lpstr>
      <vt:lpstr>[STATE NAME]  [DEPARTMENT NAME]</vt:lpstr>
      <vt:lpstr>Purpose of this Presentation Deck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Maryland Department of Health</dc:title>
  <dc:creator>Eric Johnson</dc:creator>
  <cp:lastModifiedBy>Samantha Foster</cp:lastModifiedBy>
  <cp:revision>185</cp:revision>
  <cp:lastPrinted>2018-08-17T15:06:10Z</cp:lastPrinted>
  <dcterms:created xsi:type="dcterms:W3CDTF">2018-07-23T23:27:20Z</dcterms:created>
  <dcterms:modified xsi:type="dcterms:W3CDTF">2024-03-22T20:35:24Z</dcterms:modified>
</cp:coreProperties>
</file>