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80" r:id="rId5"/>
    <p:sldId id="281" r:id="rId6"/>
    <p:sldId id="282" r:id="rId7"/>
    <p:sldId id="283" r:id="rId8"/>
    <p:sldId id="299" r:id="rId9"/>
    <p:sldId id="506" r:id="rId10"/>
    <p:sldId id="507" r:id="rId11"/>
    <p:sldId id="286" r:id="rId12"/>
    <p:sldId id="287" r:id="rId13"/>
    <p:sldId id="508" r:id="rId14"/>
    <p:sldId id="482" r:id="rId15"/>
    <p:sldId id="298" r:id="rId16"/>
    <p:sldId id="503" r:id="rId17"/>
    <p:sldId id="504" r:id="rId18"/>
    <p:sldId id="290" r:id="rId19"/>
    <p:sldId id="291" r:id="rId20"/>
    <p:sldId id="296" r:id="rId21"/>
    <p:sldId id="297" r:id="rId22"/>
    <p:sldId id="292" r:id="rId23"/>
    <p:sldId id="505" r:id="rId24"/>
    <p:sldId id="293" r:id="rId25"/>
    <p:sldId id="294" r:id="rId26"/>
    <p:sldId id="273" r:id="rId27"/>
    <p:sldId id="301" r:id="rId28"/>
    <p:sldId id="302" r:id="rId29"/>
  </p:sldIdLst>
  <p:sldSz cx="9144000" cy="6858000" type="screen4x3"/>
  <p:notesSz cx="6858000" cy="1819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p15:clr>
            <a:srgbClr val="A4A3A4"/>
          </p15:clr>
        </p15:guide>
        <p15:guide id="2" pos="33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1F9A83-9D22-A754-4987-B660F895BD45}" name="Kelly McCracken" initials="KM" userId="aaa961a4b8bec62f" providerId="Windows Live"/>
  <p188:author id="{FA6FD486-9338-4AFA-4C61-F6CCAED26AA6}" name="Wendy Childers" initials="WC" userId="S::wendychilders@childersconsulting.onmicrosoft.com::7bc5f38e-cb4b-48f3-9541-90b5b8e356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Phillis Kim" initials="PK" lastIdx="8" clrIdx="0"/>
  <p:cmAuthor id="1" name="CDC User" initials="CU" lastIdx="11" clrIdx="1"/>
  <p:cmAuthor id="2" name="Carole Craft" initials="cac" lastIdx="2" clrIdx="2"/>
  <p:cmAuthor id="3" name="McDivitt, Judith (CDC/ONDIEH/NCCDPHP)" initials="MJ(" lastIdx="3" clrIdx="3"/>
  <p:cmAuthor id="4" name="Tara Kovach" initials="TK" lastIdx="3" clrIdx="4"/>
  <p:cmAuthor id="5" name="Bria Taylor" initials="BT" lastIdx="1" clrIdx="5"/>
  <p:cmAuthor id="6" name="Carole Craft" initials="CC" lastIdx="5" clrIdx="6"/>
  <p:cmAuthor id="7" name="Dianne Polome" initials="DP" lastIdx="10" clrIdx="7"/>
  <p:cmAuthor id="8" name="Julie Bromberg" initials="JB" lastIdx="10" clrIdx="8"/>
  <p:cmAuthor id="9" name="Karen Hilyard" initials="KH" lastIdx="12" clrIdx="9"/>
  <p:cmAuthor id="10" name="Miranda Brna" initials="MB" lastIdx="18" clrIdx="10"/>
  <p:cmAuthor id="11" name="Stefanie O'Brien" initials="SO" lastIdx="0" clrIdx="11"/>
  <p:cmAuthor id="12" name="McDivitt, Judith (CDC/DDNID/NCCDPHP/DDT)" initials="MJ(" lastIdx="8" clrIdx="12"/>
  <p:cmAuthor id="13" name="Smith, Bryce (CDC/DDNID/NCCDPHP/DDT)" initials="SB(" lastIdx="1" clrIdx="13">
    <p:extLst>
      <p:ext uri="{19B8F6BF-5375-455C-9EA6-DF929625EA0E}">
        <p15:presenceInfo xmlns:p15="http://schemas.microsoft.com/office/powerpoint/2012/main" userId="S-1-5-21-1207783550-2075000910-922709458-178814" providerId="AD"/>
      </p:ext>
    </p:extLst>
  </p:cmAuthor>
  <p:cmAuthor id="14" name="Petty, Joshua M. (Josh) (CDC/DDNID/NCCDPHP/DDT)" initials="PJM((" lastIdx="4" clrIdx="14">
    <p:extLst>
      <p:ext uri="{19B8F6BF-5375-455C-9EA6-DF929625EA0E}">
        <p15:presenceInfo xmlns:p15="http://schemas.microsoft.com/office/powerpoint/2012/main" userId="S-1-5-21-1207783550-2075000910-922709458-131559" providerId="AD"/>
      </p:ext>
    </p:extLst>
  </p:cmAuthor>
  <p:cmAuthor id="15" name="Luman, Elizabeth (CDC/DDNID/NCCDPHP/DDT)" initials="LE(" lastIdx="3" clrIdx="15">
    <p:extLst>
      <p:ext uri="{19B8F6BF-5375-455C-9EA6-DF929625EA0E}">
        <p15:presenceInfo xmlns:p15="http://schemas.microsoft.com/office/powerpoint/2012/main" userId="S-1-5-21-1207783550-2075000910-922709458-1766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AE1"/>
    <a:srgbClr val="39536C"/>
    <a:srgbClr val="B60E20"/>
    <a:srgbClr val="2BB673"/>
    <a:srgbClr val="BED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72" autoAdjust="0"/>
    <p:restoredTop sz="76097" autoAdjust="0"/>
  </p:normalViewPr>
  <p:slideViewPr>
    <p:cSldViewPr>
      <p:cViewPr varScale="1">
        <p:scale>
          <a:sx n="46" d="100"/>
          <a:sy n="46" d="100"/>
        </p:scale>
        <p:origin x="1096" y="32"/>
      </p:cViewPr>
      <p:guideLst>
        <p:guide orient="horz" pos="816"/>
        <p:guide pos="33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2930" tIns="46465" rIns="92930" bIns="46465" rtlCol="0"/>
          <a:lstStyle>
            <a:lvl1pPr algn="r">
              <a:defRPr sz="1200"/>
            </a:lvl1pPr>
          </a:lstStyle>
          <a:p>
            <a:fld id="{29D4B6FA-4F6D-4900-8D1B-9E9B154D22DC}" type="datetimeFigureOut">
              <a:rPr lang="en-US" smtClean="0"/>
              <a:t>5/11/2024</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8"/>
            <a:ext cx="3037840" cy="464820"/>
          </a:xfrm>
          <a:prstGeom prst="rect">
            <a:avLst/>
          </a:prstGeom>
        </p:spPr>
        <p:txBody>
          <a:bodyPr vert="horz" lIns="92930" tIns="46465" rIns="92930" bIns="46465" rtlCol="0" anchor="b"/>
          <a:lstStyle>
            <a:lvl1pPr algn="r">
              <a:defRPr sz="1200"/>
            </a:lvl1pPr>
          </a:lstStyle>
          <a:p>
            <a:fld id="{CD3D7432-3938-4209-A064-557341263AFF}" type="slidenum">
              <a:rPr lang="en-US" smtClean="0"/>
              <a:t>‹#›</a:t>
            </a:fld>
            <a:endParaRPr lang="en-US"/>
          </a:p>
        </p:txBody>
      </p:sp>
    </p:spTree>
    <p:extLst>
      <p:ext uri="{BB962C8B-B14F-4D97-AF65-F5344CB8AC3E}">
        <p14:creationId xmlns:p14="http://schemas.microsoft.com/office/powerpoint/2010/main" val="3385251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2930" tIns="46465" rIns="92930" bIns="46465" rtlCol="0"/>
          <a:lstStyle>
            <a:lvl1pPr algn="r">
              <a:defRPr sz="1200"/>
            </a:lvl1pPr>
          </a:lstStyle>
          <a:p>
            <a:fld id="{25A8C691-B262-4334-BDBA-FBA773B46403}" type="datetimeFigureOut">
              <a:rPr lang="en-US" smtClean="0"/>
              <a:t>5/11/2024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8"/>
            <a:ext cx="3037840" cy="464820"/>
          </a:xfrm>
          <a:prstGeom prst="rect">
            <a:avLst/>
          </a:prstGeom>
        </p:spPr>
        <p:txBody>
          <a:bodyPr vert="horz" lIns="92930" tIns="46465" rIns="92930" bIns="46465" rtlCol="0" anchor="b"/>
          <a:lstStyle>
            <a:lvl1pPr algn="r">
              <a:defRPr sz="1200"/>
            </a:lvl1pPr>
          </a:lstStyle>
          <a:p>
            <a:fld id="{DCFB45AF-E7E5-4393-B9E7-B36B92E281CF}" type="slidenum">
              <a:rPr lang="en-US" smtClean="0"/>
              <a:t>‹#›</a:t>
            </a:fld>
            <a:endParaRPr lang="en-US"/>
          </a:p>
        </p:txBody>
      </p:sp>
    </p:spTree>
    <p:extLst>
      <p:ext uri="{BB962C8B-B14F-4D97-AF65-F5344CB8AC3E}">
        <p14:creationId xmlns:p14="http://schemas.microsoft.com/office/powerpoint/2010/main" val="292179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ccd.cdc.gov/Toolkit/DiabetesImpac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[WELCOME participants, introduce yourself and your organization. THANK THEM for taking the time to discuss the important topic of how </a:t>
            </a:r>
            <a:r>
              <a:rPr lang="en-US" dirty="0" err="1">
                <a:solidFill>
                  <a:schemeClr val="tx1"/>
                </a:solidFill>
              </a:rPr>
              <a:t>prediabetes</a:t>
            </a:r>
            <a:r>
              <a:rPr lang="en-US" dirty="0">
                <a:solidFill>
                  <a:schemeClr val="tx1"/>
                </a:solidFill>
              </a:rPr>
              <a:t> is affecting their members and how they can help.]</a:t>
            </a:r>
          </a:p>
          <a:p>
            <a:endParaRPr lang="en-US" dirty="0">
              <a:solidFill>
                <a:schemeClr val="tx1"/>
              </a:solidFill>
            </a:endParaRPr>
          </a:p>
          <a:p>
            <a:r>
              <a:rPr lang="en-US" dirty="0">
                <a:solidFill>
                  <a:schemeClr val="tx1"/>
                </a:solidFill>
              </a:rPr>
              <a:t>[SHARE</a:t>
            </a:r>
            <a:r>
              <a:rPr lang="en-US" baseline="0" dirty="0">
                <a:solidFill>
                  <a:schemeClr val="tx1"/>
                </a:solidFill>
              </a:rPr>
              <a:t> </a:t>
            </a:r>
            <a:r>
              <a:rPr lang="en-US" dirty="0">
                <a:solidFill>
                  <a:schemeClr val="tx1"/>
                </a:solidFill>
              </a:rPr>
              <a:t>that lifestyle change programs like your program are </a:t>
            </a:r>
            <a:r>
              <a:rPr lang="en-US" baseline="0" dirty="0">
                <a:solidFill>
                  <a:schemeClr val="tx1"/>
                </a:solidFill>
              </a:rPr>
              <a:t>part of the National Diabetes Prevention Program, led by the Centers for Disease Control and Prevention. The National Diabetes Prevention Program is a public-private partnership of community organizations, private insurers, employers, health care organizations, faith-based organizations, and government agencies.]</a:t>
            </a:r>
            <a:endParaRPr lang="en-US" dirty="0">
              <a:solidFill>
                <a:schemeClr val="tx1"/>
              </a:solidFill>
            </a:endParaRPr>
          </a:p>
          <a:p>
            <a:endParaRPr lang="en-US" dirty="0">
              <a:solidFill>
                <a:schemeClr val="tx1"/>
              </a:solidFill>
            </a:endParaRPr>
          </a:p>
          <a:p>
            <a:r>
              <a:rPr lang="en-US" dirty="0">
                <a:solidFill>
                  <a:schemeClr val="tx1"/>
                </a:solidFill>
              </a:rPr>
              <a:t>[INSERT </a:t>
            </a:r>
            <a:r>
              <a:rPr lang="en-US" baseline="0" dirty="0">
                <a:solidFill>
                  <a:schemeClr val="tx1"/>
                </a:solidFill>
              </a:rPr>
              <a:t>any personal comments.]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a:t>
            </a:fld>
            <a:endParaRPr lang="en-US"/>
          </a:p>
        </p:txBody>
      </p:sp>
    </p:spTree>
    <p:extLst>
      <p:ext uri="{BB962C8B-B14F-4D97-AF65-F5344CB8AC3E}">
        <p14:creationId xmlns:p14="http://schemas.microsoft.com/office/powerpoint/2010/main" val="2526328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5000"/>
              </a:lnSpc>
              <a:spcBef>
                <a:spcPts val="0"/>
              </a:spcBef>
              <a:spcAft>
                <a:spcPts val="800"/>
              </a:spcAft>
              <a:buFont typeface="Courier New" panose="02070309020205020404" pitchFamily="49" charset="0"/>
              <a:buNone/>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We know there is value to Medicaid in focusing on the prevention of a high-cost disease like type 2 diabetes, and public health, Medicaid agencies, and Medicaid managed care organizations are the perfect partners to problem solve how to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reimburse community-based providers,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using a value-based payment model,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 offering a year-long lifestyle change program to eligible Medicaid beneficiaries,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5000"/>
              </a:lnSpc>
              <a:spcBef>
                <a:spcPts val="0"/>
              </a:spcBef>
              <a:spcAft>
                <a:spcPts val="800"/>
              </a:spcAft>
              <a:buFont typeface="Wingdings" panose="05000000000000000000" pitchFamily="2"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 program that also has the opportunity to address social of determinants of health due to its length and multiple touchpoints in a community setting. </a:t>
            </a:r>
          </a:p>
          <a:p>
            <a:pPr marL="457200" marR="0" lvl="1" indent="0">
              <a:lnSpc>
                <a:spcPct val="105000"/>
              </a:lnSpc>
              <a:spcBef>
                <a:spcPts val="0"/>
              </a:spcBef>
              <a:spcAft>
                <a:spcPts val="800"/>
              </a:spcAft>
              <a:buFont typeface="Wingdings" panose="05000000000000000000" pitchFamily="2" charset="2"/>
              <a:buNone/>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5000"/>
              </a:lnSpc>
              <a:spcBef>
                <a:spcPts val="0"/>
              </a:spcBef>
              <a:spcAft>
                <a:spcPts val="800"/>
              </a:spcAft>
              <a:buFont typeface="Wingdings" panose="05000000000000000000" pitchFamily="2" charset="2"/>
              <a:buNone/>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Offering this program in Medicaid could actually provide an opportunity to address some of the Top-of-Mind issues facing Medicaid today.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65ADF53-D901-49C2-9B8A-C78D770F68EC}" type="slidenum">
              <a:rPr lang="en-US" smtClean="0"/>
              <a:t>11</a:t>
            </a:fld>
            <a:endParaRPr lang="en-US" dirty="0"/>
          </a:p>
        </p:txBody>
      </p:sp>
    </p:spTree>
    <p:extLst>
      <p:ext uri="{BB962C8B-B14F-4D97-AF65-F5344CB8AC3E}">
        <p14:creationId xmlns:p14="http://schemas.microsoft.com/office/powerpoint/2010/main" val="104665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cs typeface="Times New Roman" pitchFamily="18" charset="0"/>
              </a:rPr>
              <a:t>There is a solution</a:t>
            </a:r>
            <a:r>
              <a:rPr lang="en-US" sz="1200" b="0" baseline="0" dirty="0">
                <a:solidFill>
                  <a:schemeClr val="tx1"/>
                </a:solidFill>
                <a:cs typeface="Times New Roman" pitchFamily="18" charset="0"/>
              </a:rPr>
              <a:t> to the problem of prediabetes.</a:t>
            </a:r>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12</a:t>
            </a:fld>
            <a:endParaRPr lang="en-US"/>
          </a:p>
        </p:txBody>
      </p:sp>
    </p:spTree>
    <p:extLst>
      <p:ext uri="{BB962C8B-B14F-4D97-AF65-F5344CB8AC3E}">
        <p14:creationId xmlns:p14="http://schemas.microsoft.com/office/powerpoint/2010/main" val="251422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National Diabetes Prevention Program is meant to be an all-payer model, and much of the work that CDC and partners are doing right now is to expand the reach and coverage of this program so that all payers are involved – Medicare, Medicaid, state health plans, commercial health plans, and employers.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08C5CE-F148-F341-BE46-BE9E09E17E00}" type="slidenum">
              <a:rPr lang="en-US" smtClean="0"/>
              <a:t>13</a:t>
            </a:fld>
            <a:endParaRPr lang="en-US" dirty="0"/>
          </a:p>
        </p:txBody>
      </p:sp>
    </p:spTree>
    <p:extLst>
      <p:ext uri="{BB962C8B-B14F-4D97-AF65-F5344CB8AC3E}">
        <p14:creationId xmlns:p14="http://schemas.microsoft.com/office/powerpoint/2010/main" val="98754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all-payer model supports health equity and access, especially when Medicaid beneficiaries are covered, since adult Medicaid beneficiaries are more likely to develop type 2 diabetes compared to their non-Medicaid counterparts, and states that have expanded Medicaid have seen their type 2 diabetes rates increase in their Medicaid population. </a:t>
            </a:r>
          </a:p>
          <a:p>
            <a:endParaRPr lang="en-US" dirty="0"/>
          </a:p>
        </p:txBody>
      </p:sp>
      <p:sp>
        <p:nvSpPr>
          <p:cNvPr id="4" name="Slide Number Placeholder 3"/>
          <p:cNvSpPr>
            <a:spLocks noGrp="1"/>
          </p:cNvSpPr>
          <p:nvPr>
            <p:ph type="sldNum" sz="quarter" idx="5"/>
          </p:nvPr>
        </p:nvSpPr>
        <p:spPr/>
        <p:txBody>
          <a:bodyPr/>
          <a:lstStyle/>
          <a:p>
            <a:pPr>
              <a:defRPr/>
            </a:pPr>
            <a:fld id="{F50C3D00-B2F6-4D83-A049-FE51B6E62AD3}" type="slidenum">
              <a:rPr lang="en-US" smtClean="0"/>
              <a:pPr>
                <a:defRPr/>
              </a:pPr>
              <a:t>14</a:t>
            </a:fld>
            <a:endParaRPr lang="en-US" dirty="0"/>
          </a:p>
        </p:txBody>
      </p:sp>
    </p:spTree>
    <p:extLst>
      <p:ext uri="{BB962C8B-B14F-4D97-AF65-F5344CB8AC3E}">
        <p14:creationId xmlns:p14="http://schemas.microsoft.com/office/powerpoint/2010/main" val="158610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solidFill>
                  <a:schemeClr val="tx1"/>
                </a:solidFill>
                <a:cs typeface="Times New Roman" pitchFamily="18" charset="0"/>
              </a:rPr>
              <a:t>The program is part of the National Diabetes Prevention Program, led by the Centers for Disease Control and Prevention, and offers a full year of support.</a:t>
            </a:r>
          </a:p>
          <a:p>
            <a:pPr marL="171450" indent="-171450">
              <a:buFont typeface="Arial" panose="020B0604020202020204" pitchFamily="34" charset="0"/>
              <a:buChar char="•"/>
            </a:pPr>
            <a:r>
              <a:rPr lang="en-US" sz="1200" b="0" dirty="0">
                <a:solidFill>
                  <a:schemeClr val="tx1"/>
                </a:solidFill>
                <a:cs typeface="Times New Roman" pitchFamily="18" charset="0"/>
              </a:rPr>
              <a:t>It can prevent or delay type 2 diabetes in high-risk individuals, such as those with prediabetes. </a:t>
            </a:r>
          </a:p>
          <a:p>
            <a:pPr marL="171450" indent="-171450">
              <a:buFont typeface="Arial" panose="020B0604020202020204" pitchFamily="34" charset="0"/>
              <a:buChar char="•"/>
            </a:pPr>
            <a:r>
              <a:rPr lang="en-US" baseline="0" dirty="0">
                <a:solidFill>
                  <a:schemeClr val="tx1"/>
                </a:solidFill>
              </a:rPr>
              <a:t>Accessibility is key for participation, so the program is currently offered in our community, at [insert locations] and online. </a:t>
            </a:r>
          </a:p>
          <a:p>
            <a:pPr marL="171450" indent="-171450">
              <a:buFont typeface="Arial" panose="020B0604020202020204" pitchFamily="34" charset="0"/>
              <a:buChar char="•"/>
            </a:pPr>
            <a:r>
              <a:rPr lang="en-US" baseline="0" dirty="0">
                <a:solidFill>
                  <a:schemeClr val="tx1"/>
                </a:solidFill>
              </a:rPr>
              <a:t>The program uses a CDC-approved curriculum and is monitored by CDC </a:t>
            </a:r>
            <a:r>
              <a:rPr lang="en-US" sz="1200" dirty="0">
                <a:solidFill>
                  <a:schemeClr val="tx1"/>
                </a:solidFill>
              </a:rPr>
              <a:t>to ensure quality and adherence to scientific standards. </a:t>
            </a:r>
          </a:p>
          <a:p>
            <a:pPr marL="171450" indent="-171450">
              <a:buFont typeface="Arial" panose="020B0604020202020204" pitchFamily="34" charset="0"/>
              <a:buChar char="•"/>
            </a:pPr>
            <a:r>
              <a:rPr lang="en-US" sz="1200" kern="1200" dirty="0">
                <a:solidFill>
                  <a:schemeClr val="tx1"/>
                </a:solidFill>
                <a:effectLst/>
                <a:highlight>
                  <a:srgbClr val="FFFF00"/>
                </a:highlight>
                <a:latin typeface="+mn-lt"/>
                <a:ea typeface="+mn-ea"/>
                <a:cs typeface="+mn-cs"/>
              </a:rPr>
              <a:t>The cost per person is relatively low, </a:t>
            </a:r>
            <a:r>
              <a:rPr lang="en-US" sz="1200" kern="1200" dirty="0">
                <a:solidFill>
                  <a:schemeClr val="tx1"/>
                </a:solidFill>
                <a:effectLst/>
                <a:latin typeface="+mn-lt"/>
                <a:ea typeface="+mn-ea"/>
                <a:cs typeface="+mn-cs"/>
              </a:rPr>
              <a:t>depending on factors such as promotion, recruitment, staff, and logistics costs. The cost of preventing diabetes is typically much lower than the cost of dealing with the disease’s consequences.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cs typeface="Times New Roman" pitchFamily="18" charset="0"/>
              </a:rPr>
              <a:t>It’s cost-effective </a:t>
            </a:r>
            <a:r>
              <a:rPr lang="en-US" sz="1200" kern="1200" dirty="0">
                <a:solidFill>
                  <a:schemeClr val="tx1"/>
                </a:solidFill>
                <a:effectLst/>
                <a:latin typeface="+mn-lt"/>
                <a:ea typeface="+mn-ea"/>
                <a:cs typeface="+mn-cs"/>
              </a:rPr>
              <a:t>and can be cost-saving through reductions in health care spending.</a:t>
            </a:r>
            <a:endParaRPr lang="en-US" baseline="0" dirty="0">
              <a:solidFill>
                <a:schemeClr val="tx1"/>
              </a:solidFill>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15</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9034">
              <a:buFont typeface="Arial" panose="020B0604020202020204" pitchFamily="34" charset="0"/>
              <a:buChar char="•"/>
              <a:defRPr/>
            </a:pPr>
            <a:r>
              <a:rPr lang="en-US" baseline="0" dirty="0">
                <a:solidFill>
                  <a:schemeClr val="tx1"/>
                </a:solidFill>
              </a:rPr>
              <a:t>This program works. And it will work for your members. </a:t>
            </a:r>
          </a:p>
          <a:p>
            <a:pPr marL="171450" indent="-171450" defTabSz="929034">
              <a:buFont typeface="Arial" panose="020B0604020202020204" pitchFamily="34" charset="0"/>
              <a:buChar char="•"/>
              <a:defRPr/>
            </a:pPr>
            <a:r>
              <a:rPr lang="en-US" dirty="0">
                <a:solidFill>
                  <a:schemeClr val="tx1"/>
                </a:solidFill>
              </a:rPr>
              <a:t>Research</a:t>
            </a:r>
            <a:r>
              <a:rPr lang="en-US" baseline="0" dirty="0">
                <a:solidFill>
                  <a:schemeClr val="tx1"/>
                </a:solidFill>
              </a:rPr>
              <a:t> examining the effects of a structured lifestyle change program like ours showed that losing 5 to 7 percent of body weight by eating healthy and increasing physical activity reduced the risk of developing type 2 diabetes by 58 percent in people at high risk for the disease. </a:t>
            </a:r>
            <a:r>
              <a:rPr lang="en-US" dirty="0">
                <a:solidFill>
                  <a:schemeClr val="tx1"/>
                </a:solidFill>
              </a:rPr>
              <a:t>In individuals over 60</a:t>
            </a:r>
            <a:r>
              <a:rPr lang="en-US" baseline="0" dirty="0">
                <a:solidFill>
                  <a:schemeClr val="tx1"/>
                </a:solidFill>
              </a:rPr>
              <a:t> years old, it reduced risk by 71 percent.</a:t>
            </a:r>
          </a:p>
          <a:p>
            <a:pPr marL="171450" indent="-171450" defTabSz="929034">
              <a:buFont typeface="Arial" panose="020B0604020202020204" pitchFamily="34" charset="0"/>
              <a:buChar char="•"/>
              <a:defRPr/>
            </a:pPr>
            <a:r>
              <a:rPr lang="en-US" dirty="0"/>
              <a:t>Evidence is based on a large, rigorously designed randomized control trial with a diverse population.</a:t>
            </a:r>
            <a:endParaRPr lang="en-US" dirty="0">
              <a:cs typeface="Calibri"/>
            </a:endParaRPr>
          </a:p>
          <a:p>
            <a:pPr marL="171450" indent="-171450" defTabSz="929034">
              <a:buFont typeface="Arial" panose="020B0604020202020204" pitchFamily="34" charset="0"/>
              <a:buChar char="•"/>
              <a:defRPr/>
            </a:pPr>
            <a:r>
              <a:rPr lang="en-US" dirty="0">
                <a:solidFill>
                  <a:schemeClr val="tx1"/>
                </a:solidFill>
              </a:rPr>
              <a:t>The impact of the lifestyle intervention was similar, regardless of race, ethnicity, or gender.</a:t>
            </a:r>
          </a:p>
          <a:p>
            <a:pPr marL="171450" indent="-171450" defTabSz="929034">
              <a:buFont typeface="Arial" panose="020B0604020202020204" pitchFamily="34" charset="0"/>
              <a:buChar char="•"/>
              <a:defRPr/>
            </a:pPr>
            <a:r>
              <a:rPr lang="en-US" sz="1200" dirty="0">
                <a:solidFill>
                  <a:schemeClr val="tx1"/>
                </a:solidFill>
              </a:rPr>
              <a:t>Even after 10 years, those who participated in the earlier lifestyle change program had a 34 percent lower rate of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16</a:t>
            </a:fld>
            <a:endParaRPr lang="en-US"/>
          </a:p>
        </p:txBody>
      </p:sp>
    </p:spTree>
    <p:extLst>
      <p:ext uri="{BB962C8B-B14F-4D97-AF65-F5344CB8AC3E}">
        <p14:creationId xmlns:p14="http://schemas.microsoft.com/office/powerpoint/2010/main" val="4038814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should be a positive comment from a previous participant, especially if they were Medicaid eligible]. Ask a local CDC-recognized organization for a testimonial from someone in your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Testimonials available here: https://</a:t>
            </a:r>
            <a:r>
              <a:rPr lang="en-US" dirty="0" err="1"/>
              <a:t>nationaldppcsc.cdc.gov</a:t>
            </a:r>
            <a:r>
              <a:rPr lang="en-US" dirty="0"/>
              <a:t>/s/article/Testimonials-from-Participants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17</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18</a:t>
            </a:fld>
            <a:endParaRPr lang="en-US"/>
          </a:p>
        </p:txBody>
      </p:sp>
    </p:spTree>
    <p:extLst>
      <p:ext uri="{BB962C8B-B14F-4D97-AF65-F5344CB8AC3E}">
        <p14:creationId xmlns:p14="http://schemas.microsoft.com/office/powerpoint/2010/main" val="1363224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rPr>
              <a:t>How</a:t>
            </a:r>
            <a:r>
              <a:rPr lang="en-US" baseline="0" dirty="0">
                <a:solidFill>
                  <a:schemeClr val="tx1"/>
                </a:solidFill>
              </a:rPr>
              <a:t> can you help your state address prediabetes and prevent cases of type 2 diabetes? Establish Medicaid coverage for the National DPP lifestyle change program at the state level through your existing Medicaid State Plan, submitting a State Plan Amendment, creating or adapting an 1115 waiver, or using another mechanism, such as the legislative process. You can also engage managed care organizations to offer the program as a value-added service or to pilot the program in an effort to advance statewide coverage. </a:t>
            </a:r>
          </a:p>
          <a:p>
            <a:pPr marL="0" indent="0">
              <a:buFont typeface="Arial" panose="020B0604020202020204" pitchFamily="34" charset="0"/>
              <a:buNone/>
            </a:pPr>
            <a:endParaRPr lang="en-US" baseline="0" dirty="0">
              <a:solidFill>
                <a:schemeClr val="tx1"/>
              </a:solidFill>
            </a:endParaRPr>
          </a:p>
          <a:p>
            <a:pPr marL="0" indent="0">
              <a:buFont typeface="Arial" panose="020B0604020202020204" pitchFamily="34" charset="0"/>
              <a:buNone/>
            </a:pPr>
            <a:r>
              <a:rPr lang="en-US" sz="1200" kern="1200" dirty="0">
                <a:solidFill>
                  <a:schemeClr val="tx1"/>
                </a:solidFill>
                <a:effectLst/>
                <a:latin typeface="+mn-lt"/>
                <a:ea typeface="+mn-ea"/>
                <a:cs typeface="+mn-cs"/>
              </a:rPr>
              <a:t>You can use CDC’s cost calculator available at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to estimate ROI or visit the Case for Coverage page (https://</a:t>
            </a:r>
            <a:r>
              <a:rPr lang="en-US" sz="1200" u="none" kern="1200" dirty="0" err="1">
                <a:solidFill>
                  <a:schemeClr val="tx1"/>
                </a:solidFill>
                <a:effectLst/>
                <a:latin typeface="+mn-lt"/>
                <a:ea typeface="+mn-ea"/>
                <a:cs typeface="+mn-cs"/>
              </a:rPr>
              <a:t>coveragetoolkit.org</a:t>
            </a:r>
            <a:r>
              <a:rPr lang="en-US" sz="1200" u="none" kern="1200" dirty="0">
                <a:solidFill>
                  <a:schemeClr val="tx1"/>
                </a:solidFill>
                <a:effectLst/>
                <a:latin typeface="+mn-lt"/>
                <a:ea typeface="+mn-ea"/>
                <a:cs typeface="+mn-cs"/>
              </a:rPr>
              <a:t>/</a:t>
            </a:r>
            <a:r>
              <a:rPr lang="en-US" sz="1200" u="none" kern="1200" dirty="0" err="1">
                <a:solidFill>
                  <a:schemeClr val="tx1"/>
                </a:solidFill>
                <a:effectLst/>
                <a:latin typeface="+mn-lt"/>
                <a:ea typeface="+mn-ea"/>
                <a:cs typeface="+mn-cs"/>
              </a:rPr>
              <a:t>medicaid</a:t>
            </a:r>
            <a:r>
              <a:rPr lang="en-US" sz="1200" u="none" kern="1200" dirty="0">
                <a:solidFill>
                  <a:schemeClr val="tx1"/>
                </a:solidFill>
                <a:effectLst/>
                <a:latin typeface="+mn-lt"/>
                <a:ea typeface="+mn-ea"/>
                <a:cs typeface="+mn-cs"/>
              </a:rPr>
              <a:t>-agencies/case-for-coverage/) on the Coverage Toolkit to use the Budget Projection Template for a cost assessment of offering the program in Medicaid.</a:t>
            </a:r>
          </a:p>
          <a:p>
            <a:pPr marL="0" indent="0">
              <a:buFont typeface="Arial" panose="020B0604020202020204" pitchFamily="34" charset="0"/>
              <a:buNone/>
            </a:pPr>
            <a:endParaRPr lang="en-US" sz="1200" b="0" u="none" baseline="0" dirty="0">
              <a:solidFill>
                <a:schemeClr val="tx1"/>
              </a:solidFill>
              <a:latin typeface="+mn-lt"/>
              <a:cs typeface="Arial" panose="020B0604020202020204" pitchFamily="34" charset="0"/>
            </a:endParaRPr>
          </a:p>
          <a:p>
            <a:r>
              <a:rPr lang="en-US" dirty="0"/>
              <a:t>Once coverage is established or offered by a managed care organization, you can promote the National DPP lifestyle change program by engaging health care providers, and identifying and outreaching to eligible participants. More information is available on the Coverage Toolkit: https://</a:t>
            </a:r>
            <a:r>
              <a:rPr lang="en-US" dirty="0" err="1"/>
              <a:t>coveragetoolkit.org</a:t>
            </a:r>
            <a:r>
              <a:rPr lang="en-US" dirty="0"/>
              <a:t>/</a:t>
            </a:r>
            <a:r>
              <a:rPr lang="en-US" dirty="0" err="1"/>
              <a:t>medicaid</a:t>
            </a:r>
            <a:r>
              <a:rPr lang="en-US" dirty="0"/>
              <a:t>-agencies/</a:t>
            </a:r>
            <a:r>
              <a:rPr lang="en-US" dirty="0" err="1"/>
              <a:t>medicaid</a:t>
            </a:r>
            <a:r>
              <a:rPr lang="en-US" dirty="0"/>
              <a:t>-agencies-delivery/</a:t>
            </a:r>
          </a:p>
        </p:txBody>
      </p:sp>
      <p:sp>
        <p:nvSpPr>
          <p:cNvPr id="4" name="Slide Number Placeholder 3"/>
          <p:cNvSpPr>
            <a:spLocks noGrp="1"/>
          </p:cNvSpPr>
          <p:nvPr>
            <p:ph type="sldNum" sz="quarter" idx="10"/>
          </p:nvPr>
        </p:nvSpPr>
        <p:spPr/>
        <p:txBody>
          <a:bodyPr/>
          <a:lstStyle/>
          <a:p>
            <a:fld id="{DCFB45AF-E7E5-4393-B9E7-B36B92E281CF}" type="slidenum">
              <a:rPr lang="en-US" smtClean="0"/>
              <a:t>19</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pathway to Medicaid coverage for the National DPP lifestyle change program can be organized into five stages: case for coverage, benefit design and coverage attainment, benefit groundwork, benefit operationalization, and benefit evaluation and scaling. Medicaid-public health collaboration is key, with both agencies bringing important expertise to the table. The National DPP Coverage Toolkit has detailed information and many resources that states can use during their journey to Medicaid coverage. </a:t>
            </a:r>
          </a:p>
        </p:txBody>
      </p:sp>
      <p:sp>
        <p:nvSpPr>
          <p:cNvPr id="4" name="Slide Number Placeholder 3"/>
          <p:cNvSpPr>
            <a:spLocks noGrp="1"/>
          </p:cNvSpPr>
          <p:nvPr>
            <p:ph type="sldNum" sz="quarter" idx="5"/>
          </p:nvPr>
        </p:nvSpPr>
        <p:spPr/>
        <p:txBody>
          <a:bodyPr/>
          <a:lstStyle/>
          <a:p>
            <a:fld id="{DCFB45AF-E7E5-4393-B9E7-B36B92E281CF}" type="slidenum">
              <a:rPr lang="en-US" smtClean="0"/>
              <a:t>20</a:t>
            </a:fld>
            <a:endParaRPr lang="en-US"/>
          </a:p>
        </p:txBody>
      </p:sp>
    </p:spTree>
    <p:extLst>
      <p:ext uri="{BB962C8B-B14F-4D97-AF65-F5344CB8AC3E}">
        <p14:creationId xmlns:p14="http://schemas.microsoft.com/office/powerpoint/2010/main" val="55930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mn-lt"/>
              </a:rPr>
              <a:t>Today we’ll briefly cover</a:t>
            </a:r>
            <a:r>
              <a:rPr lang="en-US" baseline="0" dirty="0">
                <a:solidFill>
                  <a:schemeClr val="tx1"/>
                </a:solidFill>
                <a:latin typeface="+mn-lt"/>
              </a:rPr>
              <a:t> a few key topics:</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How prediabetes is affecting your beneficiaries and state</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Benefits of the CDC-recognized lifestyle change program</a:t>
            </a:r>
          </a:p>
          <a:p>
            <a:pPr marL="171450" indent="-171450">
              <a:spcBef>
                <a:spcPts val="600"/>
              </a:spcBef>
              <a:spcAft>
                <a:spcPts val="600"/>
              </a:spcAft>
              <a:buFont typeface="Arial" panose="020B0604020202020204" pitchFamily="34" charset="0"/>
              <a:buChar char="•"/>
            </a:pPr>
            <a:r>
              <a:rPr lang="en-US" sz="1200" dirty="0">
                <a:solidFill>
                  <a:srgbClr val="39536C"/>
                </a:solidFill>
                <a:latin typeface="+mn-lt"/>
                <a:cs typeface="Arial" panose="020B0604020202020204" pitchFamily="34" charset="0"/>
              </a:rPr>
              <a:t>What you can do to bring this program to your members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a:t>
            </a:fld>
            <a:endParaRPr lang="en-US"/>
          </a:p>
        </p:txBody>
      </p:sp>
    </p:spTree>
    <p:extLst>
      <p:ext uri="{BB962C8B-B14F-4D97-AF65-F5344CB8AC3E}">
        <p14:creationId xmlns:p14="http://schemas.microsoft.com/office/powerpoint/2010/main" val="1578088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640" indent="-171450" defTabSz="911927">
              <a:buFont typeface="Arial" panose="020B0604020202020204" pitchFamily="34" charset="0"/>
              <a:buChar char="•"/>
              <a:defRPr/>
            </a:pPr>
            <a:r>
              <a:rPr lang="en-US" sz="1200" kern="1200" baseline="0" dirty="0">
                <a:solidFill>
                  <a:schemeClr val="tx1"/>
                </a:solidFill>
                <a:latin typeface="+mn-lt"/>
                <a:ea typeface="+mn-ea"/>
                <a:cs typeface="+mn-cs"/>
              </a:rPr>
              <a:t>Insurers are offering the program to their members across the country. Participating insurers include Medicare, Cigna and Humana. Many more are looking for new solutions to address the mounting costs.</a:t>
            </a:r>
            <a:r>
              <a:rPr lang="en-US" dirty="0"/>
              <a:t> </a:t>
            </a:r>
            <a:r>
              <a:rPr lang="en-US" sz="1200" kern="1200" baseline="0" dirty="0">
                <a:solidFill>
                  <a:schemeClr val="tx1"/>
                </a:solidFill>
                <a:latin typeface="+mn-lt"/>
                <a:ea typeface="+mn-ea"/>
                <a:cs typeface="+mn-cs"/>
              </a:rPr>
              <a:t> </a:t>
            </a:r>
            <a:endParaRPr lang="en-US" dirty="0">
              <a:ea typeface="+mn-ea"/>
              <a:cs typeface="+mn-cs"/>
            </a:endParaRPr>
          </a:p>
          <a:p>
            <a:pPr marL="167640" indent="-171450">
              <a:buFont typeface="Arial" panose="020B0604020202020204" pitchFamily="34" charset="0"/>
              <a:buChar char="•"/>
            </a:pPr>
            <a:r>
              <a:rPr lang="en-US" dirty="0">
                <a:cs typeface="Calibri"/>
              </a:rPr>
              <a:t>For more examples, take a look at</a:t>
            </a:r>
            <a:r>
              <a:rPr lang="en-US" dirty="0"/>
              <a:t> coveragetoolkit.org/participating-payers/</a:t>
            </a:r>
            <a:endParaRPr lang="en-US" dirty="0">
              <a:cs typeface="Calibri"/>
            </a:endParaRPr>
          </a:p>
          <a:p>
            <a:pPr marL="171450" indent="-171450">
              <a:buFont typeface="Arial" panose="020B0604020202020204" pitchFamily="34" charset="0"/>
              <a:buChar char="•"/>
            </a:pPr>
            <a:r>
              <a:rPr lang="en-US" baseline="0" dirty="0">
                <a:solidFill>
                  <a:schemeClr val="tx1"/>
                </a:solidFill>
              </a:rPr>
              <a:t>Type 2 diabetes is an issue everyone is concerned about―so be a leader with your members and among your peers. Drive change against this mounting problem and offer </a:t>
            </a:r>
            <a:r>
              <a:rPr lang="en-US" baseline="0" dirty="0">
                <a:solidFill>
                  <a:schemeClr val="tx1"/>
                </a:solidFill>
                <a:highlight>
                  <a:srgbClr val="FFFF00"/>
                </a:highlight>
              </a:rPr>
              <a:t>[insert name of your program] </a:t>
            </a:r>
            <a:r>
              <a:rPr lang="en-US" baseline="0" dirty="0">
                <a:solidFill>
                  <a:schemeClr val="tx1"/>
                </a:solidFill>
              </a:rPr>
              <a:t>to your members</a:t>
            </a:r>
            <a:r>
              <a:rPr lang="en-US" sz="1200" kern="1200" dirty="0">
                <a:solidFill>
                  <a:schemeClr val="tx1"/>
                </a:solidFill>
                <a:effectLst/>
                <a:latin typeface="+mn-lt"/>
                <a:ea typeface="+mn-ea"/>
                <a:cs typeface="+mn-cs"/>
              </a:rPr>
              <a:t>.</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21</a:t>
            </a:fld>
            <a:endParaRPr lang="en-US"/>
          </a:p>
        </p:txBody>
      </p:sp>
    </p:spTree>
    <p:extLst>
      <p:ext uri="{BB962C8B-B14F-4D97-AF65-F5344CB8AC3E}">
        <p14:creationId xmlns:p14="http://schemas.microsoft.com/office/powerpoint/2010/main" val="204582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For more information on our local</a:t>
            </a:r>
            <a:r>
              <a:rPr lang="en-US" baseline="0" dirty="0">
                <a:solidFill>
                  <a:schemeClr val="tx1"/>
                </a:solidFill>
              </a:rPr>
              <a:t> program, contact</a:t>
            </a:r>
            <a:r>
              <a:rPr lang="en-US" baseline="0" dirty="0">
                <a:solidFill>
                  <a:schemeClr val="tx1"/>
                </a:solidFill>
                <a:highlight>
                  <a:srgbClr val="FFFF00"/>
                </a:highlight>
              </a:rPr>
              <a:t> [INSERT contact information].</a:t>
            </a:r>
          </a:p>
          <a:p>
            <a:endParaRPr lang="en-US" baseline="0" dirty="0">
              <a:solidFill>
                <a:schemeClr val="tx1"/>
              </a:solidFill>
            </a:endParaRPr>
          </a:p>
          <a:p>
            <a:r>
              <a:rPr lang="en-US" baseline="0" dirty="0">
                <a:solidFill>
                  <a:schemeClr val="tx1"/>
                </a:solidFill>
              </a:rPr>
              <a:t>For information on the National Diabetes Prevention Program and the CDC-recognized lifestyle change program, visit </a:t>
            </a:r>
            <a:r>
              <a:rPr lang="en-US" sz="1200" b="0" i="0" kern="1200" dirty="0" err="1">
                <a:solidFill>
                  <a:schemeClr val="tx1"/>
                </a:solidFill>
                <a:effectLst/>
                <a:latin typeface="+mn-lt"/>
                <a:ea typeface="+mn-ea"/>
                <a:cs typeface="+mn-cs"/>
              </a:rPr>
              <a:t>www.cdc.gov</a:t>
            </a:r>
            <a:r>
              <a:rPr lang="en-US" sz="1200" b="0" i="0" kern="1200" dirty="0">
                <a:solidFill>
                  <a:schemeClr val="tx1"/>
                </a:solidFill>
                <a:effectLst/>
                <a:latin typeface="+mn-lt"/>
                <a:ea typeface="+mn-ea"/>
                <a:cs typeface="+mn-cs"/>
              </a:rPr>
              <a:t>/diabetes/prevention</a:t>
            </a:r>
            <a:r>
              <a:rPr lang="en-US" baseline="0" dirty="0">
                <a:solidFill>
                  <a:schemeClr val="tx1"/>
                </a:solidFill>
              </a:rPr>
              <a:t>. </a:t>
            </a:r>
          </a:p>
          <a:p>
            <a:endParaRPr lang="en-US" baseline="0" dirty="0">
              <a:solidFill>
                <a:schemeClr val="tx1"/>
              </a:solidFill>
            </a:endParaRPr>
          </a:p>
          <a:p>
            <a:endParaRPr lang="en-US"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22</a:t>
            </a:fld>
            <a:endParaRPr lang="en-US"/>
          </a:p>
        </p:txBody>
      </p:sp>
    </p:spTree>
    <p:extLst>
      <p:ext uri="{BB962C8B-B14F-4D97-AF65-F5344CB8AC3E}">
        <p14:creationId xmlns:p14="http://schemas.microsoft.com/office/powerpoint/2010/main" val="975994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Thank you for your time today!</a:t>
            </a:r>
          </a:p>
          <a:p>
            <a:endParaRPr lang="en-US" dirty="0">
              <a:solidFill>
                <a:schemeClr val="tx1"/>
              </a:solidFill>
            </a:endParaRPr>
          </a:p>
          <a:p>
            <a:r>
              <a:rPr lang="en-US" dirty="0">
                <a:solidFill>
                  <a:schemeClr val="tx1"/>
                </a:solidFill>
              </a:rPr>
              <a:t>At</a:t>
            </a:r>
            <a:r>
              <a:rPr lang="en-US" baseline="0" dirty="0">
                <a:solidFill>
                  <a:schemeClr val="tx1"/>
                </a:solidFill>
              </a:rPr>
              <a:t> this time, I’d like to open the floor for any questions you may have.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23</a:t>
            </a:fld>
            <a:endParaRPr lang="en-US"/>
          </a:p>
        </p:txBody>
      </p:sp>
    </p:spTree>
    <p:extLst>
      <p:ext uri="{BB962C8B-B14F-4D97-AF65-F5344CB8AC3E}">
        <p14:creationId xmlns:p14="http://schemas.microsoft.com/office/powerpoint/2010/main" val="3287837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42A82364-7C53-4C34-8CA4-EADE658EFA3A}" type="slidenum">
              <a:rPr lang="en-US" smtClean="0"/>
              <a:t>24</a:t>
            </a:fld>
            <a:endParaRPr lang="en-US"/>
          </a:p>
        </p:txBody>
      </p:sp>
    </p:spTree>
    <p:extLst>
      <p:ext uri="{BB962C8B-B14F-4D97-AF65-F5344CB8AC3E}">
        <p14:creationId xmlns:p14="http://schemas.microsoft.com/office/powerpoint/2010/main" val="1792541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nationaldppcsc.cdc.gov</a:t>
            </a:r>
            <a:r>
              <a:rPr lang="en-US" dirty="0"/>
              <a:t>/s/topic/0TOt000000001QcGAI/marketing-and-recruitment-for-the-national-</a:t>
            </a:r>
            <a:r>
              <a:rPr lang="en-US" dirty="0" err="1"/>
              <a:t>dpp</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Additional resources, including press releases, social media, awareness campaigns, and infographics: https://</a:t>
            </a:r>
            <a:r>
              <a:rPr lang="en-US" baseline="0" dirty="0" err="1">
                <a:solidFill>
                  <a:schemeClr val="tx1"/>
                </a:solidFill>
              </a:rPr>
              <a:t>www.cdc.gov</a:t>
            </a:r>
            <a:r>
              <a:rPr lang="en-US" baseline="0" dirty="0">
                <a:solidFill>
                  <a:schemeClr val="tx1"/>
                </a:solidFill>
              </a:rPr>
              <a:t>/diabetes/resources-publications/</a:t>
            </a:r>
            <a:r>
              <a:rPr lang="en-US" baseline="0" dirty="0" err="1">
                <a:solidFill>
                  <a:schemeClr val="tx1"/>
                </a:solidFill>
              </a:rPr>
              <a:t>media.html</a:t>
            </a:r>
            <a:endParaRPr lang="en-US" dirty="0"/>
          </a:p>
        </p:txBody>
      </p:sp>
      <p:sp>
        <p:nvSpPr>
          <p:cNvPr id="4" name="Slide Number Placeholder 3"/>
          <p:cNvSpPr>
            <a:spLocks noGrp="1"/>
          </p:cNvSpPr>
          <p:nvPr>
            <p:ph type="sldNum" sz="quarter" idx="5"/>
          </p:nvPr>
        </p:nvSpPr>
        <p:spPr/>
        <p:txBody>
          <a:bodyPr/>
          <a:lstStyle/>
          <a:p>
            <a:fld id="{DCFB45AF-E7E5-4393-B9E7-B36B92E281CF}" type="slidenum">
              <a:rPr lang="en-US" smtClean="0"/>
              <a:t>25</a:t>
            </a:fld>
            <a:endParaRPr lang="en-US"/>
          </a:p>
        </p:txBody>
      </p:sp>
    </p:spTree>
    <p:extLst>
      <p:ext uri="{BB962C8B-B14F-4D97-AF65-F5344CB8AC3E}">
        <p14:creationId xmlns:p14="http://schemas.microsoft.com/office/powerpoint/2010/main" val="4135965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Prediabetes is a growing health care issue with serious health and cost consequences.  </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3</a:t>
            </a:fld>
            <a:endParaRPr lang="en-US"/>
          </a:p>
        </p:txBody>
      </p:sp>
    </p:spTree>
    <p:extLst>
      <p:ext uri="{BB962C8B-B14F-4D97-AF65-F5344CB8AC3E}">
        <p14:creationId xmlns:p14="http://schemas.microsoft.com/office/powerpoint/2010/main" val="17257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9536C"/>
                </a:solidFill>
                <a:latin typeface="Arial" panose="020B0604020202020204" pitchFamily="34" charset="0"/>
                <a:cs typeface="Arial" panose="020B0604020202020204" pitchFamily="34" charset="0"/>
              </a:rPr>
              <a:t>Prediabetes is when your blood sugar level is higher than normal but not high enough yet to be diagnosed as type 2 diabetes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4</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estimated 96 million American adults—that’s more than 1 out of 3—and likely a significant number of your employees— have prediabetes. More than 8 out of 10 don’t even know they have it.</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5</a:t>
            </a:fld>
            <a:endParaRPr lang="en-US"/>
          </a:p>
        </p:txBody>
      </p:sp>
    </p:spTree>
    <p:extLst>
      <p:ext uri="{BB962C8B-B14F-4D97-AF65-F5344CB8AC3E}">
        <p14:creationId xmlns:p14="http://schemas.microsoft.com/office/powerpoint/2010/main" val="49182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nccd.cdc.gov</a:t>
            </a:r>
            <a:r>
              <a:rPr lang="en-US" dirty="0"/>
              <a:t>/Toolkit/</a:t>
            </a:r>
            <a:r>
              <a:rPr lang="en-US" dirty="0" err="1"/>
              <a:t>DiabetesBurden</a:t>
            </a:r>
            <a:r>
              <a:rPr lang="en-US" dirty="0"/>
              <a:t>/Home </a:t>
            </a:r>
          </a:p>
          <a:p>
            <a:endParaRPr lang="en-US" dirty="0"/>
          </a:p>
          <a:p>
            <a:r>
              <a:rPr lang="en-US" dirty="0"/>
              <a:t>https://</a:t>
            </a:r>
            <a:r>
              <a:rPr lang="en-US" dirty="0" err="1"/>
              <a:t>www.diabetes.org</a:t>
            </a:r>
            <a:r>
              <a:rPr lang="en-US" dirty="0"/>
              <a:t>/about-us/statistics/by-state </a:t>
            </a:r>
          </a:p>
        </p:txBody>
      </p:sp>
      <p:sp>
        <p:nvSpPr>
          <p:cNvPr id="4" name="Slide Number Placeholder 3"/>
          <p:cNvSpPr>
            <a:spLocks noGrp="1"/>
          </p:cNvSpPr>
          <p:nvPr>
            <p:ph type="sldNum" sz="quarter" idx="5"/>
          </p:nvPr>
        </p:nvSpPr>
        <p:spPr/>
        <p:txBody>
          <a:bodyPr/>
          <a:lstStyle/>
          <a:p>
            <a:fld id="{DCFB45AF-E7E5-4393-B9E7-B36B92E281CF}" type="slidenum">
              <a:rPr lang="en-US" smtClean="0"/>
              <a:t>6</a:t>
            </a:fld>
            <a:endParaRPr lang="en-US"/>
          </a:p>
        </p:txBody>
      </p:sp>
    </p:spTree>
    <p:extLst>
      <p:ext uri="{BB962C8B-B14F-4D97-AF65-F5344CB8AC3E}">
        <p14:creationId xmlns:p14="http://schemas.microsoft.com/office/powerpoint/2010/main" val="117318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rgbClr val="39536C"/>
                </a:solidFill>
                <a:latin typeface="Arial" panose="020B0604020202020204" pitchFamily="34" charset="0"/>
                <a:cs typeface="Arial" panose="020B0604020202020204" pitchFamily="34" charset="0"/>
              </a:rPr>
              <a:t>Unless they make lifestyle changes, many people with </a:t>
            </a:r>
            <a:r>
              <a:rPr lang="en-US" sz="1200" dirty="0" err="1">
                <a:solidFill>
                  <a:srgbClr val="39536C"/>
                </a:solidFill>
                <a:latin typeface="Arial" panose="020B0604020202020204" pitchFamily="34" charset="0"/>
                <a:cs typeface="Arial" panose="020B0604020202020204" pitchFamily="34" charset="0"/>
              </a:rPr>
              <a:t>prediabetes</a:t>
            </a:r>
            <a:r>
              <a:rPr lang="en-US" sz="1200" dirty="0">
                <a:solidFill>
                  <a:srgbClr val="39536C"/>
                </a:solidFill>
                <a:latin typeface="Arial" panose="020B0604020202020204" pitchFamily="34" charset="0"/>
                <a:cs typeface="Arial" panose="020B0604020202020204" pitchFamily="34" charset="0"/>
              </a:rPr>
              <a:t> will develop type 2 diabetes within a few years.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diabetes in adults has increased at an alarming rate in the past two decades and it is estimated that 2 in 5 adults in the United States could have diabetes by 2060 if nothing changes. </a:t>
            </a:r>
            <a:r>
              <a:rPr lang="en-US" sz="1200" baseline="0" dirty="0">
                <a:solidFill>
                  <a:schemeClr val="tx1"/>
                </a:solidFill>
                <a:latin typeface="+mn-lt"/>
                <a:ea typeface="Times New Roman"/>
                <a:cs typeface="Arial" panose="020B0604020202020204" pitchFamily="34" charset="0"/>
              </a:rPr>
              <a:t>That’s your current AND future workforce.</a:t>
            </a:r>
          </a:p>
          <a:p>
            <a:pPr marL="171450" lvl="0" indent="-171450">
              <a:buFont typeface="Arial" panose="020B0604020202020204" pitchFamily="34" charset="0"/>
              <a:buChar char="•"/>
            </a:pPr>
            <a:endParaRPr lang="en-US" sz="1200" kern="1200" baseline="0" dirty="0">
              <a:solidFill>
                <a:schemeClr val="tx1"/>
              </a:solidFill>
              <a:effectLst/>
              <a:latin typeface="+mn-lt"/>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https://pophealthmetrics.biomedcentral.com/articles/10.1186/s12963-018-0166-4 </a:t>
            </a:r>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7</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with type 2 diabetes are at higher risk of serious health complications including kidney failure, blindness, heart attack, stroke, and loss of toes, feet, or legs.</a:t>
            </a:r>
          </a:p>
          <a:p>
            <a:endParaRPr lang="en-US" dirty="0"/>
          </a:p>
        </p:txBody>
      </p:sp>
      <p:sp>
        <p:nvSpPr>
          <p:cNvPr id="4" name="Slide Number Placeholder 3"/>
          <p:cNvSpPr>
            <a:spLocks noGrp="1"/>
          </p:cNvSpPr>
          <p:nvPr>
            <p:ph type="sldNum" sz="quarter" idx="10"/>
          </p:nvPr>
        </p:nvSpPr>
        <p:spPr/>
        <p:txBody>
          <a:bodyPr/>
          <a:lstStyle/>
          <a:p>
            <a:fld id="{DCFB45AF-E7E5-4393-B9E7-B36B92E281CF}" type="slidenum">
              <a:rPr lang="en-US" smtClean="0"/>
              <a:t>8</a:t>
            </a:fld>
            <a:endParaRPr lang="en-US"/>
          </a:p>
        </p:txBody>
      </p:sp>
    </p:spTree>
    <p:extLst>
      <p:ext uri="{BB962C8B-B14F-4D97-AF65-F5344CB8AC3E}">
        <p14:creationId xmlns:p14="http://schemas.microsoft.com/office/powerpoint/2010/main" val="71091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Diabetes is the</a:t>
            </a:r>
            <a:r>
              <a:rPr lang="en-US" sz="1200" kern="1200" dirty="0">
                <a:solidFill>
                  <a:schemeClr val="tx1"/>
                </a:solidFill>
                <a:effectLst/>
                <a:latin typeface="+mn-lt"/>
                <a:ea typeface="+mn-ea"/>
                <a:cs typeface="+mn-cs"/>
              </a:rPr>
              <a:t> costliest of the 155 most common diseases in the country, at $412.9 billion in 2022, including $306.6 billion in direct medical costs and $106.3 billion in indirect costs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Cost of care for people with diabetes in 2022 was responsible for 1 in every 4 U.S. health care dollars spent, and annual medical expenditures were $19,736 per person with diagnosed diabetes—2.6 times more than for those without diabetes.</a:t>
            </a:r>
          </a:p>
          <a:p>
            <a:pPr marL="171450" indent="-171450">
              <a:buFont typeface="Arial" panose="020B0604020202020204" pitchFamily="34" charset="0"/>
              <a:buChar char="•"/>
            </a:pPr>
            <a:r>
              <a:rPr lang="en-US" dirty="0">
                <a:cs typeface="Calibri"/>
              </a:rPr>
              <a:t>To estimate the costs and benefits in your situation, you can use CDC’s return on investment (or ROI) calculator: </a:t>
            </a:r>
            <a:r>
              <a:rPr lang="en-US" sz="1200" b="0" i="0" u="sng" kern="1200" dirty="0">
                <a:solidFill>
                  <a:schemeClr val="tx1"/>
                </a:solidFill>
                <a:effectLst/>
                <a:latin typeface="+mn-lt"/>
                <a:ea typeface="+mn-ea"/>
                <a:cs typeface="+mn-cs"/>
                <a:hlinkClick r:id="rId3"/>
              </a:rPr>
              <a:t>https://nccd.cdc.gov/Toolkit/DiabetesImpact</a:t>
            </a:r>
            <a:r>
              <a:rPr lang="en-US" sz="12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cs typeface="Calibri"/>
              </a:rPr>
              <a:t>https://diabetesjournals.org/care/article/47/1/26/153797/Economic-Costs-of-Diabetes-in-the-U-S-in-2022</a:t>
            </a:r>
            <a:r>
              <a:rPr lang="en-US" sz="1200" b="0" i="0" u="none" strike="noStrike" kern="1200" dirty="0">
                <a:solidFill>
                  <a:schemeClr val="tx1"/>
                </a:solidFill>
                <a:effectLst/>
                <a:latin typeface="+mn-lt"/>
                <a:ea typeface="+mn-ea"/>
                <a:cs typeface="+mn-cs"/>
              </a:rPr>
              <a:t> </a:t>
            </a:r>
            <a:endParaRPr lang="en-US" dirty="0">
              <a:cs typeface="Calibri"/>
            </a:endParaRPr>
          </a:p>
        </p:txBody>
      </p:sp>
      <p:sp>
        <p:nvSpPr>
          <p:cNvPr id="4" name="Slide Number Placeholder 3"/>
          <p:cNvSpPr>
            <a:spLocks noGrp="1"/>
          </p:cNvSpPr>
          <p:nvPr>
            <p:ph type="sldNum" sz="quarter" idx="10"/>
          </p:nvPr>
        </p:nvSpPr>
        <p:spPr/>
        <p:txBody>
          <a:bodyPr/>
          <a:lstStyle/>
          <a:p>
            <a:fld id="{DCFB45AF-E7E5-4393-B9E7-B36B92E281CF}" type="slidenum">
              <a:rPr lang="en-US" smtClean="0"/>
              <a:t>10</a:t>
            </a:fld>
            <a:endParaRPr lang="en-US"/>
          </a:p>
        </p:txBody>
      </p:sp>
    </p:spTree>
    <p:extLst>
      <p:ext uri="{BB962C8B-B14F-4D97-AF65-F5344CB8AC3E}">
        <p14:creationId xmlns:p14="http://schemas.microsoft.com/office/powerpoint/2010/main" val="1804857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 y="-1"/>
            <a:ext cx="3868018" cy="2578679"/>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776693" y="0"/>
            <a:ext cx="5367307" cy="3581400"/>
          </a:xfrm>
          <a:prstGeom prst="rect">
            <a:avLst/>
          </a:prstGeom>
        </p:spPr>
      </p:pic>
      <p:sp>
        <p:nvSpPr>
          <p:cNvPr id="10" name="Rectangle 9"/>
          <p:cNvSpPr/>
          <p:nvPr userDrawn="1"/>
        </p:nvSpPr>
        <p:spPr>
          <a:xfrm>
            <a:off x="0" y="3352800"/>
            <a:ext cx="9144000" cy="2286000"/>
          </a:xfrm>
          <a:prstGeom prst="rect">
            <a:avLst/>
          </a:prstGeom>
          <a:solidFill>
            <a:srgbClr val="3953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810000"/>
            <a:ext cx="7772400" cy="1470025"/>
          </a:xfrm>
        </p:spPr>
        <p:txBody>
          <a:bodyPr/>
          <a:lstStyle>
            <a:lvl1pPr algn="l">
              <a:defRPr b="1">
                <a:solidFill>
                  <a:schemeClr val="bg1"/>
                </a:solidFill>
                <a:latin typeface="Arial"/>
                <a:cs typeface="Arial"/>
              </a:defRPr>
            </a:lvl1pPr>
          </a:lstStyle>
          <a:p>
            <a:r>
              <a:rPr lang="en-US" dirty="0"/>
              <a:t>Click to edit Master title style</a:t>
            </a:r>
          </a:p>
        </p:txBody>
      </p:sp>
      <p:pic>
        <p:nvPicPr>
          <p:cNvPr id="3" name="Picture 2" descr="NationalDPP_Color_Lar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00" y="5867400"/>
            <a:ext cx="1143000" cy="646928"/>
          </a:xfrm>
          <a:prstGeom prst="rect">
            <a:avLst/>
          </a:prstGeom>
        </p:spPr>
      </p:pic>
      <p:pic>
        <p:nvPicPr>
          <p:cNvPr id="5" name="Picture 4" descr="A picture containing table, indoor, arranged&#10;&#10;Description automatically generated">
            <a:extLst>
              <a:ext uri="{FF2B5EF4-FFF2-40B4-BE49-F238E27FC236}">
                <a16:creationId xmlns:a16="http://schemas.microsoft.com/office/drawing/2014/main" id="{BAF8606A-6FFF-1FD2-E69B-C3E306506A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45" y="927747"/>
            <a:ext cx="3767047" cy="2425053"/>
          </a:xfrm>
          <a:prstGeom prst="rect">
            <a:avLst/>
          </a:prstGeom>
        </p:spPr>
      </p:pic>
    </p:spTree>
    <p:extLst>
      <p:ext uri="{BB962C8B-B14F-4D97-AF65-F5344CB8AC3E}">
        <p14:creationId xmlns:p14="http://schemas.microsoft.com/office/powerpoint/2010/main" val="371534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F69C-D13C-49DD-955F-33A6573B4DDC}" type="datetimeFigureOut">
              <a:rPr lang="en-US" smtClean="0"/>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1997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F69C-D13C-49DD-955F-33A6573B4DDC}" type="datetimeFigureOut">
              <a:rPr lang="en-US" smtClean="0"/>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19131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F69C-D13C-49DD-955F-33A6573B4DDC}" type="datetimeFigureOut">
              <a:rPr lang="en-US" smtClean="0"/>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219309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300404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4082160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253319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F69C-D13C-49DD-955F-33A6573B4DDC}" type="datetimeFigureOut">
              <a:rPr lang="en-US" smtClean="0"/>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56072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2286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4638"/>
            <a:ext cx="7467600" cy="1706562"/>
          </a:xfrm>
        </p:spPr>
        <p:txBody>
          <a:bodyPr>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838200" y="2743200"/>
            <a:ext cx="7467600" cy="33829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0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808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51054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275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p:cNvSpPr/>
          <p:nvPr userDrawn="1"/>
        </p:nvSpPr>
        <p:spPr>
          <a:xfrm>
            <a:off x="0" y="0"/>
            <a:ext cx="51054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90600"/>
            <a:ext cx="3581400" cy="4343400"/>
          </a:xfrm>
        </p:spPr>
        <p:txBody>
          <a:bodyPr anchor="t" anchorCtr="0">
            <a:normAutofit/>
          </a:bodyPr>
          <a:lstStyle>
            <a:lvl1pPr algn="l">
              <a:defRPr sz="3600" b="1">
                <a:solidFill>
                  <a:srgbClr val="39536C"/>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5638800" y="990600"/>
            <a:ext cx="2667000" cy="5135563"/>
          </a:xfrm>
        </p:spPr>
        <p:txBody>
          <a:bodyPr/>
          <a:lstStyle>
            <a:lvl1pPr>
              <a:defRPr>
                <a:solidFill>
                  <a:srgbClr val="39536C"/>
                </a:solidFill>
                <a:latin typeface="Arial"/>
                <a:cs typeface="Arial"/>
              </a:defRPr>
            </a:lvl1pPr>
            <a:lvl2pPr>
              <a:defRPr>
                <a:solidFill>
                  <a:srgbClr val="39536C"/>
                </a:solidFill>
                <a:latin typeface="Arial"/>
                <a:cs typeface="Arial"/>
              </a:defRPr>
            </a:lvl2pPr>
            <a:lvl3pPr>
              <a:defRPr>
                <a:solidFill>
                  <a:srgbClr val="39536C"/>
                </a:solidFill>
                <a:latin typeface="Arial"/>
                <a:cs typeface="Arial"/>
              </a:defRPr>
            </a:lvl3pPr>
            <a:lvl4pPr>
              <a:defRPr>
                <a:solidFill>
                  <a:srgbClr val="39536C"/>
                </a:solidFill>
                <a:latin typeface="Arial"/>
                <a:cs typeface="Arial"/>
              </a:defRPr>
            </a:lvl4pPr>
            <a:lvl5pPr>
              <a:defRPr>
                <a:solidFill>
                  <a:srgbClr val="39536C"/>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224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chemeClr val="bg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60016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7AAE1">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133600"/>
            <a:ext cx="7772400" cy="3635375"/>
          </a:xfrm>
        </p:spPr>
        <p:txBody>
          <a:bodyPr anchor="t"/>
          <a:lstStyle>
            <a:lvl1pPr algn="l">
              <a:defRPr sz="4000" b="1" cap="all">
                <a:solidFill>
                  <a:srgbClr val="39536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8449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33600"/>
            <a:ext cx="7772400" cy="3635375"/>
          </a:xfrm>
        </p:spPr>
        <p:txBody>
          <a:bodyPr anchor="t"/>
          <a:lstStyle>
            <a:lvl1pPr algn="l">
              <a:defRPr sz="4000" b="1" cap="all">
                <a:solidFill>
                  <a:srgbClr val="27AAE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690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F69C-D13C-49DD-955F-33A6573B4DDC}" type="datetimeFigureOut">
              <a:rPr lang="en-US" smtClean="0"/>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93B72B-1D7E-4A00-A70D-1F0F7DFDFB38}" type="slidenum">
              <a:rPr lang="en-US" smtClean="0"/>
              <a:t>‹#›</a:t>
            </a:fld>
            <a:endParaRPr lang="en-US"/>
          </a:p>
        </p:txBody>
      </p:sp>
    </p:spTree>
    <p:extLst>
      <p:ext uri="{BB962C8B-B14F-4D97-AF65-F5344CB8AC3E}">
        <p14:creationId xmlns:p14="http://schemas.microsoft.com/office/powerpoint/2010/main" val="975246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F69C-D13C-49DD-955F-33A6573B4DDC}" type="datetimeFigureOut">
              <a:rPr lang="en-US" smtClean="0"/>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93B72B-1D7E-4A00-A70D-1F0F7DFDFB38}" type="slidenum">
              <a:rPr lang="en-US" smtClean="0"/>
              <a:t>‹#›</a:t>
            </a:fld>
            <a:endParaRPr lang="en-US"/>
          </a:p>
        </p:txBody>
      </p:sp>
    </p:spTree>
    <p:extLst>
      <p:ext uri="{BB962C8B-B14F-4D97-AF65-F5344CB8AC3E}">
        <p14:creationId xmlns:p14="http://schemas.microsoft.com/office/powerpoint/2010/main" val="586604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51" r:id="rId6"/>
    <p:sldLayoutId id="2147483660" r:id="rId7"/>
    <p:sldLayoutId id="214748366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nccd.cdc.gov/Toolkit/DiabetesImpact" TargetMode="Externa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cdc.gov/diabetes/preven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coveragetoolkit.org/participating-payers/"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hyperlink" Target="http://www.cdc.gov/diabetes/prevention" TargetMode="External"/><Relationship Id="rId7"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5.emf"/><Relationship Id="rId5" Type="http://schemas.openxmlformats.org/officeDocument/2006/relationships/image" Target="../media/image4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hyperlink" Target="https://icer-review.org/wp-content/uploads/2016/07/CTAF_DPP_Final_Evidence_Report_072516.pdf" TargetMode="External"/><Relationship Id="rId4" Type="http://schemas.openxmlformats.org/officeDocument/2006/relationships/hyperlink" Target="https://www.cdc.gov/diabetes/data/statistics-report/Index.html.%20Accessed%20July%201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hyperlink" Target="https://nationaldppcsc.cdc.gov/s/topic/0TOt000000001QcGAI/marketing-and-recruitment-for-the-national-dp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2000" y="3733800"/>
            <a:ext cx="7772400" cy="1470025"/>
          </a:xfrm>
        </p:spPr>
        <p:txBody>
          <a:bodyPr>
            <a:normAutofit/>
          </a:bodyPr>
          <a:lstStyle/>
          <a:p>
            <a:r>
              <a:rPr lang="en-US" sz="3600" dirty="0"/>
              <a:t>Prediabetes Is Affecting Your Members: How You Can Help</a:t>
            </a:r>
          </a:p>
        </p:txBody>
      </p:sp>
      <p:sp>
        <p:nvSpPr>
          <p:cNvPr id="5" name="TextBox 4">
            <a:extLst>
              <a:ext uri="{FF2B5EF4-FFF2-40B4-BE49-F238E27FC236}">
                <a16:creationId xmlns:a16="http://schemas.microsoft.com/office/drawing/2014/main" id="{BA317877-35C3-46C7-A28E-F445FDA579BA}"/>
              </a:ext>
            </a:extLst>
          </p:cNvPr>
          <p:cNvSpPr txBox="1"/>
          <p:nvPr/>
        </p:nvSpPr>
        <p:spPr>
          <a:xfrm>
            <a:off x="7391400" y="5943600"/>
            <a:ext cx="1128584" cy="646331"/>
          </a:xfrm>
          <a:prstGeom prst="rect">
            <a:avLst/>
          </a:prstGeom>
          <a:noFill/>
        </p:spPr>
        <p:txBody>
          <a:bodyPr wrap="square" rtlCol="0">
            <a:spAutoFit/>
          </a:bodyPr>
          <a:lstStyle/>
          <a:p>
            <a:pPr algn="ctr"/>
            <a:r>
              <a:rPr lang="en-US" sz="1200" dirty="0">
                <a:solidFill>
                  <a:schemeClr val="bg1">
                    <a:lumMod val="50000"/>
                  </a:schemeClr>
                </a:solidFill>
                <a:highlight>
                  <a:srgbClr val="FFFF00"/>
                </a:highlight>
              </a:rPr>
              <a:t>[Insert agency/ organization logo]</a:t>
            </a:r>
          </a:p>
        </p:txBody>
      </p:sp>
    </p:spTree>
    <p:extLst>
      <p:ext uri="{BB962C8B-B14F-4D97-AF65-F5344CB8AC3E}">
        <p14:creationId xmlns:p14="http://schemas.microsoft.com/office/powerpoint/2010/main" val="1005552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DAA9A7-020D-4071-96B0-64C6803DBA38}"/>
              </a:ext>
            </a:extLst>
          </p:cNvPr>
          <p:cNvSpPr txBox="1">
            <a:spLocks/>
          </p:cNvSpPr>
          <p:nvPr/>
        </p:nvSpPr>
        <p:spPr>
          <a:xfrm>
            <a:off x="533400" y="685800"/>
            <a:ext cx="4419600" cy="4953000"/>
          </a:xfrm>
          <a:prstGeom prst="rect">
            <a:avLst/>
          </a:prstGeom>
        </p:spPr>
        <p:txBody>
          <a:bodyPr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rgbClr val="39536C"/>
                </a:solidFill>
                <a:latin typeface="Arial"/>
                <a:cs typeface="Arial"/>
              </a:rPr>
              <a:t>Diabetes is the </a:t>
            </a:r>
            <a:r>
              <a:rPr lang="en-US" sz="2400" b="1" dirty="0">
                <a:solidFill>
                  <a:srgbClr val="39536C"/>
                </a:solidFill>
                <a:latin typeface="Arial"/>
                <a:cs typeface="Arial"/>
              </a:rPr>
              <a:t>COSTLIEST disease in the U.S. at </a:t>
            </a:r>
            <a:br>
              <a:rPr lang="en-US" sz="2400" b="1" dirty="0">
                <a:solidFill>
                  <a:srgbClr val="39536C"/>
                </a:solidFill>
                <a:latin typeface="Arial"/>
                <a:cs typeface="Arial"/>
              </a:rPr>
            </a:br>
            <a:r>
              <a:rPr lang="en-US" sz="2400" b="1" dirty="0">
                <a:solidFill>
                  <a:srgbClr val="39536C"/>
                </a:solidFill>
                <a:latin typeface="Arial"/>
                <a:cs typeface="Arial"/>
              </a:rPr>
              <a:t>$412.9 BILLION </a:t>
            </a:r>
            <a:r>
              <a:rPr lang="en-US" sz="2400" dirty="0">
                <a:solidFill>
                  <a:srgbClr val="39536C"/>
                </a:solidFill>
                <a:latin typeface="Arial"/>
                <a:cs typeface="Arial"/>
              </a:rPr>
              <a:t>in 2022.</a:t>
            </a:r>
          </a:p>
          <a:p>
            <a:pPr marL="0" indent="0">
              <a:buNone/>
            </a:pPr>
            <a:endParaRPr lang="en-US" sz="2400" b="1"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Cost of care for people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 diabetes is </a:t>
            </a:r>
            <a:r>
              <a:rPr lang="en-US" sz="2400" b="1" dirty="0">
                <a:solidFill>
                  <a:srgbClr val="39536C"/>
                </a:solidFill>
                <a:latin typeface="Arial" panose="020B0604020202020204" pitchFamily="34" charset="0"/>
                <a:cs typeface="Arial" panose="020B0604020202020204" pitchFamily="34" charset="0"/>
              </a:rPr>
              <a:t>2.6 times more </a:t>
            </a:r>
            <a:r>
              <a:rPr lang="en-US" sz="2400" dirty="0">
                <a:solidFill>
                  <a:srgbClr val="39536C"/>
                </a:solidFill>
                <a:latin typeface="Arial" panose="020B0604020202020204" pitchFamily="34" charset="0"/>
                <a:cs typeface="Arial" panose="020B0604020202020204" pitchFamily="34" charset="0"/>
              </a:rPr>
              <a:t>than for those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without diabetes.</a:t>
            </a:r>
          </a:p>
          <a:p>
            <a:pPr marL="0" indent="0">
              <a:buNone/>
            </a:pPr>
            <a:endParaRPr lang="en-US" sz="2400" dirty="0">
              <a:solidFill>
                <a:srgbClr val="39536C"/>
              </a:solidFill>
              <a:latin typeface="Arial" panose="020B0604020202020204" pitchFamily="34" charset="0"/>
              <a:cs typeface="Arial" panose="020B0604020202020204" pitchFamily="34" charset="0"/>
            </a:endParaRPr>
          </a:p>
          <a:p>
            <a:pPr marL="0" indent="0">
              <a:buNone/>
            </a:pPr>
            <a:r>
              <a:rPr lang="en-US" sz="2400" dirty="0">
                <a:solidFill>
                  <a:srgbClr val="39536C"/>
                </a:solidFill>
                <a:latin typeface="Arial" panose="020B0604020202020204" pitchFamily="34" charset="0"/>
                <a:cs typeface="Arial" panose="020B0604020202020204" pitchFamily="34" charset="0"/>
              </a:rPr>
              <a:t>Annual medical expenditures </a:t>
            </a:r>
            <a:br>
              <a:rPr lang="en-US" sz="2400" dirty="0">
                <a:solidFill>
                  <a:srgbClr val="39536C"/>
                </a:solidFill>
                <a:latin typeface="Arial" panose="020B0604020202020204" pitchFamily="34" charset="0"/>
                <a:cs typeface="Arial" panose="020B0604020202020204" pitchFamily="34" charset="0"/>
              </a:rPr>
            </a:br>
            <a:r>
              <a:rPr lang="en-US" sz="2400" dirty="0">
                <a:solidFill>
                  <a:srgbClr val="39536C"/>
                </a:solidFill>
                <a:latin typeface="Arial" panose="020B0604020202020204" pitchFamily="34" charset="0"/>
                <a:cs typeface="Arial" panose="020B0604020202020204" pitchFamily="34" charset="0"/>
              </a:rPr>
              <a:t>in 2022 were </a:t>
            </a:r>
            <a:r>
              <a:rPr lang="en-US" sz="2400" b="1" dirty="0">
                <a:solidFill>
                  <a:srgbClr val="39536C"/>
                </a:solidFill>
                <a:latin typeface="Arial" panose="020B0604020202020204" pitchFamily="34" charset="0"/>
                <a:cs typeface="Arial" panose="020B0604020202020204" pitchFamily="34" charset="0"/>
              </a:rPr>
              <a:t>$19,736 per person </a:t>
            </a:r>
            <a:r>
              <a:rPr lang="en-US" sz="2400" dirty="0">
                <a:solidFill>
                  <a:srgbClr val="39536C"/>
                </a:solidFill>
                <a:latin typeface="Arial" panose="020B0604020202020204" pitchFamily="34" charset="0"/>
                <a:cs typeface="Arial" panose="020B0604020202020204" pitchFamily="34" charset="0"/>
              </a:rPr>
              <a:t>diagnosed with diabetes.</a:t>
            </a: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C183D7F6-B498-43B3-948B-1728B52AA6E4}">
                <adec:decorative xmlns:adec="http://schemas.microsoft.com/office/drawing/2017/decorative" val="1"/>
              </a:ext>
            </a:extLst>
          </p:cNvPr>
          <p:cNvCxnSpPr/>
          <p:nvPr/>
        </p:nvCxnSpPr>
        <p:spPr>
          <a:xfrm>
            <a:off x="609600" y="19812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a:off x="609600" y="3733800"/>
            <a:ext cx="38862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62600" y="1447800"/>
            <a:ext cx="1483895" cy="762000"/>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562601" y="2336800"/>
            <a:ext cx="1483895" cy="76200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1447800"/>
            <a:ext cx="1483895" cy="762000"/>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62800" y="2336800"/>
            <a:ext cx="1483895" cy="762000"/>
          </a:xfrm>
          <a:prstGeom prst="rect">
            <a:avLst/>
          </a:prstGeom>
        </p:spPr>
      </p:pic>
      <p:sp>
        <p:nvSpPr>
          <p:cNvPr id="11" name="Content Placeholder 2">
            <a:extLst>
              <a:ext uri="{FF2B5EF4-FFF2-40B4-BE49-F238E27FC236}">
                <a16:creationId xmlns:a16="http://schemas.microsoft.com/office/drawing/2014/main" id="{4DDAA9A7-020D-4071-96B0-64C6803DBA38}"/>
              </a:ext>
            </a:extLst>
          </p:cNvPr>
          <p:cNvSpPr txBox="1">
            <a:spLocks/>
          </p:cNvSpPr>
          <p:nvPr/>
        </p:nvSpPr>
        <p:spPr>
          <a:xfrm>
            <a:off x="5791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27AAE1"/>
                </a:solidFill>
                <a:latin typeface="Arial" panose="020B0604020202020204" pitchFamily="34" charset="0"/>
                <a:cs typeface="Arial" panose="020B0604020202020204" pitchFamily="34" charset="0"/>
              </a:rPr>
              <a:t>1</a:t>
            </a:r>
            <a:endParaRPr lang="en-US" sz="12000" b="1" dirty="0">
              <a:solidFill>
                <a:schemeClr val="bg1"/>
              </a:solidFill>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4DDAA9A7-020D-4071-96B0-64C6803DBA38}"/>
              </a:ext>
            </a:extLst>
          </p:cNvPr>
          <p:cNvSpPr txBox="1">
            <a:spLocks/>
          </p:cNvSpPr>
          <p:nvPr/>
        </p:nvSpPr>
        <p:spPr>
          <a:xfrm>
            <a:off x="6553200" y="3505200"/>
            <a:ext cx="1066800" cy="1066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5400" b="1" dirty="0">
                <a:solidFill>
                  <a:srgbClr val="39536C"/>
                </a:solidFill>
                <a:latin typeface="Arial" panose="020B0604020202020204" pitchFamily="34" charset="0"/>
                <a:cs typeface="Arial" panose="020B0604020202020204" pitchFamily="34" charset="0"/>
              </a:rPr>
              <a:t>IN</a:t>
            </a:r>
            <a:endParaRPr lang="en-US" sz="9600" b="1" dirty="0">
              <a:solidFill>
                <a:schemeClr val="bg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4DDAA9A7-020D-4071-96B0-64C6803DBA38}"/>
              </a:ext>
            </a:extLst>
          </p:cNvPr>
          <p:cNvSpPr txBox="1">
            <a:spLocks/>
          </p:cNvSpPr>
          <p:nvPr/>
        </p:nvSpPr>
        <p:spPr>
          <a:xfrm>
            <a:off x="7315200" y="2971800"/>
            <a:ext cx="1143000" cy="2286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0" b="1" dirty="0">
                <a:solidFill>
                  <a:srgbClr val="39536C"/>
                </a:solidFill>
                <a:latin typeface="Arial" panose="020B0604020202020204" pitchFamily="34" charset="0"/>
                <a:cs typeface="Arial" panose="020B0604020202020204" pitchFamily="34" charset="0"/>
              </a:rPr>
              <a:t>4</a:t>
            </a:r>
          </a:p>
        </p:txBody>
      </p:sp>
      <p:sp>
        <p:nvSpPr>
          <p:cNvPr id="15" name="Title 3">
            <a:extLst>
              <a:ext uri="{FF2B5EF4-FFF2-40B4-BE49-F238E27FC236}">
                <a16:creationId xmlns:a16="http://schemas.microsoft.com/office/drawing/2014/main" id="{FDAC6EA6-D0FE-4174-BE5E-24C43619E365}"/>
              </a:ext>
            </a:extLst>
          </p:cNvPr>
          <p:cNvSpPr>
            <a:spLocks noGrp="1"/>
          </p:cNvSpPr>
          <p:nvPr>
            <p:ph type="title"/>
          </p:nvPr>
        </p:nvSpPr>
        <p:spPr>
          <a:xfrm>
            <a:off x="5658852" y="4800600"/>
            <a:ext cx="3007895" cy="838200"/>
          </a:xfrm>
        </p:spPr>
        <p:txBody>
          <a:bodyPr>
            <a:noAutofit/>
          </a:bodyPr>
          <a:lstStyle/>
          <a:p>
            <a:pPr algn="ctr"/>
            <a:r>
              <a:rPr lang="en-US" sz="1800" b="0" dirty="0">
                <a:solidFill>
                  <a:srgbClr val="27AAE1"/>
                </a:solidFill>
                <a:latin typeface="Arial" panose="020B0604020202020204" pitchFamily="34" charset="0"/>
                <a:ea typeface="+mn-ea"/>
                <a:cs typeface="Arial" panose="020B0604020202020204" pitchFamily="34" charset="0"/>
              </a:rPr>
              <a:t>HEALTH CARE DOLLARS IS SPENT ON PEOPLE DIAGNOSED WITH DIABETES</a:t>
            </a:r>
          </a:p>
        </p:txBody>
      </p:sp>
      <p:sp>
        <p:nvSpPr>
          <p:cNvPr id="5" name="Rectangle 4"/>
          <p:cNvSpPr/>
          <p:nvPr/>
        </p:nvSpPr>
        <p:spPr>
          <a:xfrm>
            <a:off x="152400" y="5890735"/>
            <a:ext cx="4800600" cy="492443"/>
          </a:xfrm>
          <a:prstGeom prst="rect">
            <a:avLst/>
          </a:prstGeom>
        </p:spPr>
        <p:txBody>
          <a:bodyPr wrap="square">
            <a:spAutoFit/>
          </a:bodyPr>
          <a:lstStyle/>
          <a:p>
            <a:r>
              <a:rPr lang="en-US" sz="1200" dirty="0">
                <a:solidFill>
                  <a:srgbClr val="39536C"/>
                </a:solidFill>
                <a:latin typeface="Arial"/>
                <a:cs typeface="Arial"/>
              </a:rPr>
              <a:t>Estimate your costs and benefits using CDC’s return on investment (ROI) calculator: </a:t>
            </a:r>
            <a:r>
              <a:rPr lang="en-US" sz="1400" u="sng" dirty="0">
                <a:hlinkClick r:id="rId5"/>
              </a:rPr>
              <a:t>https://nccd.cdc.gov/Toolkit/DiabetesImpact</a:t>
            </a:r>
            <a:r>
              <a:rPr lang="en-US" sz="1400" dirty="0"/>
              <a:t> </a:t>
            </a:r>
            <a:endParaRPr lang="en-US" sz="1200" dirty="0">
              <a:solidFill>
                <a:srgbClr val="39536C"/>
              </a:solidFill>
              <a:latin typeface="Arial"/>
              <a:cs typeface="Arial"/>
            </a:endParaRPr>
          </a:p>
        </p:txBody>
      </p:sp>
    </p:spTree>
    <p:extLst>
      <p:ext uri="{BB962C8B-B14F-4D97-AF65-F5344CB8AC3E}">
        <p14:creationId xmlns:p14="http://schemas.microsoft.com/office/powerpoint/2010/main" val="3354223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B9B9-DD8C-467E-88D7-E4870AB82451}"/>
              </a:ext>
            </a:extLst>
          </p:cNvPr>
          <p:cNvSpPr>
            <a:spLocks noGrp="1"/>
          </p:cNvSpPr>
          <p:nvPr>
            <p:ph type="title"/>
          </p:nvPr>
        </p:nvSpPr>
        <p:spPr>
          <a:xfrm>
            <a:off x="574729" y="961523"/>
            <a:ext cx="8496946" cy="857250"/>
          </a:xfrm>
        </p:spPr>
        <p:txBody>
          <a:bodyPr>
            <a:noAutofit/>
          </a:bodyPr>
          <a:lstStyle/>
          <a:p>
            <a:r>
              <a:rPr lang="en-US" dirty="0"/>
              <a:t>Top-of-Mind Issues for Medicaid Leaders</a:t>
            </a:r>
          </a:p>
        </p:txBody>
      </p:sp>
      <p:grpSp>
        <p:nvGrpSpPr>
          <p:cNvPr id="4" name="Group 3">
            <a:extLst>
              <a:ext uri="{FF2B5EF4-FFF2-40B4-BE49-F238E27FC236}">
                <a16:creationId xmlns:a16="http://schemas.microsoft.com/office/drawing/2014/main" id="{0B636E92-9EF1-164F-B194-3F06C5E00A7C}"/>
              </a:ext>
            </a:extLst>
          </p:cNvPr>
          <p:cNvGrpSpPr/>
          <p:nvPr/>
        </p:nvGrpSpPr>
        <p:grpSpPr>
          <a:xfrm>
            <a:off x="838200" y="2667000"/>
            <a:ext cx="7027058" cy="3781041"/>
            <a:chOff x="505398" y="949343"/>
            <a:chExt cx="6446403" cy="3476241"/>
          </a:xfrm>
        </p:grpSpPr>
        <p:graphicFrame>
          <p:nvGraphicFramePr>
            <p:cNvPr id="12" name="Content Placeholder 9">
              <a:extLst>
                <a:ext uri="{FF2B5EF4-FFF2-40B4-BE49-F238E27FC236}">
                  <a16:creationId xmlns:a16="http://schemas.microsoft.com/office/drawing/2014/main" id="{3497EC88-86ED-46F7-9EC5-D3E60D4BA581}"/>
                </a:ext>
              </a:extLst>
            </p:cNvPr>
            <p:cNvGraphicFramePr>
              <a:graphicFrameLocks/>
            </p:cNvGraphicFramePr>
            <p:nvPr/>
          </p:nvGraphicFramePr>
          <p:xfrm>
            <a:off x="1314326" y="1944752"/>
            <a:ext cx="5637475" cy="585635"/>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636984">
                  <a:tc>
                    <a:txBody>
                      <a:bodyPr/>
                      <a:lstStyle/>
                      <a:p>
                        <a:pPr marL="0" lvl="0" indent="0" algn="l" defTabSz="685800" rtl="0" eaLnBrk="1" latinLnBrk="0" hangingPunct="1">
                          <a:lnSpc>
                            <a:spcPct val="90000"/>
                          </a:lnSpc>
                          <a:spcBef>
                            <a:spcPts val="750"/>
                          </a:spcBef>
                          <a:buFont typeface="Arial" panose="020B0604020202020204" pitchFamily="34" charset="0"/>
                          <a:buNone/>
                        </a:pPr>
                        <a:r>
                          <a:rPr lang="en-US" sz="2000" b="0" kern="1200" dirty="0">
                            <a:solidFill>
                              <a:schemeClr val="bg1"/>
                            </a:solidFill>
                            <a:latin typeface="+mj-lt"/>
                            <a:ea typeface="+mn-ea"/>
                            <a:cs typeface="+mn-cs"/>
                          </a:rPr>
                          <a:t>Managed Care Reform</a:t>
                        </a:r>
                      </a:p>
                    </a:txBody>
                    <a:tcPr marL="68580" marR="68580" marT="34290" marB="34290" anchor="ctr">
                      <a:solidFill>
                        <a:srgbClr val="002060"/>
                      </a:solidFill>
                    </a:tcPr>
                  </a:tc>
                  <a:extLst>
                    <a:ext uri="{0D108BD9-81ED-4DB2-BD59-A6C34878D82A}">
                      <a16:rowId xmlns:a16="http://schemas.microsoft.com/office/drawing/2014/main" val="3153069229"/>
                    </a:ext>
                  </a:extLst>
                </a:tr>
              </a:tbl>
            </a:graphicData>
          </a:graphic>
        </p:graphicFrame>
        <p:graphicFrame>
          <p:nvGraphicFramePr>
            <p:cNvPr id="13" name="Content Placeholder 9">
              <a:extLst>
                <a:ext uri="{FF2B5EF4-FFF2-40B4-BE49-F238E27FC236}">
                  <a16:creationId xmlns:a16="http://schemas.microsoft.com/office/drawing/2014/main" id="{217B6D8C-482A-40F4-956C-6345AA50967D}"/>
                </a:ext>
              </a:extLst>
            </p:cNvPr>
            <p:cNvGraphicFramePr>
              <a:graphicFrameLocks/>
            </p:cNvGraphicFramePr>
            <p:nvPr/>
          </p:nvGraphicFramePr>
          <p:xfrm>
            <a:off x="1314326" y="2890980"/>
            <a:ext cx="5637475" cy="540610"/>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588011">
                  <a:tc>
                    <a: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2000" b="0" kern="1200" dirty="0">
                            <a:solidFill>
                              <a:schemeClr val="bg1"/>
                            </a:solidFill>
                            <a:latin typeface="+mj-lt"/>
                            <a:ea typeface="+mn-ea"/>
                            <a:cs typeface="+mn-cs"/>
                          </a:rPr>
                          <a:t>Social Determinants of Health</a:t>
                        </a:r>
                      </a:p>
                    </a:txBody>
                    <a:tcPr marL="68580" marR="68580" marT="34290" marB="34290" anchor="ctr">
                      <a:solidFill>
                        <a:schemeClr val="accent1">
                          <a:lumMod val="75000"/>
                        </a:schemeClr>
                      </a:solidFill>
                    </a:tcPr>
                  </a:tc>
                  <a:extLst>
                    <a:ext uri="{0D108BD9-81ED-4DB2-BD59-A6C34878D82A}">
                      <a16:rowId xmlns:a16="http://schemas.microsoft.com/office/drawing/2014/main" val="3153069229"/>
                    </a:ext>
                  </a:extLst>
                </a:tr>
              </a:tbl>
            </a:graphicData>
          </a:graphic>
        </p:graphicFrame>
        <p:graphicFrame>
          <p:nvGraphicFramePr>
            <p:cNvPr id="14" name="Content Placeholder 9">
              <a:extLst>
                <a:ext uri="{FF2B5EF4-FFF2-40B4-BE49-F238E27FC236}">
                  <a16:creationId xmlns:a16="http://schemas.microsoft.com/office/drawing/2014/main" id="{A7341170-29CE-481A-8556-CC3A8B71764E}"/>
                </a:ext>
              </a:extLst>
            </p:cNvPr>
            <p:cNvGraphicFramePr>
              <a:graphicFrameLocks/>
            </p:cNvGraphicFramePr>
            <p:nvPr/>
          </p:nvGraphicFramePr>
          <p:xfrm>
            <a:off x="1314326" y="3764192"/>
            <a:ext cx="5637475" cy="585635"/>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636984">
                  <a:tc>
                    <a: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2000" b="0" kern="1200" dirty="0">
                            <a:solidFill>
                              <a:schemeClr val="bg1"/>
                            </a:solidFill>
                            <a:latin typeface="+mj-lt"/>
                            <a:ea typeface="+mn-ea"/>
                            <a:cs typeface="+mn-cs"/>
                          </a:rPr>
                          <a:t>Delivery &amp; Payment System Reform </a:t>
                        </a:r>
                      </a:p>
                    </a:txBody>
                    <a:tcPr marL="68580" marR="68580" marT="34290" marB="34290" anchor="ctr">
                      <a:solidFill>
                        <a:srgbClr val="002060"/>
                      </a:solidFill>
                    </a:tcPr>
                  </a:tc>
                  <a:extLst>
                    <a:ext uri="{0D108BD9-81ED-4DB2-BD59-A6C34878D82A}">
                      <a16:rowId xmlns:a16="http://schemas.microsoft.com/office/drawing/2014/main" val="3153069229"/>
                    </a:ext>
                  </a:extLst>
                </a:tr>
              </a:tbl>
            </a:graphicData>
          </a:graphic>
        </p:graphicFrame>
        <p:graphicFrame>
          <p:nvGraphicFramePr>
            <p:cNvPr id="21" name="Content Placeholder 9">
              <a:extLst>
                <a:ext uri="{FF2B5EF4-FFF2-40B4-BE49-F238E27FC236}">
                  <a16:creationId xmlns:a16="http://schemas.microsoft.com/office/drawing/2014/main" id="{F34452E3-CFC3-4285-9EA3-753239FD70EC}"/>
                </a:ext>
              </a:extLst>
            </p:cNvPr>
            <p:cNvGraphicFramePr>
              <a:graphicFrameLocks/>
            </p:cNvGraphicFramePr>
            <p:nvPr/>
          </p:nvGraphicFramePr>
          <p:xfrm>
            <a:off x="1314326" y="997511"/>
            <a:ext cx="5637475" cy="585635"/>
          </p:xfrm>
          <a:graphic>
            <a:graphicData uri="http://schemas.openxmlformats.org/drawingml/2006/table">
              <a:tbl>
                <a:tblPr firstRow="1" bandRow="1">
                  <a:tableStyleId>{5C22544A-7EE6-4342-B048-85BDC9FD1C3A}</a:tableStyleId>
                </a:tblPr>
                <a:tblGrid>
                  <a:gridCol w="6145266">
                    <a:extLst>
                      <a:ext uri="{9D8B030D-6E8A-4147-A177-3AD203B41FA5}">
                        <a16:colId xmlns:a16="http://schemas.microsoft.com/office/drawing/2014/main" val="2650354559"/>
                      </a:ext>
                    </a:extLst>
                  </a:gridCol>
                </a:tblGrid>
                <a:tr h="636984">
                  <a:tc>
                    <a:txBody>
                      <a:bodyPr/>
                      <a:lstStyle/>
                      <a:p>
                        <a:pPr marL="0" lvl="0" indent="0" algn="l" defTabSz="685800" rtl="0" eaLnBrk="1" latinLnBrk="0" hangingPunct="1">
                          <a:lnSpc>
                            <a:spcPct val="90000"/>
                          </a:lnSpc>
                          <a:spcBef>
                            <a:spcPts val="750"/>
                          </a:spcBef>
                          <a:buFont typeface="Arial" panose="020B0604020202020204" pitchFamily="34" charset="0"/>
                          <a:buNone/>
                        </a:pPr>
                        <a:r>
                          <a:rPr lang="en-US" sz="2000" b="0" kern="1200" dirty="0">
                            <a:solidFill>
                              <a:schemeClr val="bg1"/>
                            </a:solidFill>
                            <a:latin typeface="+mj-lt"/>
                            <a:ea typeface="+mn-ea"/>
                            <a:cs typeface="+mn-cs"/>
                          </a:rPr>
                          <a:t>Rapidly Changing Program Priorities/Needs </a:t>
                        </a:r>
                      </a:p>
                    </a:txBody>
                    <a:tcPr marL="68580" marR="68580" marT="34290" marB="34290" anchor="ctr">
                      <a:solidFill>
                        <a:srgbClr val="002060"/>
                      </a:solidFill>
                    </a:tcPr>
                  </a:tc>
                  <a:extLst>
                    <a:ext uri="{0D108BD9-81ED-4DB2-BD59-A6C34878D82A}">
                      <a16:rowId xmlns:a16="http://schemas.microsoft.com/office/drawing/2014/main" val="3153069229"/>
                    </a:ext>
                  </a:extLst>
                </a:tr>
              </a:tbl>
            </a:graphicData>
          </a:graphic>
        </p:graphicFrame>
        <p:pic>
          <p:nvPicPr>
            <p:cNvPr id="29" name="Graphic 28" descr="Gears">
              <a:extLst>
                <a:ext uri="{FF2B5EF4-FFF2-40B4-BE49-F238E27FC236}">
                  <a16:creationId xmlns:a16="http://schemas.microsoft.com/office/drawing/2014/main" id="{56D2AAD6-C950-49D5-A8F4-65A4B84C11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784" y="3739784"/>
              <a:ext cx="685800" cy="685800"/>
            </a:xfrm>
            <a:prstGeom prst="rect">
              <a:avLst/>
            </a:prstGeom>
          </p:spPr>
        </p:pic>
        <p:pic>
          <p:nvPicPr>
            <p:cNvPr id="30" name="Graphic 29" descr="Family with two children">
              <a:extLst>
                <a:ext uri="{FF2B5EF4-FFF2-40B4-BE49-F238E27FC236}">
                  <a16:creationId xmlns:a16="http://schemas.microsoft.com/office/drawing/2014/main" id="{06832FE6-42C5-4A9D-B568-7B7EB6FC74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635" y="2793191"/>
              <a:ext cx="685800" cy="685800"/>
            </a:xfrm>
            <a:prstGeom prst="rect">
              <a:avLst/>
            </a:prstGeom>
          </p:spPr>
        </p:pic>
        <p:pic>
          <p:nvPicPr>
            <p:cNvPr id="31" name="Graphic 30" descr="Magnifying glass">
              <a:extLst>
                <a:ext uri="{FF2B5EF4-FFF2-40B4-BE49-F238E27FC236}">
                  <a16:creationId xmlns:a16="http://schemas.microsoft.com/office/drawing/2014/main" id="{513275A7-1E9D-4C83-AA20-89240CAAAD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398" y="1944752"/>
              <a:ext cx="685800" cy="685800"/>
            </a:xfrm>
            <a:prstGeom prst="rect">
              <a:avLst/>
            </a:prstGeom>
          </p:spPr>
        </p:pic>
        <p:pic>
          <p:nvPicPr>
            <p:cNvPr id="33" name="Graphic 32" descr="Share">
              <a:extLst>
                <a:ext uri="{FF2B5EF4-FFF2-40B4-BE49-F238E27FC236}">
                  <a16:creationId xmlns:a16="http://schemas.microsoft.com/office/drawing/2014/main" id="{82066354-6BE5-4B09-BF7E-184703475F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398" y="949343"/>
              <a:ext cx="685800" cy="685800"/>
            </a:xfrm>
            <a:prstGeom prst="rect">
              <a:avLst/>
            </a:prstGeom>
          </p:spPr>
        </p:pic>
      </p:grpSp>
    </p:spTree>
    <p:extLst>
      <p:ext uri="{BB962C8B-B14F-4D97-AF65-F5344CB8AC3E}">
        <p14:creationId xmlns:p14="http://schemas.microsoft.com/office/powerpoint/2010/main" val="4291555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68" t="13248" r="17129" b="12230"/>
          <a:stretch/>
        </p:blipFill>
        <p:spPr>
          <a:xfrm>
            <a:off x="0" y="-1"/>
            <a:ext cx="9144000" cy="6858001"/>
          </a:xfrm>
          <a:prstGeom prst="rect">
            <a:avLst/>
          </a:prstGeom>
        </p:spPr>
      </p:pic>
      <p:sp>
        <p:nvSpPr>
          <p:cNvPr id="4" name="Title 3"/>
          <p:cNvSpPr>
            <a:spLocks noGrp="1"/>
          </p:cNvSpPr>
          <p:nvPr>
            <p:ph type="title"/>
          </p:nvPr>
        </p:nvSpPr>
        <p:spPr>
          <a:xfrm>
            <a:off x="1466056" y="1485901"/>
            <a:ext cx="6211887" cy="3886201"/>
          </a:xfrm>
        </p:spPr>
        <p:txBody>
          <a:bodyPr/>
          <a:lstStyle/>
          <a:p>
            <a:pPr algn="ctr"/>
            <a:br>
              <a:rPr lang="en-US" dirty="0">
                <a:solidFill>
                  <a:srgbClr val="27AAE1"/>
                </a:solidFill>
              </a:rPr>
            </a:br>
            <a:br>
              <a:rPr lang="en-US" dirty="0">
                <a:solidFill>
                  <a:srgbClr val="27AAE1"/>
                </a:solidFill>
              </a:rPr>
            </a:br>
            <a:r>
              <a:rPr lang="en-US" sz="2800" dirty="0">
                <a:solidFill>
                  <a:srgbClr val="27AAE1"/>
                </a:solidFill>
              </a:rPr>
              <a:t>The National Diabetes Prevention Program (National DPP) </a:t>
            </a:r>
            <a:br>
              <a:rPr lang="en-US" sz="2800" dirty="0">
                <a:solidFill>
                  <a:srgbClr val="27AAE1"/>
                </a:solidFill>
              </a:rPr>
            </a:br>
            <a:r>
              <a:rPr lang="en-US" sz="2800" dirty="0">
                <a:solidFill>
                  <a:srgbClr val="27AAE1"/>
                </a:solidFill>
              </a:rPr>
              <a:t>Lifestyle Change Program</a:t>
            </a:r>
            <a:endParaRPr lang="en-US" sz="2800" dirty="0">
              <a:solidFill>
                <a:srgbClr val="39536C"/>
              </a:solidFill>
              <a:highlight>
                <a:srgbClr val="FFFF00"/>
              </a:highlight>
            </a:endParaRPr>
          </a:p>
        </p:txBody>
      </p:sp>
      <p:sp>
        <p:nvSpPr>
          <p:cNvPr id="5" name="Title 3">
            <a:extLst>
              <a:ext uri="{FF2B5EF4-FFF2-40B4-BE49-F238E27FC236}">
                <a16:creationId xmlns:a16="http://schemas.microsoft.com/office/drawing/2014/main" id="{9F1EB216-CA16-4E92-B4AC-5F9EBE913872}"/>
              </a:ext>
            </a:extLst>
          </p:cNvPr>
          <p:cNvSpPr txBox="1">
            <a:spLocks/>
          </p:cNvSpPr>
          <p:nvPr/>
        </p:nvSpPr>
        <p:spPr>
          <a:xfrm>
            <a:off x="1466055" y="1496957"/>
            <a:ext cx="6211887" cy="1333502"/>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000" b="1" kern="1200" cap="all">
                <a:solidFill>
                  <a:schemeClr val="bg1"/>
                </a:solidFill>
                <a:latin typeface="Arial"/>
                <a:ea typeface="+mj-ea"/>
                <a:cs typeface="Arial"/>
              </a:defRPr>
            </a:lvl1pPr>
          </a:lstStyle>
          <a:p>
            <a:pPr algn="ctr"/>
            <a:r>
              <a:rPr lang="en-US" sz="6000" b="0" dirty="0">
                <a:solidFill>
                  <a:srgbClr val="27AAE1"/>
                </a:solidFill>
              </a:rPr>
              <a:t>A solution</a:t>
            </a:r>
            <a:br>
              <a:rPr lang="en-US" dirty="0">
                <a:solidFill>
                  <a:srgbClr val="27AAE1"/>
                </a:solidFill>
              </a:rPr>
            </a:br>
            <a:endParaRPr lang="en-US" sz="2800" dirty="0">
              <a:solidFill>
                <a:srgbClr val="39536C"/>
              </a:solidFill>
              <a:highlight>
                <a:srgbClr val="FFFF00"/>
              </a:highlight>
            </a:endParaRPr>
          </a:p>
        </p:txBody>
      </p:sp>
    </p:spTree>
    <p:extLst>
      <p:ext uri="{BB962C8B-B14F-4D97-AF65-F5344CB8AC3E}">
        <p14:creationId xmlns:p14="http://schemas.microsoft.com/office/powerpoint/2010/main" val="2529319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National Diabetes Prevention Program </a:t>
            </a:r>
          </a:p>
        </p:txBody>
      </p:sp>
      <p:sp>
        <p:nvSpPr>
          <p:cNvPr id="3" name="Content Placeholder 2"/>
          <p:cNvSpPr>
            <a:spLocks noGrp="1"/>
          </p:cNvSpPr>
          <p:nvPr>
            <p:ph idx="1"/>
          </p:nvPr>
        </p:nvSpPr>
        <p:spPr>
          <a:xfrm>
            <a:off x="275343" y="3106503"/>
            <a:ext cx="8229600" cy="3478098"/>
          </a:xfrm>
        </p:spPr>
        <p:txBody>
          <a:bodyPr>
            <a:normAutofit/>
          </a:bodyPr>
          <a:lstStyle/>
          <a:p>
            <a:pPr>
              <a:spcAft>
                <a:spcPts val="600"/>
              </a:spcAft>
              <a:buFont typeface="Wingdings" charset="2"/>
              <a:buChar char="ü"/>
            </a:pPr>
            <a:r>
              <a:rPr lang="en-US" sz="1950" dirty="0"/>
              <a:t>Medicaid</a:t>
            </a:r>
          </a:p>
          <a:p>
            <a:pPr>
              <a:spcAft>
                <a:spcPts val="600"/>
              </a:spcAft>
              <a:buFont typeface="Wingdings" charset="2"/>
              <a:buChar char="ü"/>
            </a:pPr>
            <a:r>
              <a:rPr lang="en-US" sz="1950" dirty="0"/>
              <a:t>Medicare</a:t>
            </a:r>
          </a:p>
          <a:p>
            <a:pPr>
              <a:spcAft>
                <a:spcPts val="600"/>
              </a:spcAft>
              <a:buFont typeface="Wingdings" charset="2"/>
              <a:buChar char="ü"/>
            </a:pPr>
            <a:r>
              <a:rPr lang="en-US" sz="1950" dirty="0"/>
              <a:t>State health plans</a:t>
            </a:r>
          </a:p>
          <a:p>
            <a:pPr>
              <a:spcAft>
                <a:spcPts val="600"/>
              </a:spcAft>
              <a:buFont typeface="Wingdings" charset="2"/>
              <a:buChar char="ü"/>
            </a:pPr>
            <a:r>
              <a:rPr lang="en-US" sz="1950" dirty="0"/>
              <a:t>Commercial health </a:t>
            </a:r>
            <a:br>
              <a:rPr lang="en-US" sz="1950" dirty="0"/>
            </a:br>
            <a:r>
              <a:rPr lang="en-US" sz="1950" dirty="0"/>
              <a:t>plans</a:t>
            </a:r>
          </a:p>
          <a:p>
            <a:pPr>
              <a:spcAft>
                <a:spcPts val="600"/>
              </a:spcAft>
              <a:buFont typeface="Wingdings" charset="2"/>
              <a:buChar char="ü"/>
            </a:pPr>
            <a:r>
              <a:rPr lang="en-US" sz="1950" dirty="0"/>
              <a:t>Employers</a:t>
            </a:r>
          </a:p>
          <a:p>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6096" y="2705075"/>
            <a:ext cx="5512790" cy="28002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512312" y="5310284"/>
            <a:ext cx="2119379" cy="68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6" dirty="0"/>
          </a:p>
        </p:txBody>
      </p:sp>
      <p:sp>
        <p:nvSpPr>
          <p:cNvPr id="8" name="Right Arrow 7"/>
          <p:cNvSpPr/>
          <p:nvPr/>
        </p:nvSpPr>
        <p:spPr>
          <a:xfrm>
            <a:off x="3379063" y="5158480"/>
            <a:ext cx="5489594" cy="1066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sz="2394" dirty="0">
                <a:solidFill>
                  <a:schemeClr val="bg1"/>
                </a:solidFill>
                <a:latin typeface="Verdana" charset="0"/>
                <a:ea typeface="Verdana" charset="0"/>
                <a:cs typeface="Verdana" charset="0"/>
              </a:rPr>
              <a:t>  Health Equity  </a:t>
            </a:r>
          </a:p>
        </p:txBody>
      </p:sp>
      <p:sp>
        <p:nvSpPr>
          <p:cNvPr id="9" name="TextBox 8">
            <a:extLst>
              <a:ext uri="{FF2B5EF4-FFF2-40B4-BE49-F238E27FC236}">
                <a16:creationId xmlns:a16="http://schemas.microsoft.com/office/drawing/2014/main" id="{6BFA8C28-3805-6846-8F72-466DE06C881D}"/>
              </a:ext>
            </a:extLst>
          </p:cNvPr>
          <p:cNvSpPr txBox="1"/>
          <p:nvPr/>
        </p:nvSpPr>
        <p:spPr>
          <a:xfrm>
            <a:off x="295008" y="2459755"/>
            <a:ext cx="7402710" cy="461665"/>
          </a:xfrm>
          <a:prstGeom prst="rect">
            <a:avLst/>
          </a:prstGeom>
          <a:noFill/>
        </p:spPr>
        <p:txBody>
          <a:bodyPr wrap="square" rtlCol="0">
            <a:spAutoFit/>
          </a:bodyPr>
          <a:lstStyle/>
          <a:p>
            <a:r>
              <a:rPr lang="en-US" sz="2400" b="1" dirty="0">
                <a:solidFill>
                  <a:srgbClr val="27AAE1"/>
                </a:solidFill>
              </a:rPr>
              <a:t>All Payer Model</a:t>
            </a:r>
          </a:p>
        </p:txBody>
      </p:sp>
      <p:sp>
        <p:nvSpPr>
          <p:cNvPr id="4" name="TextBox 3">
            <a:extLst>
              <a:ext uri="{FF2B5EF4-FFF2-40B4-BE49-F238E27FC236}">
                <a16:creationId xmlns:a16="http://schemas.microsoft.com/office/drawing/2014/main" id="{63F6BD67-5D00-5E4C-BA95-E2AE5EF0A36A}"/>
              </a:ext>
            </a:extLst>
          </p:cNvPr>
          <p:cNvSpPr txBox="1"/>
          <p:nvPr/>
        </p:nvSpPr>
        <p:spPr>
          <a:xfrm>
            <a:off x="518727" y="6209854"/>
            <a:ext cx="3903504" cy="338554"/>
          </a:xfrm>
          <a:prstGeom prst="rect">
            <a:avLst/>
          </a:prstGeom>
          <a:noFill/>
        </p:spPr>
        <p:txBody>
          <a:bodyPr wrap="none" rtlCol="0">
            <a:spAutoFit/>
          </a:bodyPr>
          <a:lstStyle/>
          <a:p>
            <a:r>
              <a:rPr lang="en-US" sz="1600" dirty="0">
                <a:solidFill>
                  <a:srgbClr val="0070C0"/>
                </a:solidFill>
                <a:hlinkClick r:id="rId4"/>
              </a:rPr>
              <a:t>https://www.cdc.gov/diabetes/prevention</a:t>
            </a:r>
            <a:r>
              <a:rPr lang="en-US" sz="1600" dirty="0">
                <a:solidFill>
                  <a:srgbClr val="0070C0"/>
                </a:solidFill>
              </a:rPr>
              <a:t> </a:t>
            </a:r>
          </a:p>
        </p:txBody>
      </p:sp>
    </p:spTree>
    <p:extLst>
      <p:ext uri="{BB962C8B-B14F-4D97-AF65-F5344CB8AC3E}">
        <p14:creationId xmlns:p14="http://schemas.microsoft.com/office/powerpoint/2010/main" val="260176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19499C1-206B-49F3-A1D8-1551FC5D18BE}"/>
              </a:ext>
            </a:extLst>
          </p:cNvPr>
          <p:cNvSpPr>
            <a:spLocks noGrp="1"/>
          </p:cNvSpPr>
          <p:nvPr>
            <p:ph type="title"/>
          </p:nvPr>
        </p:nvSpPr>
        <p:spPr>
          <a:xfrm>
            <a:off x="971090" y="978656"/>
            <a:ext cx="7835226" cy="962267"/>
          </a:xfrm>
        </p:spPr>
        <p:txBody>
          <a:bodyPr>
            <a:noAutofit/>
          </a:bodyPr>
          <a:lstStyle/>
          <a:p>
            <a:r>
              <a:rPr lang="en-US" dirty="0">
                <a:ea typeface="Verdana" charset="0"/>
                <a:cs typeface="Verdana" charset="0"/>
              </a:rPr>
              <a:t>Health Equity</a:t>
            </a:r>
          </a:p>
        </p:txBody>
      </p:sp>
      <p:pic>
        <p:nvPicPr>
          <p:cNvPr id="14" name="Picture Placeholder 13">
            <a:extLst>
              <a:ext uri="{FF2B5EF4-FFF2-40B4-BE49-F238E27FC236}">
                <a16:creationId xmlns:a16="http://schemas.microsoft.com/office/drawing/2014/main" id="{86895D69-839E-4EE8-8ACD-9B7B36FD51F4}"/>
              </a:ext>
            </a:extLst>
          </p:cNvPr>
          <p:cNvPicPr>
            <a:picLocks noGrp="1" noChangeAspect="1"/>
          </p:cNvPicPr>
          <p:nvPr>
            <p:ph idx="1"/>
          </p:nvPr>
        </p:nvPicPr>
        <p:blipFill>
          <a:blip r:embed="rId3"/>
          <a:stretch>
            <a:fillRect/>
          </a:stretch>
        </p:blipFill>
        <p:spPr>
          <a:xfrm>
            <a:off x="5141697" y="2297545"/>
            <a:ext cx="4002303" cy="2619533"/>
          </a:xfrm>
          <a:ln w="12700">
            <a:solidFill>
              <a:srgbClr val="0057B8"/>
            </a:solidFill>
          </a:ln>
        </p:spPr>
      </p:pic>
      <p:sp>
        <p:nvSpPr>
          <p:cNvPr id="2" name="Text Placeholder 1"/>
          <p:cNvSpPr>
            <a:spLocks noGrp="1"/>
          </p:cNvSpPr>
          <p:nvPr>
            <p:ph type="body" sz="half" idx="4294967295"/>
          </p:nvPr>
        </p:nvSpPr>
        <p:spPr>
          <a:xfrm>
            <a:off x="252994" y="3134852"/>
            <a:ext cx="4217789" cy="1714500"/>
          </a:xfrm>
        </p:spPr>
        <p:txBody>
          <a:bodyPr>
            <a:noAutofit/>
          </a:bodyPr>
          <a:lstStyle/>
          <a:p>
            <a:pPr marL="256532" indent="-256532">
              <a:buFont typeface="Arial" charset="0"/>
              <a:buChar char="•"/>
            </a:pPr>
            <a:r>
              <a:rPr lang="en-US" sz="2100" dirty="0">
                <a:latin typeface="+mj-lt"/>
                <a:ea typeface="Verdana" charset="0"/>
                <a:cs typeface="Verdana" charset="0"/>
              </a:rPr>
              <a:t>Ensure coverage by both private and public payers</a:t>
            </a:r>
          </a:p>
          <a:p>
            <a:pPr marL="256532" indent="-256532">
              <a:buFont typeface="Arial" charset="0"/>
              <a:buChar char="•"/>
            </a:pPr>
            <a:r>
              <a:rPr lang="en-US" sz="2100" dirty="0">
                <a:latin typeface="+mj-lt"/>
                <a:ea typeface="Verdana" charset="0"/>
                <a:cs typeface="Verdana" charset="0"/>
              </a:rPr>
              <a:t>Coverage of the National DPP for at-risk populations</a:t>
            </a:r>
          </a:p>
        </p:txBody>
      </p:sp>
      <p:sp>
        <p:nvSpPr>
          <p:cNvPr id="5" name="TextBox 4"/>
          <p:cNvSpPr txBox="1"/>
          <p:nvPr/>
        </p:nvSpPr>
        <p:spPr>
          <a:xfrm>
            <a:off x="971090" y="5165173"/>
            <a:ext cx="7201820" cy="1328569"/>
          </a:xfrm>
          <a:prstGeom prst="rect">
            <a:avLst/>
          </a:prstGeom>
          <a:solidFill>
            <a:schemeClr val="accent1"/>
          </a:solidFill>
        </p:spPr>
        <p:txBody>
          <a:bodyPr wrap="square" rtlCol="0">
            <a:spAutoFit/>
          </a:bodyPr>
          <a:lstStyle/>
          <a:p>
            <a:pPr marL="257175" indent="-257175">
              <a:spcBef>
                <a:spcPts val="450"/>
              </a:spcBef>
              <a:spcAft>
                <a:spcPts val="450"/>
              </a:spcAft>
              <a:buFont typeface="Arial" panose="020B0604020202020204" pitchFamily="34" charset="0"/>
              <a:buChar char="•"/>
            </a:pPr>
            <a:r>
              <a:rPr lang="en-US" dirty="0">
                <a:solidFill>
                  <a:schemeClr val="bg1"/>
                </a:solidFill>
                <a:ea typeface="Verdana" charset="0"/>
                <a:cs typeface="Verdana" charset="0"/>
              </a:rPr>
              <a:t>Adult Medicaid beneficiaries are more likely to develop type 2 diabetes than non-Medicaid adult populations</a:t>
            </a:r>
          </a:p>
          <a:p>
            <a:pPr marL="257175" indent="-257175">
              <a:spcBef>
                <a:spcPts val="450"/>
              </a:spcBef>
              <a:spcAft>
                <a:spcPts val="450"/>
              </a:spcAft>
              <a:buFont typeface="Arial" panose="020B0604020202020204" pitchFamily="34" charset="0"/>
              <a:buChar char="•"/>
            </a:pPr>
            <a:r>
              <a:rPr lang="en-US" dirty="0">
                <a:solidFill>
                  <a:schemeClr val="bg1"/>
                </a:solidFill>
                <a:ea typeface="Verdana" charset="0"/>
                <a:cs typeface="Verdana" charset="0"/>
              </a:rPr>
              <a:t>States that expanded Medicaid have seen their diabetes rates </a:t>
            </a:r>
            <a:br>
              <a:rPr lang="en-US" dirty="0">
                <a:solidFill>
                  <a:schemeClr val="bg1"/>
                </a:solidFill>
                <a:ea typeface="Verdana" charset="0"/>
                <a:cs typeface="Verdana" charset="0"/>
              </a:rPr>
            </a:br>
            <a:r>
              <a:rPr lang="en-US" dirty="0">
                <a:solidFill>
                  <a:schemeClr val="bg1"/>
                </a:solidFill>
                <a:ea typeface="Verdana" charset="0"/>
                <a:cs typeface="Verdana" charset="0"/>
              </a:rPr>
              <a:t>increase in their Medicaid populations</a:t>
            </a:r>
          </a:p>
        </p:txBody>
      </p:sp>
      <p:sp>
        <p:nvSpPr>
          <p:cNvPr id="9" name="TextBox 8">
            <a:extLst>
              <a:ext uri="{FF2B5EF4-FFF2-40B4-BE49-F238E27FC236}">
                <a16:creationId xmlns:a16="http://schemas.microsoft.com/office/drawing/2014/main" id="{38CA6895-8A12-415B-8EE1-BE4F98522E5A}"/>
              </a:ext>
            </a:extLst>
          </p:cNvPr>
          <p:cNvSpPr txBox="1"/>
          <p:nvPr/>
        </p:nvSpPr>
        <p:spPr>
          <a:xfrm>
            <a:off x="252994" y="2409000"/>
            <a:ext cx="7402710" cy="461665"/>
          </a:xfrm>
          <a:prstGeom prst="rect">
            <a:avLst/>
          </a:prstGeom>
          <a:noFill/>
        </p:spPr>
        <p:txBody>
          <a:bodyPr wrap="square" rtlCol="0">
            <a:spAutoFit/>
          </a:bodyPr>
          <a:lstStyle/>
          <a:p>
            <a:r>
              <a:rPr lang="en-US" sz="2400" b="1" dirty="0">
                <a:solidFill>
                  <a:srgbClr val="27AAE1"/>
                </a:solidFill>
              </a:rPr>
              <a:t>Increasing Coverage and Access</a:t>
            </a:r>
          </a:p>
        </p:txBody>
      </p:sp>
    </p:spTree>
    <p:extLst>
      <p:ext uri="{BB962C8B-B14F-4D97-AF65-F5344CB8AC3E}">
        <p14:creationId xmlns:p14="http://schemas.microsoft.com/office/powerpoint/2010/main" val="763613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C183D7F6-B498-43B3-948B-1728B52AA6E4}">
                <adec:decorative xmlns:adec="http://schemas.microsoft.com/office/drawing/2017/decorative" val="1"/>
              </a:ext>
            </a:extLst>
          </p:cNvPr>
          <p:cNvSpPr/>
          <p:nvPr/>
        </p:nvSpPr>
        <p:spPr>
          <a:xfrm>
            <a:off x="9144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5400" y="914400"/>
            <a:ext cx="990600" cy="1055914"/>
          </a:xfrm>
          <a:prstGeom prst="rect">
            <a:avLst/>
          </a:prstGeom>
        </p:spPr>
      </p:pic>
      <p:sp>
        <p:nvSpPr>
          <p:cNvPr id="3" name="Content Placeholder 2"/>
          <p:cNvSpPr txBox="1">
            <a:spLocks/>
          </p:cNvSpPr>
          <p:nvPr/>
        </p:nvSpPr>
        <p:spPr>
          <a:xfrm>
            <a:off x="1066800" y="2438400"/>
            <a:ext cx="1447800" cy="990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dirty="0">
                <a:solidFill>
                  <a:schemeClr val="bg1"/>
                </a:solidFill>
                <a:latin typeface="Arial" panose="020B0604020202020204" pitchFamily="34" charset="0"/>
                <a:cs typeface="Arial" panose="020B0604020202020204" pitchFamily="34" charset="0"/>
              </a:rPr>
              <a:t>A </a:t>
            </a:r>
            <a:r>
              <a:rPr lang="en-US" sz="2000" b="1" dirty="0">
                <a:solidFill>
                  <a:schemeClr val="bg1"/>
                </a:solidFill>
                <a:latin typeface="Arial" panose="020B0604020202020204" pitchFamily="34" charset="0"/>
                <a:cs typeface="Arial" panose="020B0604020202020204" pitchFamily="34" charset="0"/>
              </a:rPr>
              <a:t>full year </a:t>
            </a:r>
            <a:r>
              <a:rPr lang="en-US" sz="2000" dirty="0">
                <a:solidFill>
                  <a:schemeClr val="bg1"/>
                </a:solidFill>
                <a:latin typeface="Arial" panose="020B0604020202020204" pitchFamily="34" charset="0"/>
                <a:cs typeface="Arial" panose="020B0604020202020204" pitchFamily="34" charset="0"/>
              </a:rPr>
              <a:t>of support</a:t>
            </a:r>
            <a:endParaRPr lang="en-US" sz="2000" b="1" dirty="0">
              <a:solidFill>
                <a:schemeClr val="bg1"/>
              </a:solidFill>
              <a:latin typeface="Arial" panose="020B0604020202020204" pitchFamily="34" charset="0"/>
              <a:cs typeface="Arial" panose="020B0604020202020204" pitchFamily="34" charset="0"/>
            </a:endParaRPr>
          </a:p>
        </p:txBody>
      </p:sp>
      <p:sp>
        <p:nvSpPr>
          <p:cNvPr id="5" name="Oval 4">
            <a:extLst>
              <a:ext uri="{C183D7F6-B498-43B3-948B-1728B52AA6E4}">
                <adec:decorative xmlns:adec="http://schemas.microsoft.com/office/drawing/2017/decorative" val="1"/>
              </a:ext>
            </a:extLst>
          </p:cNvPr>
          <p:cNvSpPr/>
          <p:nvPr/>
        </p:nvSpPr>
        <p:spPr>
          <a:xfrm>
            <a:off x="36195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73500" y="1066800"/>
            <a:ext cx="1308100" cy="723900"/>
          </a:xfrm>
          <a:prstGeom prst="rect">
            <a:avLst/>
          </a:prstGeom>
        </p:spPr>
      </p:pic>
      <p:sp>
        <p:nvSpPr>
          <p:cNvPr id="10" name="Content Placeholder 2"/>
          <p:cNvSpPr txBox="1">
            <a:spLocks/>
          </p:cNvSpPr>
          <p:nvPr/>
        </p:nvSpPr>
        <p:spPr>
          <a:xfrm>
            <a:off x="3581400" y="2438400"/>
            <a:ext cx="1905000" cy="8382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b="1" dirty="0">
                <a:solidFill>
                  <a:schemeClr val="bg1"/>
                </a:solidFill>
                <a:latin typeface="Arial" panose="020B0604020202020204" pitchFamily="34" charset="0"/>
                <a:cs typeface="Arial" panose="020B0604020202020204" pitchFamily="34" charset="0"/>
              </a:rPr>
              <a:t>Community-based or online</a:t>
            </a:r>
          </a:p>
        </p:txBody>
      </p:sp>
      <p:sp>
        <p:nvSpPr>
          <p:cNvPr id="6" name="Oval 5">
            <a:extLst>
              <a:ext uri="{C183D7F6-B498-43B3-948B-1728B52AA6E4}">
                <adec:decorative xmlns:adec="http://schemas.microsoft.com/office/drawing/2017/decorative" val="1"/>
              </a:ext>
            </a:extLst>
          </p:cNvPr>
          <p:cNvSpPr/>
          <p:nvPr/>
        </p:nvSpPr>
        <p:spPr>
          <a:xfrm>
            <a:off x="6324600" y="609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29400" y="1066800"/>
            <a:ext cx="1257300" cy="914400"/>
          </a:xfrm>
          <a:prstGeom prst="rect">
            <a:avLst/>
          </a:prstGeom>
        </p:spPr>
      </p:pic>
      <p:sp>
        <p:nvSpPr>
          <p:cNvPr id="12" name="Content Placeholder 2"/>
          <p:cNvSpPr txBox="1">
            <a:spLocks/>
          </p:cNvSpPr>
          <p:nvPr/>
        </p:nvSpPr>
        <p:spPr>
          <a:xfrm>
            <a:off x="6019800" y="2438400"/>
            <a:ext cx="2362200" cy="1371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b="1" dirty="0">
                <a:solidFill>
                  <a:schemeClr val="bg1"/>
                </a:solidFill>
                <a:latin typeface="Arial" panose="020B0604020202020204" pitchFamily="34" charset="0"/>
                <a:cs typeface="Arial" panose="020B0604020202020204" pitchFamily="34" charset="0"/>
              </a:rPr>
              <a:t>Cost-effective</a:t>
            </a:r>
            <a:endParaRPr lang="en-US" sz="2000"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8CA4B67-0B2E-6E3B-3D3C-919BD1FE074B}"/>
              </a:ext>
            </a:extLst>
          </p:cNvPr>
          <p:cNvGrpSpPr/>
          <p:nvPr/>
        </p:nvGrpSpPr>
        <p:grpSpPr>
          <a:xfrm>
            <a:off x="1828800" y="3276600"/>
            <a:ext cx="1752600" cy="1752600"/>
            <a:chOff x="1828800" y="3276600"/>
            <a:chExt cx="1752600" cy="1752600"/>
          </a:xfrm>
        </p:grpSpPr>
        <p:sp>
          <p:nvSpPr>
            <p:cNvPr id="7" name="Oval 6">
              <a:extLst>
                <a:ext uri="{C183D7F6-B498-43B3-948B-1728B52AA6E4}">
                  <adec:decorative xmlns:adec="http://schemas.microsoft.com/office/drawing/2017/decorative" val="1"/>
                </a:ext>
              </a:extLst>
            </p:cNvPr>
            <p:cNvSpPr/>
            <p:nvPr/>
          </p:nvSpPr>
          <p:spPr>
            <a:xfrm>
              <a:off x="1828800" y="32766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197446" y="3627521"/>
              <a:ext cx="939107" cy="1244600"/>
            </a:xfrm>
            <a:prstGeom prst="rect">
              <a:avLst/>
            </a:prstGeom>
          </p:spPr>
        </p:pic>
      </p:grpSp>
      <p:sp>
        <p:nvSpPr>
          <p:cNvPr id="11" name="Content Placeholder 2"/>
          <p:cNvSpPr txBox="1">
            <a:spLocks/>
          </p:cNvSpPr>
          <p:nvPr/>
        </p:nvSpPr>
        <p:spPr>
          <a:xfrm>
            <a:off x="1066800" y="5181600"/>
            <a:ext cx="3352800" cy="17526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3000"/>
              </a:spcAft>
              <a:buNone/>
            </a:pPr>
            <a:r>
              <a:rPr lang="en-US" sz="2000" b="1" dirty="0">
                <a:solidFill>
                  <a:schemeClr val="bg1"/>
                </a:solidFill>
                <a:latin typeface="Arial" panose="020B0604020202020204" pitchFamily="34" charset="0"/>
                <a:cs typeface="Arial" panose="020B0604020202020204" pitchFamily="34" charset="0"/>
              </a:rPr>
              <a:t>CDC-approved</a:t>
            </a:r>
            <a:r>
              <a:rPr lang="en-US" sz="2000" dirty="0">
                <a:solidFill>
                  <a:schemeClr val="bg1"/>
                </a:solidFill>
                <a:latin typeface="Arial" panose="020B0604020202020204" pitchFamily="34" charset="0"/>
                <a:cs typeface="Arial" panose="020B0604020202020204" pitchFamily="34" charset="0"/>
              </a:rPr>
              <a:t> curriculum in English and </a:t>
            </a:r>
            <a:r>
              <a:rPr lang="en-US" sz="2000" dirty="0">
                <a:solidFill>
                  <a:schemeClr val="bg1">
                    <a:lumMod val="50000"/>
                  </a:schemeClr>
                </a:solidFill>
                <a:highlight>
                  <a:srgbClr val="FFFF00"/>
                </a:highlight>
                <a:latin typeface="Arial" panose="020B0604020202020204" pitchFamily="34" charset="0"/>
                <a:cs typeface="Arial" panose="020B0604020202020204" pitchFamily="34" charset="0"/>
              </a:rPr>
              <a:t>[insert if program is offered in other languages</a:t>
            </a:r>
            <a:r>
              <a:rPr lang="en-US" sz="2000" dirty="0">
                <a:solidFill>
                  <a:schemeClr val="bg1"/>
                </a:solidFill>
                <a:highlight>
                  <a:srgbClr val="FFFF00"/>
                </a:highlight>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A7D4082E-7168-494A-9C54-C0616E1755B4}"/>
              </a:ext>
            </a:extLst>
          </p:cNvPr>
          <p:cNvGrpSpPr/>
          <p:nvPr/>
        </p:nvGrpSpPr>
        <p:grpSpPr>
          <a:xfrm>
            <a:off x="5057393" y="3038732"/>
            <a:ext cx="2534413" cy="2043880"/>
            <a:chOff x="5095493" y="3165170"/>
            <a:chExt cx="2534413" cy="2043880"/>
          </a:xfrm>
        </p:grpSpPr>
        <p:sp>
          <p:nvSpPr>
            <p:cNvPr id="8" name="Oval 7">
              <a:extLst>
                <a:ext uri="{C183D7F6-B498-43B3-948B-1728B52AA6E4}">
                  <adec:decorative xmlns:adec="http://schemas.microsoft.com/office/drawing/2017/decorative" val="1"/>
                </a:ext>
              </a:extLst>
            </p:cNvPr>
            <p:cNvSpPr/>
            <p:nvPr/>
          </p:nvSpPr>
          <p:spPr>
            <a:xfrm>
              <a:off x="5486400" y="34290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95493" y="3165170"/>
              <a:ext cx="2534413" cy="2043880"/>
            </a:xfrm>
            <a:prstGeom prst="rect">
              <a:avLst/>
            </a:prstGeom>
          </p:spPr>
        </p:pic>
      </p:grpSp>
      <p:sp>
        <p:nvSpPr>
          <p:cNvPr id="18" name="Title 3">
            <a:extLst>
              <a:ext uri="{FF2B5EF4-FFF2-40B4-BE49-F238E27FC236}">
                <a16:creationId xmlns:a16="http://schemas.microsoft.com/office/drawing/2014/main" id="{6B0845EA-CB21-45C5-8858-DF5B684B8F7A}"/>
              </a:ext>
            </a:extLst>
          </p:cNvPr>
          <p:cNvSpPr>
            <a:spLocks noGrp="1"/>
          </p:cNvSpPr>
          <p:nvPr>
            <p:ph type="title"/>
          </p:nvPr>
        </p:nvSpPr>
        <p:spPr>
          <a:xfrm>
            <a:off x="4689766" y="5236500"/>
            <a:ext cx="3581400" cy="838200"/>
          </a:xfrm>
        </p:spPr>
        <p:txBody>
          <a:bodyPr>
            <a:noAutofit/>
          </a:bodyPr>
          <a:lstStyle/>
          <a:p>
            <a:pPr algn="ctr">
              <a:spcBef>
                <a:spcPts val="600"/>
              </a:spcBef>
              <a:spcAft>
                <a:spcPts val="3000"/>
              </a:spcAft>
            </a:pPr>
            <a:r>
              <a:rPr lang="en-US" sz="2000" b="0" cap="none" dirty="0">
                <a:latin typeface="Arial" panose="020B0604020202020204" pitchFamily="34" charset="0"/>
                <a:cs typeface="Arial" panose="020B0604020202020204" pitchFamily="34" charset="0"/>
              </a:rPr>
              <a:t>Program quality and adherence to </a:t>
            </a:r>
            <a:r>
              <a:rPr lang="en-US" sz="2000" cap="none" dirty="0">
                <a:latin typeface="Arial" panose="020B0604020202020204" pitchFamily="34" charset="0"/>
                <a:cs typeface="Arial" panose="020B0604020202020204" pitchFamily="34" charset="0"/>
              </a:rPr>
              <a:t>scientific standards </a:t>
            </a:r>
            <a:r>
              <a:rPr lang="en-US" sz="2000" b="0" cap="none" dirty="0">
                <a:latin typeface="Arial" panose="020B0604020202020204" pitchFamily="34" charset="0"/>
                <a:cs typeface="Arial" panose="020B0604020202020204" pitchFamily="34" charset="0"/>
              </a:rPr>
              <a:t>monitored by CDC</a:t>
            </a:r>
          </a:p>
        </p:txBody>
      </p:sp>
    </p:spTree>
    <p:extLst>
      <p:ext uri="{BB962C8B-B14F-4D97-AF65-F5344CB8AC3E}">
        <p14:creationId xmlns:p14="http://schemas.microsoft.com/office/powerpoint/2010/main" val="3221360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5200" y="838200"/>
            <a:ext cx="4495801" cy="1981200"/>
          </a:xfrm>
        </p:spPr>
        <p:txBody>
          <a:bodyPr>
            <a:noAutofit/>
          </a:bodyPr>
          <a:lstStyle/>
          <a:p>
            <a:r>
              <a:rPr lang="en-US" sz="3200" b="0" dirty="0">
                <a:solidFill>
                  <a:srgbClr val="39536C"/>
                </a:solidFill>
              </a:rPr>
              <a:t>The National DPP Lifestyle Change Program</a:t>
            </a:r>
            <a:br>
              <a:rPr lang="en-US" sz="3200" b="0" dirty="0">
                <a:solidFill>
                  <a:srgbClr val="39536C"/>
                </a:solidFill>
              </a:rPr>
            </a:br>
            <a:r>
              <a:rPr lang="en-US" sz="3200" b="0" dirty="0">
                <a:solidFill>
                  <a:srgbClr val="39536C"/>
                </a:solidFill>
              </a:rPr>
              <a:t>WORKS!</a:t>
            </a:r>
          </a:p>
        </p:txBody>
      </p:sp>
      <p:sp>
        <p:nvSpPr>
          <p:cNvPr id="3" name="Content Placeholder 2">
            <a:extLst>
              <a:ext uri="{FF2B5EF4-FFF2-40B4-BE49-F238E27FC236}">
                <a16:creationId xmlns:a16="http://schemas.microsoft.com/office/drawing/2014/main" id="{ED84F643-FC40-4B2E-AFB5-74D882D9D3C8}"/>
              </a:ext>
            </a:extLst>
          </p:cNvPr>
          <p:cNvSpPr txBox="1">
            <a:spLocks/>
          </p:cNvSpPr>
          <p:nvPr/>
        </p:nvSpPr>
        <p:spPr>
          <a:xfrm>
            <a:off x="838200" y="3276600"/>
            <a:ext cx="2743200" cy="28634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3600" dirty="0">
                <a:solidFill>
                  <a:srgbClr val="FFFFFF"/>
                </a:solidFill>
                <a:latin typeface="Arial" panose="020B0604020202020204" pitchFamily="34" charset="0"/>
                <a:cs typeface="Arial" panose="020B0604020202020204" pitchFamily="34" charset="0"/>
              </a:rPr>
              <a:t>Can prevent or delay type 2 diabetes by</a:t>
            </a:r>
          </a:p>
        </p:txBody>
      </p:sp>
      <p:sp>
        <p:nvSpPr>
          <p:cNvPr id="5" name="Content Placeholder 2">
            <a:extLst>
              <a:ext uri="{FF2B5EF4-FFF2-40B4-BE49-F238E27FC236}">
                <a16:creationId xmlns:a16="http://schemas.microsoft.com/office/drawing/2014/main" id="{ED84F643-FC40-4B2E-AFB5-74D882D9D3C8}"/>
              </a:ext>
            </a:extLst>
          </p:cNvPr>
          <p:cNvSpPr txBox="1">
            <a:spLocks/>
          </p:cNvSpPr>
          <p:nvPr/>
        </p:nvSpPr>
        <p:spPr>
          <a:xfrm>
            <a:off x="3581400" y="2743200"/>
            <a:ext cx="6019800" cy="3352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20000" b="1" dirty="0">
                <a:solidFill>
                  <a:schemeClr val="bg1"/>
                </a:solidFill>
                <a:latin typeface="Arial" panose="020B0604020202020204" pitchFamily="34" charset="0"/>
                <a:cs typeface="Arial" panose="020B0604020202020204" pitchFamily="34" charset="0"/>
              </a:rPr>
              <a:t>58</a:t>
            </a:r>
            <a:r>
              <a:rPr lang="en-US" sz="15000" b="1" dirty="0">
                <a:solidFill>
                  <a:schemeClr val="bg1"/>
                </a:solidFill>
                <a:latin typeface="Arial" panose="020B0604020202020204" pitchFamily="34" charset="0"/>
                <a:cs typeface="Arial" panose="020B0604020202020204" pitchFamily="34" charset="0"/>
              </a:rPr>
              <a:t>%</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6400" y="685800"/>
            <a:ext cx="1661651" cy="1981200"/>
          </a:xfrm>
          <a:prstGeom prst="rect">
            <a:avLst/>
          </a:prstGeom>
        </p:spPr>
      </p:pic>
    </p:spTree>
    <p:extLst>
      <p:ext uri="{BB962C8B-B14F-4D97-AF65-F5344CB8AC3E}">
        <p14:creationId xmlns:p14="http://schemas.microsoft.com/office/powerpoint/2010/main" val="290516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65928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39536C"/>
                </a:solidFill>
              </a:rPr>
              <a:t>—</a:t>
            </a:r>
            <a:r>
              <a:rPr lang="en-US" sz="1200" spc="100">
                <a:solidFill>
                  <a:srgbClr val="39536C"/>
                </a:solidFill>
              </a:rPr>
              <a:t>First Last name</a:t>
            </a:r>
            <a:endParaRPr lang="en-US" sz="1200" spc="100" dirty="0">
              <a:solidFill>
                <a:srgbClr val="39536C"/>
              </a:solidFill>
            </a:endParaRPr>
          </a:p>
        </p:txBody>
      </p:sp>
    </p:spTree>
    <p:extLst>
      <p:ext uri="{BB962C8B-B14F-4D97-AF65-F5344CB8AC3E}">
        <p14:creationId xmlns:p14="http://schemas.microsoft.com/office/powerpoint/2010/main" val="384008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685800"/>
            <a:ext cx="7202487" cy="3635375"/>
          </a:xfrm>
        </p:spPr>
        <p:txBody>
          <a:bodyPr/>
          <a:lstStyle/>
          <a:p>
            <a:r>
              <a:rPr lang="en-US" sz="5400" cap="none" dirty="0"/>
              <a:t>Testimonial can go here and be a few lines long.</a:t>
            </a:r>
            <a:br>
              <a:rPr lang="en-US" sz="5400" cap="none" dirty="0"/>
            </a:br>
            <a:br>
              <a:rPr lang="en-US" dirty="0"/>
            </a:br>
            <a:r>
              <a:rPr lang="en-US" sz="1200" spc="100" dirty="0">
                <a:solidFill>
                  <a:srgbClr val="27AAE1"/>
                </a:solidFill>
              </a:rPr>
              <a:t>—First Last name</a:t>
            </a:r>
          </a:p>
        </p:txBody>
      </p:sp>
    </p:spTree>
    <p:extLst>
      <p:ext uri="{BB962C8B-B14F-4D97-AF65-F5344CB8AC3E}">
        <p14:creationId xmlns:p14="http://schemas.microsoft.com/office/powerpoint/2010/main" val="220230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278687" cy="1219200"/>
          </a:xfrm>
        </p:spPr>
        <p:txBody>
          <a:bodyPr/>
          <a:lstStyle/>
          <a:p>
            <a:pPr algn="ctr"/>
            <a:r>
              <a:rPr lang="en-US" dirty="0"/>
              <a:t>What can you do?</a:t>
            </a:r>
          </a:p>
        </p:txBody>
      </p:sp>
      <p:grpSp>
        <p:nvGrpSpPr>
          <p:cNvPr id="7" name="Group 6">
            <a:extLst>
              <a:ext uri="{FF2B5EF4-FFF2-40B4-BE49-F238E27FC236}">
                <a16:creationId xmlns:a16="http://schemas.microsoft.com/office/drawing/2014/main" id="{98822D40-B77C-39D2-32C4-134C43C5A6B5}"/>
              </a:ext>
            </a:extLst>
          </p:cNvPr>
          <p:cNvGrpSpPr/>
          <p:nvPr/>
        </p:nvGrpSpPr>
        <p:grpSpPr>
          <a:xfrm>
            <a:off x="1066800" y="1676400"/>
            <a:ext cx="1752600" cy="1752600"/>
            <a:chOff x="1066800" y="1676400"/>
            <a:chExt cx="1752600" cy="1752600"/>
          </a:xfrm>
        </p:grpSpPr>
        <p:sp>
          <p:nvSpPr>
            <p:cNvPr id="4" name="Oval 3">
              <a:extLst>
                <a:ext uri="{C183D7F6-B498-43B3-948B-1728B52AA6E4}">
                  <adec:decorative xmlns:adec="http://schemas.microsoft.com/office/drawing/2017/decorative" val="1"/>
                </a:ext>
              </a:extLst>
            </p:cNvPr>
            <p:cNvSpPr/>
            <p:nvPr/>
          </p:nvSpPr>
          <p:spPr>
            <a:xfrm>
              <a:off x="1066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92956" y="1981200"/>
              <a:ext cx="990600" cy="1193800"/>
            </a:xfrm>
            <a:prstGeom prst="rect">
              <a:avLst/>
            </a:prstGeom>
          </p:spPr>
        </p:pic>
      </p:grpSp>
      <p:sp>
        <p:nvSpPr>
          <p:cNvPr id="10" name="Content Placeholder 2"/>
          <p:cNvSpPr txBox="1">
            <a:spLocks/>
          </p:cNvSpPr>
          <p:nvPr/>
        </p:nvSpPr>
        <p:spPr>
          <a:xfrm>
            <a:off x="685800" y="3657600"/>
            <a:ext cx="2209800" cy="2514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b="1" dirty="0">
                <a:solidFill>
                  <a:srgbClr val="39536C"/>
                </a:solidFill>
                <a:latin typeface="Arial" panose="020B0604020202020204" pitchFamily="34" charset="0"/>
                <a:cs typeface="Arial" panose="020B0604020202020204" pitchFamily="34" charset="0"/>
              </a:rPr>
              <a:t>Consider offering this program </a:t>
            </a:r>
            <a:r>
              <a:rPr lang="en-US" sz="1800" dirty="0">
                <a:solidFill>
                  <a:srgbClr val="39536C"/>
                </a:solidFill>
                <a:latin typeface="Arial" panose="020B0604020202020204" pitchFamily="34" charset="0"/>
                <a:cs typeface="Arial" panose="020B0604020202020204" pitchFamily="34" charset="0"/>
              </a:rPr>
              <a:t>as a statewide benefit or through engagement with managed care</a:t>
            </a:r>
          </a:p>
        </p:txBody>
      </p:sp>
      <p:grpSp>
        <p:nvGrpSpPr>
          <p:cNvPr id="8" name="Group 7">
            <a:extLst>
              <a:ext uri="{FF2B5EF4-FFF2-40B4-BE49-F238E27FC236}">
                <a16:creationId xmlns:a16="http://schemas.microsoft.com/office/drawing/2014/main" id="{E0AF6BDF-2F48-B65D-C6E6-6EEE0770F9A5}"/>
              </a:ext>
            </a:extLst>
          </p:cNvPr>
          <p:cNvGrpSpPr/>
          <p:nvPr/>
        </p:nvGrpSpPr>
        <p:grpSpPr>
          <a:xfrm>
            <a:off x="3581400" y="1676400"/>
            <a:ext cx="1752600" cy="1752600"/>
            <a:chOff x="3581400" y="1676400"/>
            <a:chExt cx="1752600" cy="1752600"/>
          </a:xfrm>
        </p:grpSpPr>
        <p:sp>
          <p:nvSpPr>
            <p:cNvPr id="5" name="Oval 4">
              <a:extLst>
                <a:ext uri="{C183D7F6-B498-43B3-948B-1728B52AA6E4}">
                  <adec:decorative xmlns:adec="http://schemas.microsoft.com/office/drawing/2017/decorative" val="1"/>
                </a:ext>
              </a:extLst>
            </p:cNvPr>
            <p:cNvSpPr/>
            <p:nvPr/>
          </p:nvSpPr>
          <p:spPr>
            <a:xfrm>
              <a:off x="35814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86200" y="2133600"/>
              <a:ext cx="1257300" cy="914400"/>
            </a:xfrm>
            <a:prstGeom prst="rect">
              <a:avLst/>
            </a:prstGeom>
          </p:spPr>
        </p:pic>
      </p:grpSp>
      <p:sp>
        <p:nvSpPr>
          <p:cNvPr id="12" name="Content Placeholder 2"/>
          <p:cNvSpPr txBox="1">
            <a:spLocks/>
          </p:cNvSpPr>
          <p:nvPr/>
        </p:nvSpPr>
        <p:spPr>
          <a:xfrm>
            <a:off x="3505200" y="3505200"/>
            <a:ext cx="22098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It can help you </a:t>
            </a:r>
            <a:r>
              <a:rPr lang="en-US" sz="1800" b="1" dirty="0">
                <a:solidFill>
                  <a:srgbClr val="39536C"/>
                </a:solidFill>
                <a:latin typeface="Arial" panose="020B0604020202020204" pitchFamily="34" charset="0"/>
                <a:cs typeface="Arial" panose="020B0604020202020204" pitchFamily="34" charset="0"/>
              </a:rPr>
              <a:t>lower health care costs</a:t>
            </a:r>
            <a:r>
              <a:rPr lang="en-US" sz="1800" dirty="0">
                <a:solidFill>
                  <a:srgbClr val="39536C"/>
                </a:solidFill>
                <a:latin typeface="Arial" panose="020B0604020202020204" pitchFamily="34" charset="0"/>
                <a:cs typeface="Arial" panose="020B0604020202020204" pitchFamily="34" charset="0"/>
              </a:rPr>
              <a:t>—keeping </a:t>
            </a:r>
            <a:r>
              <a:rPr lang="en-US" sz="1800" b="1" dirty="0">
                <a:solidFill>
                  <a:srgbClr val="39536C"/>
                </a:solidFill>
                <a:latin typeface="Arial" panose="020B0604020202020204" pitchFamily="34" charset="0"/>
                <a:cs typeface="Arial" panose="020B0604020202020204" pitchFamily="34" charset="0"/>
              </a:rPr>
              <a:t>costs down </a:t>
            </a:r>
            <a:r>
              <a:rPr lang="en-US" sz="1800" dirty="0">
                <a:solidFill>
                  <a:srgbClr val="39536C"/>
                </a:solidFill>
                <a:latin typeface="Arial" panose="020B0604020202020204" pitchFamily="34" charset="0"/>
                <a:cs typeface="Arial" panose="020B0604020202020204" pitchFamily="34" charset="0"/>
              </a:rPr>
              <a:t>for your state and </a:t>
            </a:r>
            <a:r>
              <a:rPr lang="en-US" sz="1800" b="1" dirty="0">
                <a:solidFill>
                  <a:srgbClr val="39536C"/>
                </a:solidFill>
                <a:latin typeface="Arial" panose="020B0604020202020204" pitchFamily="34" charset="0"/>
                <a:cs typeface="Arial" panose="020B0604020202020204" pitchFamily="34" charset="0"/>
              </a:rPr>
              <a:t>improving beneficiaries’ quality of life.</a:t>
            </a:r>
            <a:endParaRPr lang="en-US" sz="1800" b="1" dirty="0">
              <a:solidFill>
                <a:srgbClr val="FF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2E5BE7F-A4DB-8049-CA53-1C470066F059}"/>
              </a:ext>
            </a:extLst>
          </p:cNvPr>
          <p:cNvGrpSpPr/>
          <p:nvPr/>
        </p:nvGrpSpPr>
        <p:grpSpPr>
          <a:xfrm>
            <a:off x="6019800" y="1676400"/>
            <a:ext cx="1752600" cy="1752600"/>
            <a:chOff x="6019800" y="1676400"/>
            <a:chExt cx="1752600" cy="1752600"/>
          </a:xfrm>
        </p:grpSpPr>
        <p:sp>
          <p:nvSpPr>
            <p:cNvPr id="6" name="Oval 5">
              <a:extLst>
                <a:ext uri="{C183D7F6-B498-43B3-948B-1728B52AA6E4}">
                  <adec:decorative xmlns:adec="http://schemas.microsoft.com/office/drawing/2017/decorative" val="1"/>
                </a:ext>
              </a:extLst>
            </p:cNvPr>
            <p:cNvSpPr/>
            <p:nvPr/>
          </p:nvSpPr>
          <p:spPr>
            <a:xfrm>
              <a:off x="6019800" y="1676400"/>
              <a:ext cx="1752600" cy="17526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237396">
              <a:off x="6341344" y="1916457"/>
              <a:ext cx="1143000" cy="1168400"/>
            </a:xfrm>
            <a:prstGeom prst="rect">
              <a:avLst/>
            </a:prstGeom>
          </p:spPr>
        </p:pic>
      </p:grpSp>
      <p:sp>
        <p:nvSpPr>
          <p:cNvPr id="11" name="Content Placeholder 2"/>
          <p:cNvSpPr txBox="1">
            <a:spLocks/>
          </p:cNvSpPr>
          <p:nvPr/>
        </p:nvSpPr>
        <p:spPr>
          <a:xfrm>
            <a:off x="5943600" y="3505200"/>
            <a:ext cx="2514600" cy="1905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None/>
            </a:pPr>
            <a:r>
              <a:rPr lang="en-US" sz="1800" dirty="0">
                <a:solidFill>
                  <a:srgbClr val="39536C"/>
                </a:solidFill>
                <a:latin typeface="Arial" panose="020B0604020202020204" pitchFamily="34" charset="0"/>
                <a:cs typeface="Arial" panose="020B0604020202020204" pitchFamily="34" charset="0"/>
              </a:rPr>
              <a:t>Work with National DPP providers to </a:t>
            </a:r>
            <a:r>
              <a:rPr lang="en-US" sz="1800" b="1" dirty="0">
                <a:solidFill>
                  <a:srgbClr val="39536C"/>
                </a:solidFill>
                <a:latin typeface="Arial" panose="020B0604020202020204" pitchFamily="34" charset="0"/>
                <a:cs typeface="Arial" panose="020B0604020202020204" pitchFamily="34" charset="0"/>
              </a:rPr>
              <a:t>promote the program to your beneficiaries </a:t>
            </a:r>
            <a:r>
              <a:rPr lang="en-US" sz="1800" dirty="0">
                <a:solidFill>
                  <a:srgbClr val="39536C"/>
                </a:solidFill>
                <a:latin typeface="Arial" panose="020B0604020202020204" pitchFamily="34" charset="0"/>
                <a:cs typeface="Arial" panose="020B0604020202020204" pitchFamily="34" charset="0"/>
              </a:rPr>
              <a:t>by engaging health care providers and outreaching eligible beneficiaries by phone, text message, and emails.  </a:t>
            </a:r>
          </a:p>
        </p:txBody>
      </p:sp>
    </p:spTree>
    <p:extLst>
      <p:ext uri="{BB962C8B-B14F-4D97-AF65-F5344CB8AC3E}">
        <p14:creationId xmlns:p14="http://schemas.microsoft.com/office/powerpoint/2010/main" val="198706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solidFill>
                  <a:srgbClr val="27AAE1"/>
                </a:solidFill>
              </a:rPr>
              <a:t>OUTLINE OF PRESENTATION</a:t>
            </a:r>
          </a:p>
        </p:txBody>
      </p:sp>
      <p:pic>
        <p:nvPicPr>
          <p:cNvPr id="7" name="Picture 6" descr="Chart, scatter chart&#10;&#10;Description automatically generated">
            <a:extLst>
              <a:ext uri="{FF2B5EF4-FFF2-40B4-BE49-F238E27FC236}">
                <a16:creationId xmlns:a16="http://schemas.microsoft.com/office/drawing/2014/main" id="{02A50B48-10F9-00D3-822D-9FA9BD50F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7639"/>
            <a:ext cx="9144000" cy="5526060"/>
          </a:xfrm>
          <a:prstGeom prst="rect">
            <a:avLst/>
          </a:prstGeom>
        </p:spPr>
      </p:pic>
      <p:sp>
        <p:nvSpPr>
          <p:cNvPr id="10" name="Title 3">
            <a:extLst>
              <a:ext uri="{FF2B5EF4-FFF2-40B4-BE49-F238E27FC236}">
                <a16:creationId xmlns:a16="http://schemas.microsoft.com/office/drawing/2014/main" id="{C4B3A395-3383-458C-D1EA-7DBAAFC993BC}"/>
              </a:ext>
            </a:extLst>
          </p:cNvPr>
          <p:cNvSpPr txBox="1">
            <a:spLocks/>
          </p:cNvSpPr>
          <p:nvPr/>
        </p:nvSpPr>
        <p:spPr>
          <a:xfrm>
            <a:off x="152400" y="152400"/>
            <a:ext cx="8991600" cy="1069521"/>
          </a:xfrm>
          <a:prstGeom prst="rect">
            <a:avLst/>
          </a:prstGeom>
          <a:solidFill>
            <a:schemeClr val="bg1"/>
          </a:solidFill>
        </p:spPr>
        <p:txBody>
          <a:bodyPr vert="horz" lIns="91440" tIns="45720" rIns="91440" bIns="45720" rtlCol="0" anchor="t" anchorCtr="0">
            <a:normAutofit/>
          </a:bodyPr>
          <a:lstStyle>
            <a:lvl1pPr algn="l" defTabSz="914400" rtl="0" eaLnBrk="1" latinLnBrk="0" hangingPunct="1">
              <a:spcBef>
                <a:spcPct val="0"/>
              </a:spcBef>
              <a:buNone/>
              <a:defRPr sz="3600" b="1" kern="1200">
                <a:solidFill>
                  <a:schemeClr val="bg1"/>
                </a:solidFill>
                <a:latin typeface="Arial"/>
                <a:ea typeface="+mj-ea"/>
                <a:cs typeface="Arial"/>
              </a:defRPr>
            </a:lvl1pPr>
          </a:lstStyle>
          <a:p>
            <a:pPr>
              <a:spcBef>
                <a:spcPts val="0"/>
              </a:spcBef>
            </a:pPr>
            <a:r>
              <a:rPr lang="en-US" sz="6000" b="0" spc="390" dirty="0">
                <a:solidFill>
                  <a:srgbClr val="39536C"/>
                </a:solidFill>
                <a:latin typeface="Arial" panose="020B0604020202020204" pitchFamily="34" charset="0"/>
                <a:cs typeface="Arial" panose="020B0604020202020204" pitchFamily="34" charset="0"/>
              </a:rPr>
              <a:t>Presentation Outline</a:t>
            </a:r>
            <a:endParaRPr lang="en-US" dirty="0">
              <a:solidFill>
                <a:srgbClr val="39536C"/>
              </a:solidFill>
            </a:endParaRPr>
          </a:p>
        </p:txBody>
      </p:sp>
      <p:sp>
        <p:nvSpPr>
          <p:cNvPr id="5" name="Content Placeholder 4"/>
          <p:cNvSpPr>
            <a:spLocks noGrp="1"/>
          </p:cNvSpPr>
          <p:nvPr>
            <p:ph idx="4294967295"/>
          </p:nvPr>
        </p:nvSpPr>
        <p:spPr>
          <a:xfrm>
            <a:off x="152400" y="1390649"/>
            <a:ext cx="7620000" cy="3992562"/>
          </a:xfrm>
        </p:spPr>
        <p:txBody>
          <a:bodyPr>
            <a:noAutofit/>
          </a:bodyPr>
          <a:lstStyle/>
          <a:p>
            <a:pPr>
              <a:spcBef>
                <a:spcPts val="1200"/>
              </a:spcBef>
              <a:spcAft>
                <a:spcPts val="600"/>
              </a:spcAft>
            </a:pPr>
            <a:r>
              <a:rPr lang="en-US" sz="2400" dirty="0">
                <a:latin typeface="Arial" panose="020B0604020202020204" pitchFamily="34" charset="0"/>
                <a:cs typeface="Arial" panose="020B0604020202020204" pitchFamily="34" charset="0"/>
              </a:rPr>
              <a:t>How prediabetes is affecting your beneficiaries and state Medicaid program</a:t>
            </a:r>
          </a:p>
          <a:p>
            <a:pPr>
              <a:spcBef>
                <a:spcPts val="1200"/>
              </a:spcBef>
              <a:spcAft>
                <a:spcPts val="600"/>
              </a:spcAft>
            </a:pPr>
            <a:r>
              <a:rPr lang="en-US" sz="2400" dirty="0">
                <a:latin typeface="Arial" panose="020B0604020202020204" pitchFamily="34" charset="0"/>
                <a:cs typeface="Arial" panose="020B0604020202020204" pitchFamily="34" charset="0"/>
              </a:rPr>
              <a:t>Benefits of the CDC-recognized lifestyle change program</a:t>
            </a:r>
          </a:p>
          <a:p>
            <a:pPr>
              <a:spcBef>
                <a:spcPts val="1200"/>
              </a:spcBef>
              <a:spcAft>
                <a:spcPts val="600"/>
              </a:spcAft>
            </a:pPr>
            <a:r>
              <a:rPr lang="en-US" sz="2400" dirty="0">
                <a:latin typeface="Arial" panose="020B0604020202020204" pitchFamily="34" charset="0"/>
                <a:cs typeface="Arial" panose="020B0604020202020204" pitchFamily="34" charset="0"/>
              </a:rPr>
              <a:t>What you can do</a:t>
            </a:r>
          </a:p>
        </p:txBody>
      </p:sp>
    </p:spTree>
    <p:extLst>
      <p:ext uri="{BB962C8B-B14F-4D97-AF65-F5344CB8AC3E}">
        <p14:creationId xmlns:p14="http://schemas.microsoft.com/office/powerpoint/2010/main" val="1007652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61896D27-8369-C9E8-98E4-4835DED54481}"/>
              </a:ext>
            </a:extLst>
          </p:cNvPr>
          <p:cNvSpPr>
            <a:spLocks noGrp="1"/>
          </p:cNvSpPr>
          <p:nvPr>
            <p:ph type="title"/>
          </p:nvPr>
        </p:nvSpPr>
        <p:spPr>
          <a:xfrm>
            <a:off x="304800" y="762000"/>
            <a:ext cx="3581400" cy="5257800"/>
          </a:xfrm>
        </p:spPr>
        <p:txBody>
          <a:bodyPr>
            <a:normAutofit fontScale="90000"/>
          </a:bodyPr>
          <a:lstStyle/>
          <a:p>
            <a:r>
              <a:rPr lang="en-US" dirty="0"/>
              <a:t>The road to coverage can be organized into five stages.</a:t>
            </a:r>
            <a:br>
              <a:rPr lang="en-US" dirty="0"/>
            </a:br>
            <a:br>
              <a:rPr lang="en-US" dirty="0"/>
            </a:br>
            <a:r>
              <a:rPr lang="en-US" dirty="0"/>
              <a:t>Medicaid – Public Health collaboration is key. </a:t>
            </a:r>
            <a:br>
              <a:rPr lang="en-US" dirty="0"/>
            </a:br>
            <a:br>
              <a:rPr lang="en-US" dirty="0"/>
            </a:br>
            <a:br>
              <a:rPr lang="en-US" dirty="0"/>
            </a:br>
            <a:endParaRPr lang="en-US" dirty="0"/>
          </a:p>
        </p:txBody>
      </p:sp>
      <p:pic>
        <p:nvPicPr>
          <p:cNvPr id="2050" name="Picture 2" descr="Timeline&#10;&#10;Description automatically generated">
            <a:extLst>
              <a:ext uri="{FF2B5EF4-FFF2-40B4-BE49-F238E27FC236}">
                <a16:creationId xmlns:a16="http://schemas.microsoft.com/office/drawing/2014/main" id="{7300B878-CFB4-803A-C2AE-DA3E7069F0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91000" y="419100"/>
            <a:ext cx="4815840" cy="6019800"/>
          </a:xfrm>
          <a:prstGeom prst="rect">
            <a:avLst/>
          </a:prstGeom>
          <a:solidFill>
            <a:srgbClr val="FFFFFF"/>
          </a:solidFill>
        </p:spPr>
      </p:pic>
    </p:spTree>
    <p:extLst>
      <p:ext uri="{BB962C8B-B14F-4D97-AF65-F5344CB8AC3E}">
        <p14:creationId xmlns:p14="http://schemas.microsoft.com/office/powerpoint/2010/main" val="313008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371600"/>
          </a:xfrm>
        </p:spPr>
        <p:txBody>
          <a:bodyPr>
            <a:normAutofit/>
          </a:bodyPr>
          <a:lstStyle/>
          <a:p>
            <a:pPr algn="ctr"/>
            <a:r>
              <a:rPr lang="en-US" dirty="0">
                <a:solidFill>
                  <a:srgbClr val="27AAE1"/>
                </a:solidFill>
              </a:rPr>
              <a:t>You’ll be in good company</a:t>
            </a:r>
          </a:p>
        </p:txBody>
      </p:sp>
      <p:sp>
        <p:nvSpPr>
          <p:cNvPr id="10" name="Content Placeholder 2"/>
          <p:cNvSpPr txBox="1">
            <a:spLocks/>
          </p:cNvSpPr>
          <p:nvPr/>
        </p:nvSpPr>
        <p:spPr>
          <a:xfrm>
            <a:off x="914400" y="1752600"/>
            <a:ext cx="7391400" cy="13716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Many state Medicaid agencies are covering the program as one way to address rising costs and improve population health.</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971800"/>
            <a:ext cx="9144000" cy="1218481"/>
          </a:xfrm>
          <a:prstGeom prst="rect">
            <a:avLst/>
          </a:prstGeom>
        </p:spPr>
      </p:pic>
      <p:sp>
        <p:nvSpPr>
          <p:cNvPr id="11" name="Content Placeholder 2"/>
          <p:cNvSpPr txBox="1">
            <a:spLocks/>
          </p:cNvSpPr>
          <p:nvPr/>
        </p:nvSpPr>
        <p:spPr>
          <a:xfrm>
            <a:off x="1905000" y="4648200"/>
            <a:ext cx="5181600" cy="1066800"/>
          </a:xfrm>
          <a:prstGeom prst="rect">
            <a:avLst/>
          </a:prstGeom>
        </p:spPr>
        <p:txBody>
          <a:bodyPr anchor="t">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600"/>
              </a:spcBef>
              <a:spcAft>
                <a:spcPts val="600"/>
              </a:spcAft>
              <a:buNone/>
            </a:pPr>
            <a:r>
              <a:rPr lang="en-US" sz="2200" dirty="0">
                <a:solidFill>
                  <a:srgbClr val="39536C"/>
                </a:solidFill>
                <a:latin typeface="Arial" panose="020B0604020202020204" pitchFamily="34" charset="0"/>
                <a:cs typeface="Arial" panose="020B0604020202020204" pitchFamily="34" charset="0"/>
              </a:rPr>
              <a:t>Be a leader and offer the National DPP lifestyle change program as a covered health benefit!</a:t>
            </a:r>
          </a:p>
          <a:p>
            <a:pPr marL="0" indent="0" algn="ctr">
              <a:spcBef>
                <a:spcPts val="600"/>
              </a:spcBef>
              <a:spcAft>
                <a:spcPts val="600"/>
              </a:spcAft>
              <a:buNone/>
            </a:pPr>
            <a:endParaRPr lang="en-US" sz="2000" dirty="0">
              <a:solidFill>
                <a:srgbClr val="39536C"/>
              </a:solidFill>
              <a:latin typeface="Arial" panose="020B0604020202020204" pitchFamily="34" charset="0"/>
              <a:cs typeface="Arial" panose="020B0604020202020204" pitchFamily="34" charset="0"/>
            </a:endParaRPr>
          </a:p>
          <a:p>
            <a:pPr marL="0" indent="0" algn="ctr">
              <a:spcBef>
                <a:spcPts val="600"/>
              </a:spcBef>
              <a:spcAft>
                <a:spcPts val="600"/>
              </a:spcAft>
              <a:buNone/>
            </a:pPr>
            <a:endParaRPr lang="en-US" sz="1700" dirty="0">
              <a:latin typeface="Arial"/>
              <a:cs typeface="Calibri"/>
            </a:endParaRPr>
          </a:p>
        </p:txBody>
      </p:sp>
      <p:sp>
        <p:nvSpPr>
          <p:cNvPr id="6" name="Rectangle 5"/>
          <p:cNvSpPr/>
          <p:nvPr/>
        </p:nvSpPr>
        <p:spPr>
          <a:xfrm>
            <a:off x="0" y="5867400"/>
            <a:ext cx="9144000" cy="369332"/>
          </a:xfrm>
          <a:prstGeom prst="rect">
            <a:avLst/>
          </a:prstGeom>
        </p:spPr>
        <p:txBody>
          <a:bodyPr wrap="square">
            <a:spAutoFit/>
          </a:bodyPr>
          <a:lstStyle/>
          <a:p>
            <a:pPr algn="ctr"/>
            <a:r>
              <a:rPr lang="en-US" dirty="0">
                <a:solidFill>
                  <a:srgbClr val="27AAE1"/>
                </a:solidFill>
                <a:latin typeface="Arial"/>
                <a:cs typeface="Arial"/>
              </a:rPr>
              <a:t>For more examples, see </a:t>
            </a:r>
            <a:r>
              <a:rPr lang="en-US" dirty="0">
                <a:solidFill>
                  <a:srgbClr val="27AAE1"/>
                </a:solidFill>
                <a:latin typeface="Arial"/>
                <a:cs typeface="Arial"/>
                <a:hlinkClick r:id="rId4"/>
              </a:rPr>
              <a:t>https://</a:t>
            </a:r>
            <a:r>
              <a:rPr lang="en-US" dirty="0" err="1">
                <a:solidFill>
                  <a:srgbClr val="27AAE1"/>
                </a:solidFill>
                <a:latin typeface="Arial"/>
                <a:cs typeface="Arial"/>
                <a:hlinkClick r:id="rId4"/>
              </a:rPr>
              <a:t>coveragetoolkit.org</a:t>
            </a:r>
            <a:r>
              <a:rPr lang="en-US" dirty="0">
                <a:solidFill>
                  <a:srgbClr val="27AAE1"/>
                </a:solidFill>
                <a:latin typeface="Arial"/>
                <a:cs typeface="Arial"/>
                <a:hlinkClick r:id="rId4"/>
              </a:rPr>
              <a:t>/participating-payers/</a:t>
            </a:r>
            <a:endParaRPr lang="en-US" dirty="0">
              <a:solidFill>
                <a:srgbClr val="27AAE1"/>
              </a:solidFill>
              <a:latin typeface="Arial"/>
              <a:cs typeface="Arial"/>
            </a:endParaRPr>
          </a:p>
        </p:txBody>
      </p:sp>
    </p:spTree>
    <p:extLst>
      <p:ext uri="{BB962C8B-B14F-4D97-AF65-F5344CB8AC3E}">
        <p14:creationId xmlns:p14="http://schemas.microsoft.com/office/powerpoint/2010/main" val="1357084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38413" y="1676400"/>
            <a:ext cx="4002087" cy="3124200"/>
          </a:xfrm>
        </p:spPr>
        <p:txBody>
          <a:bodyPr/>
          <a:lstStyle/>
          <a:p>
            <a:pPr>
              <a:lnSpc>
                <a:spcPts val="4200"/>
              </a:lnSpc>
            </a:pPr>
            <a:r>
              <a:rPr lang="en-US" dirty="0"/>
              <a:t>For more information</a:t>
            </a:r>
          </a:p>
        </p:txBody>
      </p:sp>
      <p:sp>
        <p:nvSpPr>
          <p:cNvPr id="4" name="Content Placeholder 6"/>
          <p:cNvSpPr txBox="1">
            <a:spLocks/>
          </p:cNvSpPr>
          <p:nvPr/>
        </p:nvSpPr>
        <p:spPr>
          <a:xfrm>
            <a:off x="2578100" y="3200399"/>
            <a:ext cx="6553200" cy="228600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1800" b="1" dirty="0">
                <a:solidFill>
                  <a:schemeClr val="bg1"/>
                </a:solidFill>
                <a:latin typeface="Arial" panose="020B0604020202020204" pitchFamily="34" charset="0"/>
                <a:cs typeface="Arial" panose="020B0604020202020204" pitchFamily="34" charset="0"/>
              </a:rPr>
              <a:t>CONTACT</a:t>
            </a:r>
            <a:r>
              <a:rPr lang="en-US" sz="2400" b="1"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name/phone/email]</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WEBSITE</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highlight>
                  <a:srgbClr val="FFFF00"/>
                </a:highlight>
                <a:latin typeface="Arial" panose="020B0604020202020204" pitchFamily="34" charset="0"/>
                <a:cs typeface="Arial" panose="020B0604020202020204" pitchFamily="34" charset="0"/>
              </a:rPr>
              <a:t>[Insert local website address]</a:t>
            </a:r>
          </a:p>
          <a:p>
            <a:pPr marL="0" indent="0">
              <a:spcBef>
                <a:spcPts val="600"/>
              </a:spcBef>
              <a:spcAft>
                <a:spcPts val="600"/>
              </a:spcAft>
              <a:buFont typeface="Arial" panose="020B0604020202020204" pitchFamily="34" charset="0"/>
              <a:buNone/>
            </a:pPr>
            <a:r>
              <a:rPr lang="en-US" sz="1800" b="1" dirty="0">
                <a:solidFill>
                  <a:srgbClr val="FFFFFF"/>
                </a:solidFill>
                <a:latin typeface="Arial" panose="020B0604020202020204" pitchFamily="34" charset="0"/>
                <a:cs typeface="Arial" panose="020B0604020202020204" pitchFamily="34" charset="0"/>
              </a:rPr>
              <a:t>CDC</a:t>
            </a:r>
            <a:r>
              <a:rPr lang="en-US" sz="2400" dirty="0">
                <a:solidFill>
                  <a:srgbClr val="39536C"/>
                </a:solidFill>
                <a:latin typeface="Arial" panose="020B0604020202020204" pitchFamily="34" charset="0"/>
                <a:cs typeface="Arial" panose="020B0604020202020204" pitchFamily="34" charset="0"/>
              </a:rPr>
              <a:t> </a:t>
            </a:r>
            <a:r>
              <a:rPr lang="en-US" sz="2400" dirty="0">
                <a:solidFill>
                  <a:srgbClr val="39536C"/>
                </a:solidFill>
                <a:latin typeface="Arial" panose="020B0604020202020204" pitchFamily="34" charset="0"/>
                <a:cs typeface="Arial" panose="020B0604020202020204" pitchFamily="34" charset="0"/>
                <a:hlinkClick r:id="rId3"/>
              </a:rPr>
              <a:t>www.cdc.gov/diabetes/prevention</a:t>
            </a:r>
            <a:r>
              <a:rPr lang="en-US" sz="2400" dirty="0">
                <a:solidFill>
                  <a:srgbClr val="39536C"/>
                </a:solidFill>
                <a:latin typeface="Arial" panose="020B0604020202020204" pitchFamily="34" charset="0"/>
                <a:cs typeface="Arial" panose="020B0604020202020204" pitchFamily="34" charset="0"/>
              </a:rPr>
              <a:t>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95400" y="1752600"/>
            <a:ext cx="914400" cy="67586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3250" y="419100"/>
            <a:ext cx="1042086" cy="8382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04177" y="2362200"/>
            <a:ext cx="546100" cy="808228"/>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5900" y="5499434"/>
            <a:ext cx="774700" cy="672766"/>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0277" y="4451350"/>
            <a:ext cx="698500" cy="698500"/>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447800" y="5791200"/>
            <a:ext cx="711200" cy="71120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255713" y="3112830"/>
            <a:ext cx="762000" cy="762000"/>
          </a:xfrm>
          <a:prstGeom prst="rect">
            <a:avLst/>
          </a:prstGeom>
        </p:spPr>
      </p:pic>
    </p:spTree>
    <p:extLst>
      <p:ext uri="{BB962C8B-B14F-4D97-AF65-F5344CB8AC3E}">
        <p14:creationId xmlns:p14="http://schemas.microsoft.com/office/powerpoint/2010/main" val="224099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4713" y="2362200"/>
            <a:ext cx="6821487" cy="167640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Questions?</a:t>
            </a:r>
          </a:p>
        </p:txBody>
      </p:sp>
      <p:pic>
        <p:nvPicPr>
          <p:cNvPr id="5" name="Picture 4" descr="A group of people playing a game&#10;&#10;Description automatically generated with medium confidence">
            <a:extLst>
              <a:ext uri="{FF2B5EF4-FFF2-40B4-BE49-F238E27FC236}">
                <a16:creationId xmlns:a16="http://schemas.microsoft.com/office/drawing/2014/main" id="{F9CB67D9-D347-AFA9-76B3-40257F734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74"/>
            <a:ext cx="9144000" cy="6857999"/>
          </a:xfrm>
          <a:prstGeom prst="rect">
            <a:avLst/>
          </a:prstGeom>
        </p:spPr>
      </p:pic>
      <p:sp>
        <p:nvSpPr>
          <p:cNvPr id="6" name="TextBox 5">
            <a:extLst>
              <a:ext uri="{FF2B5EF4-FFF2-40B4-BE49-F238E27FC236}">
                <a16:creationId xmlns:a16="http://schemas.microsoft.com/office/drawing/2014/main" id="{1BAA2A70-9ACF-8691-4920-16CB72B5E481}"/>
              </a:ext>
            </a:extLst>
          </p:cNvPr>
          <p:cNvSpPr txBox="1"/>
          <p:nvPr/>
        </p:nvSpPr>
        <p:spPr>
          <a:xfrm>
            <a:off x="304800" y="228600"/>
            <a:ext cx="3393237" cy="830997"/>
          </a:xfrm>
          <a:prstGeom prst="rect">
            <a:avLst/>
          </a:prstGeom>
          <a:noFill/>
        </p:spPr>
        <p:txBody>
          <a:bodyPr wrap="none" rtlCol="0">
            <a:spAutoFit/>
          </a:bodyPr>
          <a:lstStyle/>
          <a:p>
            <a:r>
              <a:rPr lang="en-US" sz="4800" dirty="0">
                <a:solidFill>
                  <a:schemeClr val="bg1"/>
                </a:solidFill>
              </a:rPr>
              <a:t>QUESTIONS?</a:t>
            </a:r>
            <a:endParaRPr lang="en-US" sz="4800" dirty="0"/>
          </a:p>
        </p:txBody>
      </p:sp>
    </p:spTree>
    <p:extLst>
      <p:ext uri="{BB962C8B-B14F-4D97-AF65-F5344CB8AC3E}">
        <p14:creationId xmlns:p14="http://schemas.microsoft.com/office/powerpoint/2010/main" val="1668308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66" r="4444"/>
          <a:stretch/>
        </p:blipFill>
        <p:spPr>
          <a:xfrm>
            <a:off x="0" y="0"/>
            <a:ext cx="9144000" cy="6858000"/>
          </a:xfrm>
          <a:prstGeom prst="rect">
            <a:avLst/>
          </a:prstGeom>
        </p:spPr>
      </p:pic>
      <p:sp>
        <p:nvSpPr>
          <p:cNvPr id="6" name="Title 1">
            <a:extLst>
              <a:ext uri="{FF2B5EF4-FFF2-40B4-BE49-F238E27FC236}">
                <a16:creationId xmlns:a16="http://schemas.microsoft.com/office/drawing/2014/main" id="{C0167CA5-2318-45DD-9559-E58C513BBDCB}"/>
              </a:ext>
            </a:extLst>
          </p:cNvPr>
          <p:cNvSpPr txBox="1">
            <a:spLocks/>
          </p:cNvSpPr>
          <p:nvPr/>
        </p:nvSpPr>
        <p:spPr>
          <a:xfrm>
            <a:off x="762000" y="762000"/>
            <a:ext cx="3962400" cy="609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27AAE1"/>
                </a:solidFill>
                <a:latin typeface="Arial" panose="020B0604020202020204" pitchFamily="34" charset="0"/>
                <a:cs typeface="Arial" panose="020B0604020202020204" pitchFamily="34" charset="0"/>
              </a:rPr>
              <a:t>SOURCES CITED</a:t>
            </a:r>
          </a:p>
        </p:txBody>
      </p:sp>
      <p:sp>
        <p:nvSpPr>
          <p:cNvPr id="4" name="Title 3"/>
          <p:cNvSpPr>
            <a:spLocks noGrp="1"/>
          </p:cNvSpPr>
          <p:nvPr>
            <p:ph type="title"/>
          </p:nvPr>
        </p:nvSpPr>
        <p:spPr>
          <a:xfrm>
            <a:off x="838200" y="1371600"/>
            <a:ext cx="5105400" cy="5105400"/>
          </a:xfrm>
        </p:spPr>
        <p:txBody>
          <a:bodyPr>
            <a:noAutofit/>
          </a:bodyPr>
          <a:lstStyle/>
          <a:p>
            <a:r>
              <a:rPr lang="en-US" sz="900" cap="none" dirty="0">
                <a:solidFill>
                  <a:srgbClr val="39536C"/>
                </a:solidFill>
                <a:cs typeface="Arial" panose="020B0604020202020204" pitchFamily="34" charset="0"/>
              </a:rPr>
              <a:t>American Diabetes Association. Economic costs of diabetes in the U.S. in 2022. Diabetes Care. Diabetes Care 2 January 2024; 47 (1): 26–43.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Bardenheier</a:t>
            </a:r>
            <a:r>
              <a:rPr lang="en-US" sz="900" cap="none" dirty="0">
                <a:solidFill>
                  <a:srgbClr val="39536C"/>
                </a:solidFill>
                <a:cs typeface="Arial" panose="020B0604020202020204" pitchFamily="34" charset="0"/>
              </a:rPr>
              <a:t> BH, Lin J, </a:t>
            </a:r>
            <a:r>
              <a:rPr lang="en-US" sz="900" cap="none" dirty="0" err="1">
                <a:solidFill>
                  <a:srgbClr val="39536C"/>
                </a:solidFill>
                <a:cs typeface="Arial" panose="020B0604020202020204" pitchFamily="34" charset="0"/>
              </a:rPr>
              <a:t>Zhuo</a:t>
            </a:r>
            <a:r>
              <a:rPr lang="en-US" sz="900" cap="none" dirty="0">
                <a:solidFill>
                  <a:srgbClr val="39536C"/>
                </a:solidFill>
                <a:cs typeface="Arial" panose="020B0604020202020204" pitchFamily="34" charset="0"/>
              </a:rPr>
              <a:t> X, et al. Disability-free life-years lost among adults aged ≥50 years, with and without diabetes. Diabetes Care. 2016;39:1222–1229.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Boyle JP, Thompson JT, Gregg EW, et al. Projections of the year 2050 burden of diabetes in the US adult population: dynamic modeling of incidence, mortality, and </a:t>
            </a:r>
            <a:r>
              <a:rPr lang="en-US" sz="900" cap="none" dirty="0" err="1">
                <a:solidFill>
                  <a:srgbClr val="39536C"/>
                </a:solidFill>
                <a:cs typeface="Arial" panose="020B0604020202020204" pitchFamily="34" charset="0"/>
              </a:rPr>
              <a:t>prediabetes</a:t>
            </a:r>
            <a:r>
              <a:rPr lang="en-US" sz="900" cap="none" dirty="0">
                <a:solidFill>
                  <a:srgbClr val="39536C"/>
                </a:solidFill>
                <a:cs typeface="Arial" panose="020B0604020202020204" pitchFamily="34" charset="0"/>
              </a:rPr>
              <a:t> prevalence.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Metr</a:t>
            </a:r>
            <a:r>
              <a:rPr lang="en-US" sz="900" cap="none" dirty="0">
                <a:solidFill>
                  <a:srgbClr val="39536C"/>
                </a:solidFill>
                <a:cs typeface="Arial" panose="020B0604020202020204" pitchFamily="34" charset="0"/>
              </a:rPr>
              <a:t> 2010;8:1–29.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Diabetes Prevention Recognition Program WORKING WITH EMPLOYERS AND INSURERS GUIDE for CDC-Recognized Organizations. 2017.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Centers for Disease Control and Prevention. National Diabetes Statistics Report website. </a:t>
            </a:r>
            <a:r>
              <a:rPr lang="en-US" sz="900" cap="none" dirty="0">
                <a:solidFill>
                  <a:srgbClr val="39536C"/>
                </a:solidFill>
                <a:cs typeface="Arial" panose="020B0604020202020204" pitchFamily="34" charset="0"/>
                <a:hlinkClick r:id="rId4"/>
              </a:rPr>
              <a:t>https://</a:t>
            </a:r>
            <a:r>
              <a:rPr lang="en-US" sz="900" cap="none" dirty="0" err="1">
                <a:solidFill>
                  <a:srgbClr val="39536C"/>
                </a:solidFill>
                <a:cs typeface="Arial" panose="020B0604020202020204" pitchFamily="34" charset="0"/>
                <a:hlinkClick r:id="rId4"/>
              </a:rPr>
              <a:t>www.cdc.gov</a:t>
            </a:r>
            <a:r>
              <a:rPr lang="en-US" sz="900" cap="none" dirty="0">
                <a:solidFill>
                  <a:srgbClr val="39536C"/>
                </a:solidFill>
                <a:cs typeface="Arial" panose="020B0604020202020204" pitchFamily="34" charset="0"/>
                <a:hlinkClick r:id="rId4"/>
              </a:rPr>
              <a:t>/diabetes/data/statistics-report/</a:t>
            </a:r>
            <a:r>
              <a:rPr lang="en-US" sz="900" cap="none" dirty="0" err="1">
                <a:solidFill>
                  <a:srgbClr val="39536C"/>
                </a:solidFill>
                <a:cs typeface="Arial" panose="020B0604020202020204" pitchFamily="34" charset="0"/>
                <a:hlinkClick r:id="rId4"/>
              </a:rPr>
              <a:t>Index.html</a:t>
            </a:r>
            <a:r>
              <a:rPr lang="en-US" sz="900" cap="none" dirty="0">
                <a:solidFill>
                  <a:srgbClr val="39536C"/>
                </a:solidFill>
                <a:cs typeface="Arial" panose="020B0604020202020204" pitchFamily="34" charset="0"/>
                <a:hlinkClick r:id="rId4"/>
              </a:rPr>
              <a:t>. Accessed July 15</a:t>
            </a:r>
            <a:r>
              <a:rPr lang="en-US" sz="900" cap="none" dirty="0">
                <a:solidFill>
                  <a:srgbClr val="39536C"/>
                </a:solidFill>
                <a:cs typeface="Arial" panose="020B0604020202020204" pitchFamily="34" charset="0"/>
              </a:rPr>
              <a:t>, 2022. </a:t>
            </a:r>
            <a:br>
              <a:rPr lang="en-US" sz="900" dirty="0">
                <a:solidFill>
                  <a:srgbClr val="39536C"/>
                </a:solidFill>
                <a:highlight>
                  <a:srgbClr val="FFFF00"/>
                </a:highlight>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Programs: Effectiveness and Value Final Evidence Report and Meeting Summary July 25, 2016, Institute for Clinical and Economic Review. Retrieved from </a:t>
            </a:r>
            <a:r>
              <a:rPr lang="en-US" sz="900" cap="none" dirty="0">
                <a:solidFill>
                  <a:srgbClr val="39536C"/>
                </a:solidFill>
                <a:cs typeface="Arial" panose="020B0604020202020204" pitchFamily="34" charset="0"/>
                <a:hlinkClick r:id="rId5"/>
              </a:rPr>
              <a:t>https://icer-review.org/wp-content/uploads/2016/07/CTAF_DPP_Final_Evidence_Report_072516.pdf</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Diabetes Prevention Program Research Group.  10-year follow-up of diabetes incidence and weight loss in the Diabetes Prevention Program Outcomes Study.  Lancet.  2009;374:1677–86. </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Dieleman JL, </a:t>
            </a:r>
            <a:r>
              <a:rPr lang="en-US" sz="900" cap="none" dirty="0" err="1">
                <a:solidFill>
                  <a:srgbClr val="39536C"/>
                </a:solidFill>
                <a:cs typeface="Arial" panose="020B0604020202020204" pitchFamily="34" charset="0"/>
              </a:rPr>
              <a:t>Baral</a:t>
            </a:r>
            <a:r>
              <a:rPr lang="en-US" sz="900" cap="none" dirty="0">
                <a:solidFill>
                  <a:srgbClr val="39536C"/>
                </a:solidFill>
                <a:cs typeface="Arial" panose="020B0604020202020204" pitchFamily="34" charset="0"/>
              </a:rPr>
              <a:t> R, Birger </a:t>
            </a:r>
            <a:r>
              <a:rPr lang="en-US" sz="900" cap="none" dirty="0" err="1">
                <a:solidFill>
                  <a:srgbClr val="39536C"/>
                </a:solidFill>
                <a:cs typeface="Arial" panose="020B0604020202020204" pitchFamily="34" charset="0"/>
              </a:rPr>
              <a:t>Ml</a:t>
            </a:r>
            <a:r>
              <a:rPr lang="en-US" sz="900" cap="none" dirty="0">
                <a:solidFill>
                  <a:srgbClr val="39536C"/>
                </a:solidFill>
                <a:cs typeface="Arial" panose="020B0604020202020204" pitchFamily="34" charset="0"/>
              </a:rPr>
              <a:t>, et al. U.S. spending on personal health care and public health, 1996–2013. JAMA. 2016;316:2627–2646.</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err="1">
                <a:solidFill>
                  <a:srgbClr val="39536C"/>
                </a:solidFill>
                <a:cs typeface="Arial" panose="020B0604020202020204" pitchFamily="34" charset="0"/>
              </a:rPr>
              <a:t>Knowler</a:t>
            </a:r>
            <a:r>
              <a:rPr lang="en-US" sz="900" cap="none" dirty="0">
                <a:solidFill>
                  <a:srgbClr val="39536C"/>
                </a:solidFill>
                <a:cs typeface="Arial" panose="020B0604020202020204" pitchFamily="34" charset="0"/>
              </a:rPr>
              <a:t>, WC, Barrett-Connor, E, et al. Reduction in the incidence of type 2 diabetes with lifestyle intervention or metformin. N </a:t>
            </a:r>
            <a:r>
              <a:rPr lang="en-US" sz="900" cap="none" dirty="0" err="1">
                <a:solidFill>
                  <a:srgbClr val="39536C"/>
                </a:solidFill>
                <a:cs typeface="Arial" panose="020B0604020202020204" pitchFamily="34" charset="0"/>
              </a:rPr>
              <a:t>Engl</a:t>
            </a:r>
            <a:r>
              <a:rPr lang="en-US" sz="900" cap="none" dirty="0">
                <a:solidFill>
                  <a:srgbClr val="39536C"/>
                </a:solidFill>
                <a:cs typeface="Arial" panose="020B0604020202020204" pitchFamily="34" charset="0"/>
              </a:rPr>
              <a:t> J Med. 2002;346(6):393–403.</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r>
              <a:rPr lang="en-US" sz="900" cap="none" dirty="0">
                <a:solidFill>
                  <a:srgbClr val="39536C"/>
                </a:solidFill>
                <a:cs typeface="Arial" panose="020B0604020202020204" pitchFamily="34" charset="0"/>
              </a:rPr>
              <a:t>Rowley WR, </a:t>
            </a:r>
            <a:r>
              <a:rPr lang="en-US" sz="900" cap="none" dirty="0" err="1">
                <a:solidFill>
                  <a:srgbClr val="39536C"/>
                </a:solidFill>
                <a:cs typeface="Arial" panose="020B0604020202020204" pitchFamily="34" charset="0"/>
              </a:rPr>
              <a:t>Bezold</a:t>
            </a:r>
            <a:r>
              <a:rPr lang="en-US" sz="900" cap="none" dirty="0">
                <a:solidFill>
                  <a:srgbClr val="39536C"/>
                </a:solidFill>
                <a:cs typeface="Arial" panose="020B0604020202020204" pitchFamily="34" charset="0"/>
              </a:rPr>
              <a:t> C, </a:t>
            </a:r>
            <a:r>
              <a:rPr lang="en-US" sz="900" cap="none" dirty="0" err="1">
                <a:solidFill>
                  <a:srgbClr val="39536C"/>
                </a:solidFill>
                <a:cs typeface="Arial" panose="020B0604020202020204" pitchFamily="34" charset="0"/>
              </a:rPr>
              <a:t>Arikan</a:t>
            </a:r>
            <a:r>
              <a:rPr lang="en-US" sz="900" cap="none" dirty="0">
                <a:solidFill>
                  <a:srgbClr val="39536C"/>
                </a:solidFill>
                <a:cs typeface="Arial" panose="020B0604020202020204" pitchFamily="34" charset="0"/>
              </a:rPr>
              <a:t> Y, et al. Diabetes 2030: Insights from Yesterday, Today, and Future Trends. </a:t>
            </a:r>
            <a:r>
              <a:rPr lang="en-US" sz="900" cap="none" dirty="0" err="1">
                <a:solidFill>
                  <a:srgbClr val="39536C"/>
                </a:solidFill>
                <a:cs typeface="Arial" panose="020B0604020202020204" pitchFamily="34" charset="0"/>
              </a:rPr>
              <a:t>Popul</a:t>
            </a:r>
            <a:r>
              <a:rPr lang="en-US" sz="900" cap="none" dirty="0">
                <a:solidFill>
                  <a:srgbClr val="39536C"/>
                </a:solidFill>
                <a:cs typeface="Arial" panose="020B0604020202020204" pitchFamily="34" charset="0"/>
              </a:rPr>
              <a:t> Health </a:t>
            </a:r>
            <a:r>
              <a:rPr lang="en-US" sz="900" cap="none" dirty="0" err="1">
                <a:solidFill>
                  <a:srgbClr val="39536C"/>
                </a:solidFill>
                <a:cs typeface="Arial" panose="020B0604020202020204" pitchFamily="34" charset="0"/>
              </a:rPr>
              <a:t>Manag</a:t>
            </a:r>
            <a:r>
              <a:rPr lang="en-US" sz="900" cap="none" dirty="0">
                <a:solidFill>
                  <a:srgbClr val="39536C"/>
                </a:solidFill>
                <a:cs typeface="Arial" panose="020B0604020202020204" pitchFamily="34" charset="0"/>
              </a:rPr>
              <a:t>. 2017;20(1):6-12.</a:t>
            </a: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cap="none" dirty="0">
                <a:solidFill>
                  <a:srgbClr val="39536C"/>
                </a:solidFill>
                <a:cs typeface="Arial" panose="020B0604020202020204" pitchFamily="34" charset="0"/>
              </a:rPr>
            </a:br>
            <a:br>
              <a:rPr lang="en-US" sz="900" dirty="0">
                <a:cs typeface="Arial" panose="020B0604020202020204" pitchFamily="34" charset="0"/>
              </a:rPr>
            </a:br>
            <a:br>
              <a:rPr lang="en-US" sz="900" dirty="0">
                <a:cs typeface="Arial" panose="020B0604020202020204" pitchFamily="34" charset="0"/>
              </a:rPr>
            </a:br>
            <a:endParaRPr lang="en-US" sz="900" dirty="0">
              <a:solidFill>
                <a:srgbClr val="3953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266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C570-AB20-EC0B-67AD-E74E50FA4FA6}"/>
              </a:ext>
            </a:extLst>
          </p:cNvPr>
          <p:cNvSpPr>
            <a:spLocks noGrp="1"/>
          </p:cNvSpPr>
          <p:nvPr>
            <p:ph type="title"/>
          </p:nvPr>
        </p:nvSpPr>
        <p:spPr>
          <a:xfrm>
            <a:off x="533400" y="151039"/>
            <a:ext cx="7772400" cy="3635375"/>
          </a:xfrm>
        </p:spPr>
        <p:txBody>
          <a:bodyPr/>
          <a:lstStyle/>
          <a:p>
            <a:r>
              <a:rPr lang="en-US" dirty="0"/>
              <a:t>Additional resources</a:t>
            </a:r>
          </a:p>
        </p:txBody>
      </p:sp>
      <p:pic>
        <p:nvPicPr>
          <p:cNvPr id="4" name="Picture 3" descr="A picture containing text, person, screenshot, picture frame&#10;&#10;Description automatically generated">
            <a:extLst>
              <a:ext uri="{FF2B5EF4-FFF2-40B4-BE49-F238E27FC236}">
                <a16:creationId xmlns:a16="http://schemas.microsoft.com/office/drawing/2014/main" id="{9168FEAC-D7D5-047F-65E2-EC92D0720C10}"/>
              </a:ext>
            </a:extLst>
          </p:cNvPr>
          <p:cNvPicPr>
            <a:picLocks noChangeAspect="1"/>
          </p:cNvPicPr>
          <p:nvPr/>
        </p:nvPicPr>
        <p:blipFill rotWithShape="1">
          <a:blip r:embed="rId3">
            <a:extLst>
              <a:ext uri="{28A0092B-C50C-407E-A947-70E740481C1C}">
                <a14:useLocalDpi xmlns:a14="http://schemas.microsoft.com/office/drawing/2010/main" val="0"/>
              </a:ext>
            </a:extLst>
          </a:blip>
          <a:srcRect r="2941"/>
          <a:stretch/>
        </p:blipFill>
        <p:spPr>
          <a:xfrm>
            <a:off x="381000" y="990600"/>
            <a:ext cx="2514600" cy="4746171"/>
          </a:xfrm>
          <a:prstGeom prst="rect">
            <a:avLst/>
          </a:prstGeom>
          <a:ln>
            <a:solidFill>
              <a:schemeClr val="tx2"/>
            </a:solidFill>
          </a:ln>
        </p:spPr>
      </p:pic>
      <p:sp>
        <p:nvSpPr>
          <p:cNvPr id="5" name="TextBox 4">
            <a:extLst>
              <a:ext uri="{FF2B5EF4-FFF2-40B4-BE49-F238E27FC236}">
                <a16:creationId xmlns:a16="http://schemas.microsoft.com/office/drawing/2014/main" id="{4F870A87-652A-F25C-BD2E-8A551DD90A62}"/>
              </a:ext>
            </a:extLst>
          </p:cNvPr>
          <p:cNvSpPr txBox="1"/>
          <p:nvPr/>
        </p:nvSpPr>
        <p:spPr>
          <a:xfrm>
            <a:off x="256024" y="6422443"/>
            <a:ext cx="8327151" cy="523220"/>
          </a:xfrm>
          <a:prstGeom prst="rect">
            <a:avLst/>
          </a:prstGeom>
          <a:noFill/>
        </p:spPr>
        <p:txBody>
          <a:bodyPr wrap="none" rtlCol="0">
            <a:spAutoFit/>
          </a:bodyPr>
          <a:lstStyle/>
          <a:p>
            <a:r>
              <a:rPr lang="en-US" sz="1400" dirty="0">
                <a:hlinkClick r:id="rId4"/>
              </a:rPr>
              <a:t>https://nationaldppcsc.cdc.gov/s/topic/0TOt000000001QcGAI/marketing-and-recruitment-for-the-national-dpp</a:t>
            </a:r>
            <a:endParaRPr lang="en-US" sz="1400" dirty="0"/>
          </a:p>
          <a:p>
            <a:endParaRPr lang="en-US" sz="1400" dirty="0"/>
          </a:p>
        </p:txBody>
      </p:sp>
      <p:sp>
        <p:nvSpPr>
          <p:cNvPr id="6" name="TextBox 5">
            <a:extLst>
              <a:ext uri="{FF2B5EF4-FFF2-40B4-BE49-F238E27FC236}">
                <a16:creationId xmlns:a16="http://schemas.microsoft.com/office/drawing/2014/main" id="{340D95E5-67A1-6E6A-8DAE-A7B0AC7445FC}"/>
              </a:ext>
            </a:extLst>
          </p:cNvPr>
          <p:cNvSpPr txBox="1"/>
          <p:nvPr/>
        </p:nvSpPr>
        <p:spPr>
          <a:xfrm>
            <a:off x="3423642" y="990600"/>
            <a:ext cx="5414303" cy="1754326"/>
          </a:xfrm>
          <a:prstGeom prst="rect">
            <a:avLst/>
          </a:prstGeom>
          <a:noFill/>
        </p:spPr>
        <p:txBody>
          <a:bodyPr wrap="none" rtlCol="0">
            <a:spAutoFit/>
          </a:bodyPr>
          <a:lstStyle/>
          <a:p>
            <a:r>
              <a:rPr lang="en-US" dirty="0">
                <a:solidFill>
                  <a:schemeClr val="bg1"/>
                </a:solidFill>
              </a:rPr>
              <a:t>CDC’s National DPP Customer Service Center:</a:t>
            </a:r>
          </a:p>
          <a:p>
            <a:pPr marL="285750" indent="-285750">
              <a:buFont typeface="Arial" panose="020B0604020202020204" pitchFamily="34" charset="0"/>
              <a:buChar char="•"/>
            </a:pPr>
            <a:r>
              <a:rPr lang="en-US" dirty="0">
                <a:solidFill>
                  <a:schemeClr val="bg1"/>
                </a:solidFill>
              </a:rPr>
              <a:t>Adaptable promotional materials (English &amp; Spanish)</a:t>
            </a:r>
          </a:p>
          <a:p>
            <a:pPr marL="285750" indent="-285750">
              <a:buFont typeface="Arial" panose="020B0604020202020204" pitchFamily="34" charset="0"/>
              <a:buChar char="•"/>
            </a:pPr>
            <a:r>
              <a:rPr lang="en-US" dirty="0">
                <a:solidFill>
                  <a:schemeClr val="bg1"/>
                </a:solidFill>
              </a:rPr>
              <a:t>Videos</a:t>
            </a:r>
          </a:p>
          <a:p>
            <a:pPr marL="285750" indent="-285750">
              <a:buFont typeface="Arial" panose="020B0604020202020204" pitchFamily="34" charset="0"/>
              <a:buChar char="•"/>
            </a:pPr>
            <a:r>
              <a:rPr lang="en-US" dirty="0">
                <a:solidFill>
                  <a:schemeClr val="bg1"/>
                </a:solidFill>
              </a:rPr>
              <a:t>Testimonials</a:t>
            </a:r>
          </a:p>
          <a:p>
            <a:pPr marL="285750" indent="-285750">
              <a:buFont typeface="Arial" panose="020B0604020202020204" pitchFamily="34" charset="0"/>
              <a:buChar char="•"/>
            </a:pPr>
            <a:r>
              <a:rPr lang="en-US" dirty="0">
                <a:solidFill>
                  <a:schemeClr val="bg1"/>
                </a:solidFill>
              </a:rPr>
              <a:t>Marketing information</a:t>
            </a:r>
          </a:p>
          <a:p>
            <a:pPr marL="285750" indent="-285750">
              <a:buFont typeface="Arial" panose="020B0604020202020204" pitchFamily="34" charset="0"/>
              <a:buChar char="•"/>
            </a:pPr>
            <a:endParaRPr lang="en-US" dirty="0"/>
          </a:p>
        </p:txBody>
      </p:sp>
      <p:pic>
        <p:nvPicPr>
          <p:cNvPr id="10" name="Picture 9" descr="Graphical user interface, text, application&#10;&#10;Description automatically generated">
            <a:extLst>
              <a:ext uri="{FF2B5EF4-FFF2-40B4-BE49-F238E27FC236}">
                <a16:creationId xmlns:a16="http://schemas.microsoft.com/office/drawing/2014/main" id="{5AB80608-6FF6-020C-FA01-EF45E5A4ABE7}"/>
              </a:ext>
            </a:extLst>
          </p:cNvPr>
          <p:cNvPicPr>
            <a:picLocks noChangeAspect="1"/>
          </p:cNvPicPr>
          <p:nvPr/>
        </p:nvPicPr>
        <p:blipFill rotWithShape="1">
          <a:blip r:embed="rId5">
            <a:extLst>
              <a:ext uri="{28A0092B-C50C-407E-A947-70E740481C1C}">
                <a14:useLocalDpi xmlns:a14="http://schemas.microsoft.com/office/drawing/2010/main" val="0"/>
              </a:ext>
            </a:extLst>
          </a:blip>
          <a:srcRect b="2707"/>
          <a:stretch/>
        </p:blipFill>
        <p:spPr>
          <a:xfrm>
            <a:off x="4085686" y="2916336"/>
            <a:ext cx="3746500" cy="3027264"/>
          </a:xfrm>
          <a:prstGeom prst="rect">
            <a:avLst/>
          </a:prstGeom>
          <a:ln>
            <a:solidFill>
              <a:schemeClr val="tx2"/>
            </a:solidFill>
          </a:ln>
        </p:spPr>
      </p:pic>
    </p:spTree>
    <p:extLst>
      <p:ext uri="{BB962C8B-B14F-4D97-AF65-F5344CB8AC3E}">
        <p14:creationId xmlns:p14="http://schemas.microsoft.com/office/powerpoint/2010/main" val="4055327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005"/>
          <a:stretch/>
        </p:blipFill>
        <p:spPr>
          <a:xfrm>
            <a:off x="4233" y="0"/>
            <a:ext cx="9139768" cy="6858000"/>
          </a:xfrm>
          <a:prstGeom prst="rect">
            <a:avLst/>
          </a:prstGeom>
        </p:spPr>
      </p:pic>
      <p:sp>
        <p:nvSpPr>
          <p:cNvPr id="4" name="Title 3"/>
          <p:cNvSpPr>
            <a:spLocks noGrp="1"/>
          </p:cNvSpPr>
          <p:nvPr>
            <p:ph type="title"/>
          </p:nvPr>
        </p:nvSpPr>
        <p:spPr>
          <a:xfrm>
            <a:off x="838200" y="990600"/>
            <a:ext cx="7391400" cy="5083175"/>
          </a:xfrm>
        </p:spPr>
        <p:txBody>
          <a:bodyPr>
            <a:normAutofit/>
          </a:bodyPr>
          <a:lstStyle/>
          <a:p>
            <a:pPr>
              <a:spcBef>
                <a:spcPts val="0"/>
              </a:spcBef>
            </a:pPr>
            <a:r>
              <a:rPr lang="en-US" sz="6000" b="0" spc="390" dirty="0">
                <a:latin typeface="Arial" panose="020B0604020202020204" pitchFamily="34" charset="0"/>
                <a:cs typeface="Arial" panose="020B0604020202020204" pitchFamily="34" charset="0"/>
              </a:rPr>
              <a:t>Prediabetes</a:t>
            </a:r>
            <a:br>
              <a:rPr lang="en-US" sz="6000" b="0" spc="390" dirty="0">
                <a:solidFill>
                  <a:srgbClr val="27AAE1"/>
                </a:solidFill>
                <a:latin typeface="Arial" panose="020B0604020202020204" pitchFamily="34" charset="0"/>
                <a:cs typeface="Arial" panose="020B0604020202020204" pitchFamily="34" charset="0"/>
              </a:rPr>
            </a:br>
            <a:br>
              <a:rPr lang="en-US" sz="2800" b="0" spc="390" dirty="0">
                <a:solidFill>
                  <a:srgbClr val="27AAE1"/>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A Growing Issue with Serious Consequences for YOUR STATE</a:t>
            </a:r>
            <a:br>
              <a:rPr lang="en-US" dirty="0">
                <a:solidFill>
                  <a:srgbClr val="FFFFFF"/>
                </a:solidFill>
                <a:latin typeface="Arial" panose="020B0604020202020204" pitchFamily="34" charset="0"/>
                <a:cs typeface="Arial" panose="020B0604020202020204" pitchFamily="34" charset="0"/>
              </a:rPr>
            </a:br>
            <a:endParaRPr lang="en-US" dirty="0">
              <a:solidFill>
                <a:srgbClr val="FFFFFF"/>
              </a:solidFill>
            </a:endParaRPr>
          </a:p>
        </p:txBody>
      </p:sp>
    </p:spTree>
    <p:extLst>
      <p:ext uri="{BB962C8B-B14F-4D97-AF65-F5344CB8AC3E}">
        <p14:creationId xmlns:p14="http://schemas.microsoft.com/office/powerpoint/2010/main" val="161986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799"/>
            <a:ext cx="4343400" cy="4460417"/>
          </a:xfrm>
          <a:prstGeom prst="rect">
            <a:avLst/>
          </a:prstGeom>
        </p:spPr>
      </p:pic>
      <p:sp>
        <p:nvSpPr>
          <p:cNvPr id="3" name="Title 2"/>
          <p:cNvSpPr>
            <a:spLocks noGrp="1"/>
          </p:cNvSpPr>
          <p:nvPr>
            <p:ph type="title"/>
          </p:nvPr>
        </p:nvSpPr>
        <p:spPr>
          <a:xfrm>
            <a:off x="5410199" y="2057400"/>
            <a:ext cx="3200401" cy="4244975"/>
          </a:xfrm>
        </p:spPr>
        <p:txBody>
          <a:bodyPr>
            <a:normAutofit/>
          </a:bodyPr>
          <a:lstStyle/>
          <a:p>
            <a:r>
              <a:rPr lang="en-US" sz="2400" cap="none" dirty="0">
                <a:latin typeface="Arial" panose="020B0604020202020204" pitchFamily="34" charset="0"/>
                <a:cs typeface="Arial" panose="020B0604020202020204" pitchFamily="34" charset="0"/>
              </a:rPr>
              <a:t>Prediabetes is when your blood sugar level is higher than normal but not high enough yet to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be diagnosed as </a:t>
            </a:r>
            <a:br>
              <a:rPr lang="en-US" sz="2400" cap="none" dirty="0">
                <a:latin typeface="Arial" panose="020B0604020202020204" pitchFamily="34" charset="0"/>
                <a:cs typeface="Arial" panose="020B0604020202020204" pitchFamily="34" charset="0"/>
              </a:rPr>
            </a:br>
            <a:r>
              <a:rPr lang="en-US" sz="2400" cap="none" dirty="0">
                <a:latin typeface="Arial" panose="020B0604020202020204" pitchFamily="34" charset="0"/>
                <a:cs typeface="Arial" panose="020B0604020202020204" pitchFamily="34" charset="0"/>
              </a:rPr>
              <a:t>type 2 diabetes.</a:t>
            </a:r>
            <a:br>
              <a:rPr lang="en-US" sz="2400" cap="none" dirty="0">
                <a:latin typeface="Arial" panose="020B0604020202020204" pitchFamily="34" charset="0"/>
                <a:cs typeface="Arial" panose="020B0604020202020204" pitchFamily="34" charset="0"/>
              </a:rPr>
            </a:br>
            <a:endParaRPr lang="en-US" sz="2400" cap="none" dirty="0"/>
          </a:p>
        </p:txBody>
      </p:sp>
    </p:spTree>
    <p:extLst>
      <p:ext uri="{BB962C8B-B14F-4D97-AF65-F5344CB8AC3E}">
        <p14:creationId xmlns:p14="http://schemas.microsoft.com/office/powerpoint/2010/main" val="3432973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799" y="950843"/>
            <a:ext cx="2514600" cy="1639957"/>
          </a:xfrm>
          <a:prstGeom prst="rect">
            <a:avLst/>
          </a:prstGeom>
        </p:spPr>
      </p:pic>
      <p:pic>
        <p:nvPicPr>
          <p:cNvPr id="5" name="Picture 4" descr="text: 1 out of 3"/>
          <p:cNvPicPr>
            <a:picLocks noChangeAspect="1"/>
          </p:cNvPicPr>
          <p:nvPr/>
        </p:nvPicPr>
        <p:blipFill>
          <a:blip r:embed="rId4"/>
          <a:stretch>
            <a:fillRect/>
          </a:stretch>
        </p:blipFill>
        <p:spPr>
          <a:xfrm>
            <a:off x="1066800" y="2819400"/>
            <a:ext cx="2514600" cy="1371600"/>
          </a:xfrm>
          <a:prstGeom prst="rect">
            <a:avLst/>
          </a:prstGeom>
        </p:spPr>
      </p:pic>
      <p:sp>
        <p:nvSpPr>
          <p:cNvPr id="3" name="Title 2"/>
          <p:cNvSpPr>
            <a:spLocks noGrp="1"/>
          </p:cNvSpPr>
          <p:nvPr>
            <p:ph type="title"/>
          </p:nvPr>
        </p:nvSpPr>
        <p:spPr>
          <a:xfrm>
            <a:off x="990600" y="4419600"/>
            <a:ext cx="2743200" cy="1066800"/>
          </a:xfrm>
        </p:spPr>
        <p:txBody>
          <a:bodyPr>
            <a:normAutofit/>
          </a:bodyPr>
          <a:lstStyle/>
          <a:p>
            <a:pPr algn="ctr"/>
            <a:r>
              <a:rPr lang="en-US" sz="2400" dirty="0">
                <a:latin typeface="Arial" panose="020B0604020202020204" pitchFamily="34" charset="0"/>
                <a:cs typeface="Arial" panose="020B0604020202020204" pitchFamily="34" charset="0"/>
              </a:rPr>
              <a:t>Adults has </a:t>
            </a:r>
            <a:r>
              <a:rPr lang="en-US" sz="2400" dirty="0" err="1">
                <a:latin typeface="Arial" panose="020B0604020202020204" pitchFamily="34" charset="0"/>
                <a:cs typeface="Arial" panose="020B0604020202020204" pitchFamily="34" charset="0"/>
              </a:rPr>
              <a:t>prediabetes</a:t>
            </a:r>
            <a:endParaRPr lang="en-US" sz="2400" dirty="0"/>
          </a:p>
        </p:txBody>
      </p:sp>
      <p:cxnSp>
        <p:nvCxnSpPr>
          <p:cNvPr id="7" name="Straight Connector 6">
            <a:extLst>
              <a:ext uri="{C183D7F6-B498-43B3-948B-1728B52AA6E4}">
                <adec:decorative xmlns:adec="http://schemas.microsoft.com/office/drawing/2017/decorative" val="1"/>
              </a:ext>
            </a:extLst>
          </p:cNvPr>
          <p:cNvCxnSpPr/>
          <p:nvPr/>
        </p:nvCxnSpPr>
        <p:spPr>
          <a:xfrm>
            <a:off x="4419600" y="1219200"/>
            <a:ext cx="0" cy="4038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test: 9 out of 10"/>
          <p:cNvPicPr>
            <a:picLocks noChangeAspect="1"/>
          </p:cNvPicPr>
          <p:nvPr/>
        </p:nvPicPr>
        <p:blipFill rotWithShape="1">
          <a:blip r:embed="rId5"/>
          <a:srcRect l="26638" b="-977"/>
          <a:stretch/>
        </p:blipFill>
        <p:spPr>
          <a:xfrm>
            <a:off x="5943600" y="3288424"/>
            <a:ext cx="2133599" cy="923330"/>
          </a:xfrm>
          <a:prstGeom prst="rect">
            <a:avLst/>
          </a:prstGeom>
        </p:spPr>
      </p:pic>
      <p:sp>
        <p:nvSpPr>
          <p:cNvPr id="10" name="Title 2"/>
          <p:cNvSpPr txBox="1">
            <a:spLocks/>
          </p:cNvSpPr>
          <p:nvPr/>
        </p:nvSpPr>
        <p:spPr>
          <a:xfrm>
            <a:off x="5181600" y="4419600"/>
            <a:ext cx="2743200" cy="1066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2400" dirty="0">
                <a:latin typeface="Arial" panose="020B0604020202020204" pitchFamily="34" charset="0"/>
                <a:cs typeface="Arial" panose="020B0604020202020204" pitchFamily="34" charset="0"/>
              </a:rPr>
              <a:t>Don’t know they have it</a:t>
            </a:r>
            <a:endParaRPr lang="en-US" sz="2400" dirty="0"/>
          </a:p>
        </p:txBody>
      </p:sp>
      <p:sp>
        <p:nvSpPr>
          <p:cNvPr id="2" name="TextBox 1">
            <a:extLst>
              <a:ext uri="{FF2B5EF4-FFF2-40B4-BE49-F238E27FC236}">
                <a16:creationId xmlns:a16="http://schemas.microsoft.com/office/drawing/2014/main" id="{6BA9B7FE-D4D9-F84A-D20E-565C0E969A78}"/>
              </a:ext>
            </a:extLst>
          </p:cNvPr>
          <p:cNvSpPr txBox="1"/>
          <p:nvPr/>
        </p:nvSpPr>
        <p:spPr>
          <a:xfrm>
            <a:off x="4495800" y="3310021"/>
            <a:ext cx="470768" cy="923330"/>
          </a:xfrm>
          <a:prstGeom prst="rect">
            <a:avLst/>
          </a:prstGeom>
          <a:noFill/>
        </p:spPr>
        <p:txBody>
          <a:bodyPr wrap="square" rtlCol="0">
            <a:spAutoFit/>
          </a:bodyPr>
          <a:lstStyle/>
          <a:p>
            <a:r>
              <a:rPr lang="en-US" sz="5400" dirty="0">
                <a:solidFill>
                  <a:srgbClr val="39536C"/>
                </a:solidFill>
              </a:rPr>
              <a:t>&gt;</a:t>
            </a:r>
          </a:p>
        </p:txBody>
      </p:sp>
      <p:grpSp>
        <p:nvGrpSpPr>
          <p:cNvPr id="17" name="Group 16">
            <a:extLst>
              <a:ext uri="{FF2B5EF4-FFF2-40B4-BE49-F238E27FC236}">
                <a16:creationId xmlns:a16="http://schemas.microsoft.com/office/drawing/2014/main" id="{34F15816-82D0-5C67-56C7-FA50CF729764}"/>
              </a:ext>
            </a:extLst>
          </p:cNvPr>
          <p:cNvGrpSpPr/>
          <p:nvPr/>
        </p:nvGrpSpPr>
        <p:grpSpPr>
          <a:xfrm>
            <a:off x="5168900" y="1127272"/>
            <a:ext cx="2723243" cy="1971578"/>
            <a:chOff x="5168900" y="1127272"/>
            <a:chExt cx="2723243" cy="1971578"/>
          </a:xfrm>
        </p:grpSpPr>
        <p:pic>
          <p:nvPicPr>
            <p:cNvPr id="12" name="Picture 11">
              <a:extLst>
                <a:ext uri="{C183D7F6-B498-43B3-948B-1728B52AA6E4}">
                  <adec:decorative xmlns:adec="http://schemas.microsoft.com/office/drawing/2017/decorative" val="1"/>
                </a:ext>
              </a:extLst>
            </p:cNvPr>
            <p:cNvPicPr>
              <a:picLocks noChangeAspect="1"/>
            </p:cNvPicPr>
            <p:nvPr/>
          </p:nvPicPr>
          <p:blipFill rotWithShape="1">
            <a:blip r:embed="rId6"/>
            <a:srcRect t="49386" r="41713"/>
            <a:stretch/>
          </p:blipFill>
          <p:spPr>
            <a:xfrm>
              <a:off x="5168900" y="2091882"/>
              <a:ext cx="1554511" cy="966577"/>
            </a:xfrm>
            <a:prstGeom prst="rect">
              <a:avLst/>
            </a:prstGeom>
          </p:spPr>
        </p:pic>
        <p:pic>
          <p:nvPicPr>
            <p:cNvPr id="13" name="Picture 12">
              <a:extLst>
                <a:ext uri="{FF2B5EF4-FFF2-40B4-BE49-F238E27FC236}">
                  <a16:creationId xmlns:a16="http://schemas.microsoft.com/office/drawing/2014/main" id="{6DDC5360-D567-75DF-BB09-989A25A80573}"/>
                </a:ext>
                <a:ext uri="{C183D7F6-B498-43B3-948B-1728B52AA6E4}">
                  <adec:decorative xmlns:adec="http://schemas.microsoft.com/office/drawing/2017/decorative" val="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3333" r="33333"/>
            <a:stretch/>
          </p:blipFill>
          <p:spPr>
            <a:xfrm>
              <a:off x="6781942" y="2093010"/>
              <a:ext cx="514094" cy="1005840"/>
            </a:xfrm>
            <a:prstGeom prst="rect">
              <a:avLst/>
            </a:prstGeom>
          </p:spPr>
        </p:pic>
        <p:pic>
          <p:nvPicPr>
            <p:cNvPr id="14" name="Picture 13">
              <a:extLst>
                <a:ext uri="{FF2B5EF4-FFF2-40B4-BE49-F238E27FC236}">
                  <a16:creationId xmlns:a16="http://schemas.microsoft.com/office/drawing/2014/main" id="{E10D003A-7993-3288-4269-8C44C71FC176}"/>
                </a:ext>
                <a:ext uri="{C183D7F6-B498-43B3-948B-1728B52AA6E4}">
                  <adec:decorative xmlns:adec="http://schemas.microsoft.com/office/drawing/2017/decorative" val="1"/>
                </a:ext>
              </a:extLst>
            </p:cNvPr>
            <p:cNvPicPr>
              <a:picLocks noChangeAspect="1"/>
            </p:cNvPicPr>
            <p:nvPr/>
          </p:nvPicPr>
          <p:blipFill rotWithShape="1">
            <a:blip r:embed="rId6"/>
            <a:srcRect b="50000"/>
            <a:stretch/>
          </p:blipFill>
          <p:spPr>
            <a:xfrm>
              <a:off x="5225143" y="1127272"/>
              <a:ext cx="2667000" cy="954852"/>
            </a:xfrm>
            <a:prstGeom prst="rect">
              <a:avLst/>
            </a:prstGeom>
          </p:spPr>
        </p:pic>
        <p:pic>
          <p:nvPicPr>
            <p:cNvPr id="15" name="Picture 14">
              <a:extLst>
                <a:ext uri="{FF2B5EF4-FFF2-40B4-BE49-F238E27FC236}">
                  <a16:creationId xmlns:a16="http://schemas.microsoft.com/office/drawing/2014/main" id="{3836C7A5-4FB2-5505-ED6B-A7BB5FA8BA05}"/>
                </a:ext>
                <a:ext uri="{C183D7F6-B498-43B3-948B-1728B52AA6E4}">
                  <adec:decorative xmlns:adec="http://schemas.microsoft.com/office/drawing/2017/decorative" val="1"/>
                </a:ext>
              </a:extLst>
            </p:cNvPr>
            <p:cNvPicPr>
              <a:picLocks noChangeAspect="1"/>
            </p:cNvPicPr>
            <p:nvPr/>
          </p:nvPicPr>
          <p:blipFill rotWithShape="1">
            <a:blip r:embed="rId6"/>
            <a:srcRect l="82348" t="51651"/>
            <a:stretch/>
          </p:blipFill>
          <p:spPr>
            <a:xfrm>
              <a:off x="7394161" y="2135129"/>
              <a:ext cx="470768" cy="923330"/>
            </a:xfrm>
            <a:prstGeom prst="rect">
              <a:avLst/>
            </a:prstGeom>
          </p:spPr>
        </p:pic>
      </p:grpSp>
      <p:sp>
        <p:nvSpPr>
          <p:cNvPr id="16" name="TextBox 15">
            <a:extLst>
              <a:ext uri="{FF2B5EF4-FFF2-40B4-BE49-F238E27FC236}">
                <a16:creationId xmlns:a16="http://schemas.microsoft.com/office/drawing/2014/main" id="{3510DB3E-AB54-FE18-BD91-F93E0C0FA74D}"/>
              </a:ext>
            </a:extLst>
          </p:cNvPr>
          <p:cNvSpPr txBox="1"/>
          <p:nvPr/>
        </p:nvSpPr>
        <p:spPr>
          <a:xfrm>
            <a:off x="4953000" y="2857537"/>
            <a:ext cx="1037463" cy="1785104"/>
          </a:xfrm>
          <a:prstGeom prst="rect">
            <a:avLst/>
          </a:prstGeom>
          <a:noFill/>
        </p:spPr>
        <p:txBody>
          <a:bodyPr wrap="none" rtlCol="0">
            <a:spAutoFit/>
          </a:bodyPr>
          <a:lstStyle/>
          <a:p>
            <a:r>
              <a:rPr lang="en-US" sz="11000" dirty="0">
                <a:solidFill>
                  <a:srgbClr val="39536C"/>
                </a:solidFill>
                <a:latin typeface="Abadi" panose="020F0502020204030204" pitchFamily="34" charset="0"/>
              </a:rPr>
              <a:t>8</a:t>
            </a:r>
          </a:p>
        </p:txBody>
      </p:sp>
    </p:spTree>
    <p:extLst>
      <p:ext uri="{BB962C8B-B14F-4D97-AF65-F5344CB8AC3E}">
        <p14:creationId xmlns:p14="http://schemas.microsoft.com/office/powerpoint/2010/main" val="139618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CD4D2-D4C3-55F6-68E4-A46E03DD4CD3}"/>
              </a:ext>
            </a:extLst>
          </p:cNvPr>
          <p:cNvSpPr>
            <a:spLocks noGrp="1"/>
          </p:cNvSpPr>
          <p:nvPr>
            <p:ph type="title"/>
          </p:nvPr>
        </p:nvSpPr>
        <p:spPr>
          <a:xfrm>
            <a:off x="838200" y="990600"/>
            <a:ext cx="3886200" cy="4343400"/>
          </a:xfrm>
        </p:spPr>
        <p:txBody>
          <a:bodyPr/>
          <a:lstStyle/>
          <a:p>
            <a:r>
              <a:rPr lang="en-US" dirty="0"/>
              <a:t>Consider highlighting </a:t>
            </a:r>
            <a:r>
              <a:rPr lang="en-US" dirty="0">
                <a:highlight>
                  <a:srgbClr val="FFFF00"/>
                </a:highlight>
              </a:rPr>
              <a:t>STATE SPECIFIC </a:t>
            </a:r>
            <a:r>
              <a:rPr lang="en-US" dirty="0"/>
              <a:t>prevalence and burden data</a:t>
            </a:r>
          </a:p>
        </p:txBody>
      </p:sp>
      <p:pic>
        <p:nvPicPr>
          <p:cNvPr id="7" name="Content Placeholder 6" descr="Logo&#10;&#10;Description automatically generated">
            <a:extLst>
              <a:ext uri="{FF2B5EF4-FFF2-40B4-BE49-F238E27FC236}">
                <a16:creationId xmlns:a16="http://schemas.microsoft.com/office/drawing/2014/main" id="{9A9C2D80-094D-BF73-261C-4D0FEAEE8C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4555101"/>
            <a:ext cx="7717827" cy="2302899"/>
          </a:xfrm>
        </p:spPr>
      </p:pic>
      <p:sp>
        <p:nvSpPr>
          <p:cNvPr id="8" name="TextBox 7">
            <a:extLst>
              <a:ext uri="{FF2B5EF4-FFF2-40B4-BE49-F238E27FC236}">
                <a16:creationId xmlns:a16="http://schemas.microsoft.com/office/drawing/2014/main" id="{81ABEFD7-7A88-25ED-E9C4-DCE4EA2774F7}"/>
              </a:ext>
            </a:extLst>
          </p:cNvPr>
          <p:cNvSpPr txBox="1"/>
          <p:nvPr/>
        </p:nvSpPr>
        <p:spPr>
          <a:xfrm>
            <a:off x="5279427" y="990600"/>
            <a:ext cx="3505200" cy="3077766"/>
          </a:xfrm>
          <a:prstGeom prst="rect">
            <a:avLst/>
          </a:prstGeom>
          <a:noFill/>
        </p:spPr>
        <p:txBody>
          <a:bodyPr wrap="square" rtlCol="0">
            <a:spAutoFit/>
          </a:bodyPr>
          <a:lstStyle/>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Diabetes</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Prediabetes </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Hospitalizations</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Medical Costs</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Mortality</a:t>
            </a:r>
          </a:p>
          <a:p>
            <a:pPr marL="285750" indent="-285750">
              <a:spcBef>
                <a:spcPts val="600"/>
              </a:spcBef>
              <a:spcAft>
                <a:spcPts val="600"/>
              </a:spcAft>
              <a:buFont typeface="Wingdings" pitchFamily="2" charset="2"/>
              <a:buChar char="ü"/>
            </a:pPr>
            <a:r>
              <a:rPr lang="en-US" sz="2400" dirty="0">
                <a:latin typeface="Arial" panose="020B0604020202020204" pitchFamily="34" charset="0"/>
                <a:cs typeface="Arial" panose="020B0604020202020204" pitchFamily="34" charset="0"/>
              </a:rPr>
              <a:t>Other</a:t>
            </a:r>
          </a:p>
        </p:txBody>
      </p:sp>
    </p:spTree>
    <p:extLst>
      <p:ext uri="{BB962C8B-B14F-4D97-AF65-F5344CB8AC3E}">
        <p14:creationId xmlns:p14="http://schemas.microsoft.com/office/powerpoint/2010/main" val="54879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a:extLst>
              <a:ext uri="{C183D7F6-B498-43B3-948B-1728B52AA6E4}">
                <adec:decorative xmlns:adec="http://schemas.microsoft.com/office/drawing/2017/decorative" val="1"/>
              </a:ext>
            </a:extLst>
          </p:cNvPr>
          <p:cNvSpPr/>
          <p:nvPr/>
        </p:nvSpPr>
        <p:spPr>
          <a:xfrm rot="10800000">
            <a:off x="609600" y="1489840"/>
            <a:ext cx="2514600" cy="2167759"/>
          </a:xfrm>
          <a:prstGeom prst="triangle">
            <a:avLst/>
          </a:prstGeom>
          <a:solidFill>
            <a:srgbClr val="B60E20"/>
          </a:solidFill>
          <a:ln w="1905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2"/>
          <p:cNvSpPr txBox="1">
            <a:spLocks/>
          </p:cNvSpPr>
          <p:nvPr/>
        </p:nvSpPr>
        <p:spPr>
          <a:xfrm>
            <a:off x="533400" y="1524000"/>
            <a:ext cx="2667000" cy="106680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ctr"/>
            <a:r>
              <a:rPr lang="en-US" sz="9600" dirty="0">
                <a:solidFill>
                  <a:schemeClr val="bg1"/>
                </a:solidFill>
                <a:latin typeface="Arial" panose="020B0604020202020204" pitchFamily="34" charset="0"/>
                <a:cs typeface="Arial" panose="020B0604020202020204" pitchFamily="34" charset="0"/>
              </a:rPr>
              <a:t>!</a:t>
            </a:r>
            <a:endParaRPr lang="en-US" sz="9600" dirty="0">
              <a:solidFill>
                <a:schemeClr val="bg1"/>
              </a:solidFill>
            </a:endParaRPr>
          </a:p>
        </p:txBody>
      </p:sp>
      <p:sp>
        <p:nvSpPr>
          <p:cNvPr id="3" name="Title 2"/>
          <p:cNvSpPr>
            <a:spLocks noGrp="1"/>
          </p:cNvSpPr>
          <p:nvPr>
            <p:ph type="title"/>
          </p:nvPr>
        </p:nvSpPr>
        <p:spPr>
          <a:xfrm>
            <a:off x="3429000" y="914401"/>
            <a:ext cx="4952999" cy="5334000"/>
          </a:xfrm>
        </p:spPr>
        <p:txBody>
          <a:bodyPr>
            <a:normAutofit/>
          </a:bodyPr>
          <a:lstStyle/>
          <a:p>
            <a:pPr>
              <a:spcAft>
                <a:spcPts val="1200"/>
              </a:spcAft>
            </a:pPr>
            <a:r>
              <a:rPr lang="en-US" sz="2800" cap="none" dirty="0">
                <a:latin typeface="Arial" panose="020B0604020202020204" pitchFamily="34" charset="0"/>
                <a:cs typeface="Arial" panose="020B0604020202020204" pitchFamily="34" charset="0"/>
              </a:rPr>
              <a:t>Without lifestyle changes, people with prediabetes can develop </a:t>
            </a:r>
            <a:r>
              <a:rPr lang="en-US" sz="2800" cap="none" dirty="0">
                <a:solidFill>
                  <a:srgbClr val="27AAE1"/>
                </a:solidFill>
                <a:latin typeface="Arial" panose="020B0604020202020204" pitchFamily="34" charset="0"/>
                <a:cs typeface="Arial" panose="020B0604020202020204" pitchFamily="34" charset="0"/>
              </a:rPr>
              <a:t>type 2 diabetes</a:t>
            </a:r>
            <a:r>
              <a:rPr lang="en-US" sz="2800" cap="none" dirty="0">
                <a:latin typeface="Arial" panose="020B0604020202020204" pitchFamily="34" charset="0"/>
                <a:cs typeface="Arial" panose="020B0604020202020204" pitchFamily="34" charset="0"/>
              </a:rPr>
              <a:t>.</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The number of adults with diagnosed diabetes </a:t>
            </a:r>
            <a:r>
              <a:rPr lang="en-US" sz="2800" cap="none" dirty="0">
                <a:solidFill>
                  <a:srgbClr val="27AAE1"/>
                </a:solidFill>
                <a:latin typeface="Arial" panose="020B0604020202020204" pitchFamily="34" charset="0"/>
                <a:cs typeface="Arial" panose="020B0604020202020204" pitchFamily="34" charset="0"/>
              </a:rPr>
              <a:t>quadrupled</a:t>
            </a:r>
            <a:r>
              <a:rPr lang="en-US" sz="2800" cap="none" dirty="0">
                <a:latin typeface="Arial" panose="020B0604020202020204" pitchFamily="34" charset="0"/>
                <a:cs typeface="Arial" panose="020B0604020202020204" pitchFamily="34" charset="0"/>
              </a:rPr>
              <a:t> from 1980 to 2014.</a:t>
            </a:r>
            <a:br>
              <a:rPr lang="en-US" sz="2800" cap="none" dirty="0">
                <a:latin typeface="Arial" panose="020B0604020202020204" pitchFamily="34" charset="0"/>
                <a:cs typeface="Arial" panose="020B0604020202020204" pitchFamily="34" charset="0"/>
              </a:rPr>
            </a:br>
            <a:br>
              <a:rPr lang="en-US" sz="2800" cap="none" dirty="0">
                <a:latin typeface="Arial" panose="020B0604020202020204" pitchFamily="34" charset="0"/>
                <a:cs typeface="Arial" panose="020B0604020202020204" pitchFamily="34" charset="0"/>
              </a:rPr>
            </a:br>
            <a:r>
              <a:rPr lang="en-US" sz="2800" cap="none" dirty="0">
                <a:solidFill>
                  <a:srgbClr val="27AAE1"/>
                </a:solidFill>
                <a:latin typeface="Arial" panose="020B0604020202020204" pitchFamily="34" charset="0"/>
                <a:cs typeface="Arial" panose="020B0604020202020204" pitchFamily="34" charset="0"/>
              </a:rPr>
              <a:t>2 in 5 adults in the U.S. could have diabetes </a:t>
            </a:r>
            <a:r>
              <a:rPr lang="en-US" sz="2800" cap="none" dirty="0">
                <a:latin typeface="Arial" panose="020B0604020202020204" pitchFamily="34" charset="0"/>
                <a:cs typeface="Arial" panose="020B0604020202020204" pitchFamily="34" charset="0"/>
              </a:rPr>
              <a:t>by 2060 if nothing changes.</a:t>
            </a:r>
          </a:p>
        </p:txBody>
      </p:sp>
      <p:cxnSp>
        <p:nvCxnSpPr>
          <p:cNvPr id="7" name="Straight Connector 6">
            <a:extLst>
              <a:ext uri="{C183D7F6-B498-43B3-948B-1728B52AA6E4}">
                <adec:decorative xmlns:adec="http://schemas.microsoft.com/office/drawing/2017/decorative" val="1"/>
              </a:ext>
            </a:extLst>
          </p:cNvPr>
          <p:cNvCxnSpPr/>
          <p:nvPr/>
        </p:nvCxnSpPr>
        <p:spPr>
          <a:xfrm>
            <a:off x="3505199" y="25146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C183D7F6-B498-43B3-948B-1728B52AA6E4}">
                <adec:decorative xmlns:adec="http://schemas.microsoft.com/office/drawing/2017/decorative" val="1"/>
              </a:ext>
            </a:extLst>
          </p:cNvPr>
          <p:cNvCxnSpPr/>
          <p:nvPr/>
        </p:nvCxnSpPr>
        <p:spPr>
          <a:xfrm>
            <a:off x="3505199" y="4572000"/>
            <a:ext cx="4800600"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C183D7F6-B498-43B3-948B-1728B52AA6E4}">
                <adec:decorative xmlns:adec="http://schemas.microsoft.com/office/drawing/2017/decorative" val="1"/>
              </a:ext>
            </a:extLst>
          </p:cNvPr>
          <p:cNvCxnSpPr/>
          <p:nvPr/>
        </p:nvCxnSpPr>
        <p:spPr>
          <a:xfrm>
            <a:off x="1866899" y="3581400"/>
            <a:ext cx="0" cy="3276600"/>
          </a:xfrm>
          <a:prstGeom prst="line">
            <a:avLst/>
          </a:prstGeom>
          <a:ln w="1905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656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2057401"/>
            <a:ext cx="3581399" cy="2362199"/>
          </a:xfrm>
        </p:spPr>
        <p:txBody>
          <a:bodyPr>
            <a:normAutofit/>
          </a:bodyPr>
          <a:lstStyle/>
          <a:p>
            <a:pPr algn="ctr">
              <a:spcAft>
                <a:spcPts val="1200"/>
              </a:spcAft>
            </a:pPr>
            <a:r>
              <a:rPr lang="en-US" sz="2800" cap="none" dirty="0">
                <a:latin typeface="Arial" panose="020B0604020202020204" pitchFamily="34" charset="0"/>
                <a:cs typeface="Arial" panose="020B0604020202020204" pitchFamily="34" charset="0"/>
              </a:rPr>
              <a:t>People with </a:t>
            </a:r>
            <a:br>
              <a:rPr lang="en-US" sz="2800" cap="none" dirty="0">
                <a:latin typeface="Arial" panose="020B0604020202020204" pitchFamily="34" charset="0"/>
                <a:cs typeface="Arial" panose="020B0604020202020204" pitchFamily="34" charset="0"/>
              </a:rPr>
            </a:br>
            <a:r>
              <a:rPr lang="en-US" sz="2800" cap="none" dirty="0">
                <a:latin typeface="Arial" panose="020B0604020202020204" pitchFamily="34" charset="0"/>
                <a:cs typeface="Arial" panose="020B0604020202020204" pitchFamily="34" charset="0"/>
              </a:rPr>
              <a:t>type 2 diabetes are at higher risk of serious health complications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72200" y="3048000"/>
            <a:ext cx="1653746" cy="1653746"/>
          </a:xfrm>
          <a:prstGeom prst="rect">
            <a:avLst/>
          </a:prstGeom>
        </p:spPr>
      </p:pic>
      <p:pic>
        <p:nvPicPr>
          <p:cNvPr id="33" name="Picture 3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5400" y="457200"/>
            <a:ext cx="1676400" cy="167640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33600" y="457200"/>
            <a:ext cx="1653746" cy="1653746"/>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70000" y="3009900"/>
            <a:ext cx="1653746" cy="1653746"/>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733800" y="4648200"/>
            <a:ext cx="1653746" cy="1653746"/>
          </a:xfrm>
          <a:prstGeom prst="rect">
            <a:avLst/>
          </a:prstGeom>
        </p:spPr>
      </p:pic>
      <p:cxnSp>
        <p:nvCxnSpPr>
          <p:cNvPr id="13" name="Straight Connector 12">
            <a:extLst>
              <a:ext uri="{C183D7F6-B498-43B3-948B-1728B52AA6E4}">
                <adec:decorative xmlns:adec="http://schemas.microsoft.com/office/drawing/2017/decorative" val="1"/>
              </a:ext>
            </a:extLst>
          </p:cNvPr>
          <p:cNvCxnSpPr/>
          <p:nvPr/>
        </p:nvCxnSpPr>
        <p:spPr>
          <a:xfrm>
            <a:off x="4572000" y="4343400"/>
            <a:ext cx="0" cy="381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C183D7F6-B498-43B3-948B-1728B52AA6E4}">
                <adec:decorative xmlns:adec="http://schemas.microsoft.com/office/drawing/2017/decorative" val="1"/>
              </a:ext>
            </a:extLst>
          </p:cNvPr>
          <p:cNvCxnSpPr/>
          <p:nvPr/>
        </p:nvCxnSpPr>
        <p:spPr>
          <a:xfrm flipH="1">
            <a:off x="2771346"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C183D7F6-B498-43B3-948B-1728B52AA6E4}">
                <adec:decorative xmlns:adec="http://schemas.microsoft.com/office/drawing/2017/decorative" val="1"/>
              </a:ext>
            </a:extLst>
          </p:cNvPr>
          <p:cNvCxnSpPr/>
          <p:nvPr/>
        </p:nvCxnSpPr>
        <p:spPr>
          <a:xfrm flipH="1" flipV="1">
            <a:off x="6019800" y="3429000"/>
            <a:ext cx="381000" cy="762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H="1">
            <a:off x="51054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C183D7F6-B498-43B3-948B-1728B52AA6E4}">
                <adec:decorative xmlns:adec="http://schemas.microsoft.com/office/drawing/2017/decorative" val="1"/>
              </a:ext>
            </a:extLst>
          </p:cNvPr>
          <p:cNvCxnSpPr/>
          <p:nvPr/>
        </p:nvCxnSpPr>
        <p:spPr>
          <a:xfrm flipH="1" flipV="1">
            <a:off x="3505200" y="1752600"/>
            <a:ext cx="304800" cy="3048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Title 2"/>
          <p:cNvSpPr txBox="1">
            <a:spLocks/>
          </p:cNvSpPr>
          <p:nvPr/>
        </p:nvSpPr>
        <p:spPr>
          <a:xfrm>
            <a:off x="762000" y="9906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Kidney failure</a:t>
            </a:r>
            <a:endParaRPr lang="en-US" sz="1400" dirty="0">
              <a:solidFill>
                <a:srgbClr val="27AAE1"/>
              </a:solidFill>
            </a:endParaRPr>
          </a:p>
        </p:txBody>
      </p:sp>
      <p:sp>
        <p:nvSpPr>
          <p:cNvPr id="32" name="Title 2"/>
          <p:cNvSpPr txBox="1">
            <a:spLocks/>
          </p:cNvSpPr>
          <p:nvPr/>
        </p:nvSpPr>
        <p:spPr>
          <a:xfrm>
            <a:off x="6858000" y="10668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blindness</a:t>
            </a:r>
            <a:endParaRPr lang="en-US" sz="1400" dirty="0">
              <a:solidFill>
                <a:srgbClr val="27AAE1"/>
              </a:solidFill>
            </a:endParaRPr>
          </a:p>
        </p:txBody>
      </p:sp>
      <p:sp>
        <p:nvSpPr>
          <p:cNvPr id="34" name="Title 2"/>
          <p:cNvSpPr txBox="1">
            <a:spLocks/>
          </p:cNvSpPr>
          <p:nvPr/>
        </p:nvSpPr>
        <p:spPr>
          <a:xfrm>
            <a:off x="7848600" y="3581400"/>
            <a:ext cx="1219200" cy="6858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Heart attack</a:t>
            </a:r>
            <a:endParaRPr lang="en-US" sz="1400" dirty="0">
              <a:solidFill>
                <a:srgbClr val="27AAE1"/>
              </a:solidFill>
            </a:endParaRPr>
          </a:p>
        </p:txBody>
      </p:sp>
      <p:sp>
        <p:nvSpPr>
          <p:cNvPr id="35" name="Title 2"/>
          <p:cNvSpPr txBox="1">
            <a:spLocks/>
          </p:cNvSpPr>
          <p:nvPr/>
        </p:nvSpPr>
        <p:spPr>
          <a:xfrm>
            <a:off x="152400" y="3429000"/>
            <a:ext cx="1066800" cy="1295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pPr algn="r"/>
            <a:r>
              <a:rPr lang="en-US" sz="1400" dirty="0">
                <a:solidFill>
                  <a:srgbClr val="27AAE1"/>
                </a:solidFill>
                <a:latin typeface="Arial" panose="020B0604020202020204" pitchFamily="34" charset="0"/>
                <a:cs typeface="Arial" panose="020B0604020202020204" pitchFamily="34" charset="0"/>
              </a:rPr>
              <a:t>Loss </a:t>
            </a:r>
            <a:br>
              <a:rPr lang="en-US" sz="1400" dirty="0">
                <a:solidFill>
                  <a:srgbClr val="27AAE1"/>
                </a:solidFill>
                <a:latin typeface="Arial" panose="020B0604020202020204" pitchFamily="34" charset="0"/>
                <a:cs typeface="Arial" panose="020B0604020202020204" pitchFamily="34" charset="0"/>
              </a:rPr>
            </a:br>
            <a:r>
              <a:rPr lang="en-US" sz="1400" dirty="0">
                <a:solidFill>
                  <a:srgbClr val="27AAE1"/>
                </a:solidFill>
                <a:latin typeface="Arial" panose="020B0604020202020204" pitchFamily="34" charset="0"/>
                <a:cs typeface="Arial" panose="020B0604020202020204" pitchFamily="34" charset="0"/>
              </a:rPr>
              <a:t>of toes, feet, or legs</a:t>
            </a:r>
            <a:endParaRPr lang="en-US" sz="1400" dirty="0">
              <a:solidFill>
                <a:srgbClr val="27AAE1"/>
              </a:solidFill>
            </a:endParaRPr>
          </a:p>
        </p:txBody>
      </p:sp>
      <p:sp>
        <p:nvSpPr>
          <p:cNvPr id="36" name="Title 2"/>
          <p:cNvSpPr txBox="1">
            <a:spLocks/>
          </p:cNvSpPr>
          <p:nvPr/>
        </p:nvSpPr>
        <p:spPr>
          <a:xfrm>
            <a:off x="5410200" y="5334000"/>
            <a:ext cx="1295400" cy="533400"/>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rgbClr val="39536C"/>
                </a:solidFill>
                <a:latin typeface="Arial"/>
                <a:ea typeface="+mj-ea"/>
                <a:cs typeface="Arial"/>
              </a:defRPr>
            </a:lvl1pPr>
          </a:lstStyle>
          <a:p>
            <a:r>
              <a:rPr lang="en-US" sz="1400" dirty="0">
                <a:solidFill>
                  <a:srgbClr val="27AAE1"/>
                </a:solidFill>
                <a:latin typeface="Arial" panose="020B0604020202020204" pitchFamily="34" charset="0"/>
                <a:cs typeface="Arial" panose="020B0604020202020204" pitchFamily="34" charset="0"/>
              </a:rPr>
              <a:t>stroke</a:t>
            </a:r>
            <a:endParaRPr lang="en-US" sz="1400" dirty="0">
              <a:solidFill>
                <a:srgbClr val="27AAE1"/>
              </a:solidFill>
            </a:endParaRPr>
          </a:p>
        </p:txBody>
      </p:sp>
    </p:spTree>
    <p:extLst>
      <p:ext uri="{BB962C8B-B14F-4D97-AF65-F5344CB8AC3E}">
        <p14:creationId xmlns:p14="http://schemas.microsoft.com/office/powerpoint/2010/main" val="1917723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2"/>
          <a:stretch/>
        </p:blipFill>
        <p:spPr>
          <a:xfrm>
            <a:off x="0" y="0"/>
            <a:ext cx="9175750" cy="6858000"/>
          </a:xfrm>
          <a:prstGeom prst="rect">
            <a:avLst/>
          </a:prstGeom>
        </p:spPr>
      </p:pic>
      <p:sp>
        <p:nvSpPr>
          <p:cNvPr id="3" name="Title 2"/>
          <p:cNvSpPr>
            <a:spLocks noGrp="1"/>
          </p:cNvSpPr>
          <p:nvPr>
            <p:ph type="title"/>
          </p:nvPr>
        </p:nvSpPr>
        <p:spPr>
          <a:xfrm>
            <a:off x="914400" y="2362200"/>
            <a:ext cx="7050087" cy="4495800"/>
          </a:xfrm>
        </p:spPr>
        <p:txBody>
          <a:bodyPr>
            <a:noAutofit/>
          </a:bodyPr>
          <a:lstStyle/>
          <a:p>
            <a:pPr>
              <a:lnSpc>
                <a:spcPts val="6000"/>
              </a:lnSpc>
            </a:pPr>
            <a:r>
              <a:rPr lang="en-US" sz="6000" dirty="0">
                <a:solidFill>
                  <a:srgbClr val="39536C"/>
                </a:solidFill>
              </a:rPr>
              <a:t>When prediabetes turns into type 2 diabetes</a:t>
            </a:r>
            <a:r>
              <a:rPr lang="mr-IN" sz="6000" dirty="0">
                <a:solidFill>
                  <a:srgbClr val="39536C"/>
                </a:solidFill>
              </a:rPr>
              <a:t>…</a:t>
            </a:r>
            <a:endParaRPr lang="en-US" sz="6000" dirty="0">
              <a:solidFill>
                <a:srgbClr val="39536C"/>
              </a:solidFill>
            </a:endParaRPr>
          </a:p>
        </p:txBody>
      </p:sp>
    </p:spTree>
    <p:extLst>
      <p:ext uri="{BB962C8B-B14F-4D97-AF65-F5344CB8AC3E}">
        <p14:creationId xmlns:p14="http://schemas.microsoft.com/office/powerpoint/2010/main" val="1323891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32265804AE5547BB7A68495BE8D542" ma:contentTypeVersion="0" ma:contentTypeDescription="Create a new document." ma:contentTypeScope="" ma:versionID="31ed8b36817d6f742b09cd841a731d0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AC7C8D-CB74-457B-BCDD-922C9DB05B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AB0EBA6-E727-4BF9-9B2F-22BCC3EBFA69}">
  <ds:schemaRefs>
    <ds:schemaRef ds:uri="http://schemas.microsoft.com/sharepoint/v3/contenttype/forms"/>
  </ds:schemaRefs>
</ds:datastoreItem>
</file>

<file path=customXml/itemProps3.xml><?xml version="1.0" encoding="utf-8"?>
<ds:datastoreItem xmlns:ds="http://schemas.openxmlformats.org/officeDocument/2006/customXml" ds:itemID="{072797F1-C4BD-4359-BE4A-EDA2746F5BA9}">
  <ds:schemaRefs>
    <ds:schemaRef ds:uri="http://schemas.microsoft.com/office/2006/documentManagement/types"/>
    <ds:schemaRef ds:uri="http://schemas.openxmlformats.org/package/2006/metadata/core-properties"/>
    <ds:schemaRef ds:uri="http://purl.org/dc/elements/1.1/"/>
    <ds:schemaRef ds:uri="http://purl.org/dc/terms/"/>
    <ds:schemaRef ds:uri="http://www.w3.org/XML/1998/namespace"/>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17087</TotalTime>
  <Words>2633</Words>
  <Application>Microsoft Office PowerPoint</Application>
  <PresentationFormat>On-screen Show (4:3)</PresentationFormat>
  <Paragraphs>189</Paragraphs>
  <Slides>25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Abadi</vt:lpstr>
      <vt:lpstr>Arial</vt:lpstr>
      <vt:lpstr>Calibri</vt:lpstr>
      <vt:lpstr>Courier New</vt:lpstr>
      <vt:lpstr>Times New Roman</vt:lpstr>
      <vt:lpstr>Verdana</vt:lpstr>
      <vt:lpstr>Wingdings</vt:lpstr>
      <vt:lpstr>Office Theme</vt:lpstr>
      <vt:lpstr>Prediabetes Is Affecting Your Members: How You Can Help</vt:lpstr>
      <vt:lpstr>OUTLINE OF PRESENTATION</vt:lpstr>
      <vt:lpstr>Prediabetes  A Growing Issue with Serious Consequences for YOUR STATE </vt:lpstr>
      <vt:lpstr>Prediabetes is when your blood sugar level is higher than normal but not high enough yet to  be diagnosed as  type 2 diabetes. </vt:lpstr>
      <vt:lpstr>Adults has prediabetes</vt:lpstr>
      <vt:lpstr>Consider highlighting STATE SPECIFIC prevalence and burden data</vt:lpstr>
      <vt:lpstr>Without lifestyle changes, people with prediabetes can develop type 2 diabetes.  The number of adults with diagnosed diabetes quadrupled from 1980 to 2014.  2 in 5 adults in the U.S. could have diabetes by 2060 if nothing changes.</vt:lpstr>
      <vt:lpstr>People with  type 2 diabetes are at higher risk of serious health complications</vt:lpstr>
      <vt:lpstr>When prediabetes turns into type 2 diabetes…</vt:lpstr>
      <vt:lpstr>HEALTH CARE DOLLARS IS SPENT ON PEOPLE DIAGNOSED WITH DIABETES</vt:lpstr>
      <vt:lpstr>Top-of-Mind Issues for Medicaid Leaders</vt:lpstr>
      <vt:lpstr>  The National Diabetes Prevention Program (National DPP)  Lifestyle Change Program</vt:lpstr>
      <vt:lpstr>National Diabetes Prevention Program </vt:lpstr>
      <vt:lpstr>Health Equity</vt:lpstr>
      <vt:lpstr>Program quality and adherence to scientific standards monitored by CDC</vt:lpstr>
      <vt:lpstr>The National DPP Lifestyle Change Program WORKS!</vt:lpstr>
      <vt:lpstr>Testimonial can go here and be a few lines long.  —First Last name</vt:lpstr>
      <vt:lpstr>Testimonial can go here and be a few lines long.  —First Last name</vt:lpstr>
      <vt:lpstr>What can you do?</vt:lpstr>
      <vt:lpstr>The road to coverage can be organized into five stages.  Medicaid – Public Health collaboration is key.    </vt:lpstr>
      <vt:lpstr>You’ll be in good company</vt:lpstr>
      <vt:lpstr>For more information</vt:lpstr>
      <vt:lpstr>Questions?</vt:lpstr>
      <vt:lpstr>American Diabetes Association. Economic costs of diabetes in the U.S. in 2022. Diabetes Care. Diabetes Care 2 January 2024; 47 (1): 26–43.   Bardenheier BH, Lin J, Zhuo X, et al. Disability-free life-years lost among adults aged ≥50 years, with and without diabetes. Diabetes Care. 2016;39:1222–1229.   Boyle JP, Thompson JT, Gregg EW, et al. Projections of the year 2050 burden of diabetes in the US adult population: dynamic modeling of incidence, mortality, and prediabetes prevalence. Popul Health Metr 2010;8:1–29.   Centers for Disease Control and Prevention. Diabetes Prevention Recognition Program WORKING WITH EMPLOYERS AND INSURERS GUIDE for CDC-Recognized Organizations. 2017.   Centers for Disease Control and Prevention. National Diabetes Statistics Report website. https://www.cdc.gov/diabetes/data/statistics-report/Index.html. Accessed July 15, 2022.   Diabetes Prevention Programs: Effectiveness and Value Final Evidence Report and Meeting Summary July 25, 2016, Institute for Clinical and Economic Review. Retrieved from https://icer-review.org/wp-content/uploads/2016/07/CTAF_DPP_Final_Evidence_Report_072516.pdf  Diabetes Prevention Program Research Group.  10-year follow-up of diabetes incidence and weight loss in the Diabetes Prevention Program Outcomes Study.  Lancet.  2009;374:1677–86.   Dieleman JL, Baral R, Birger Ml, et al. U.S. spending on personal health care and public health, 1996–2013. JAMA. 2016;316:2627–2646.  Knowler, WC, Barrett-Connor, E, et al. Reduction in the incidence of type 2 diabetes with lifestyle intervention or metformin. N Engl J Med. 2002;346(6):393–403.  Rowley WR, Bezold C, Arikan Y, et al. Diabetes 2030: Insights from Yesterday, Today, and Future Trends. Popul Health Manag. 2017;20(1):6-12.     </vt:lpstr>
      <vt:lpstr>Additional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Prediabetes Is Affecting Your Members: How You Can Help</dc:title>
  <dc:subject>Prediabetes Is Affecting Your Members: How You Can Help</dc:subject>
  <dc:creator>Centers for Disease Control and Prevention (CDC)</dc:creator>
  <cp:keywords>Prediabetes Is Affecting Your Members: How You Can Help, Centers for Disease Control and Prevention, CDC</cp:keywords>
  <cp:lastModifiedBy>Angela Bowen</cp:lastModifiedBy>
  <cp:revision>326</cp:revision>
  <cp:lastPrinted>2013-12-27T15:47:39Z</cp:lastPrinted>
  <dcterms:created xsi:type="dcterms:W3CDTF">2013-09-15T14:17:25Z</dcterms:created>
  <dcterms:modified xsi:type="dcterms:W3CDTF">2024-05-12T06:02:52Z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0x010100FB32265804AE5547BB7A68495BE8D542</vt:lpwstr>
  </property>
</Properties>
</file>