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1" r:id="rId5"/>
  </p:sldMasterIdLst>
  <p:notesMasterIdLst>
    <p:notesMasterId r:id="rId16"/>
  </p:notesMasterIdLst>
  <p:sldIdLst>
    <p:sldId id="265" r:id="rId6"/>
    <p:sldId id="397" r:id="rId7"/>
    <p:sldId id="2837" r:id="rId8"/>
    <p:sldId id="2827" r:id="rId9"/>
    <p:sldId id="2830" r:id="rId10"/>
    <p:sldId id="2829" r:id="rId11"/>
    <p:sldId id="2832" r:id="rId12"/>
    <p:sldId id="2835" r:id="rId13"/>
    <p:sldId id="2834" r:id="rId14"/>
    <p:sldId id="283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709B72-E366-47D5-824F-0DA419475BBD}">
          <p14:sldIdLst>
            <p14:sldId id="265"/>
            <p14:sldId id="397"/>
            <p14:sldId id="2837"/>
          </p14:sldIdLst>
        </p14:section>
        <p14:section name="Resources" id="{0FC28744-530D-4DAB-B09C-FD7E71443701}">
          <p14:sldIdLst>
            <p14:sldId id="2827"/>
            <p14:sldId id="2830"/>
            <p14:sldId id="2829"/>
            <p14:sldId id="2832"/>
            <p14:sldId id="2835"/>
            <p14:sldId id="2834"/>
            <p14:sldId id="283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E8B06B0D-82F9-5397-F3C5-F9208C7E1C47}" name="Jennifer Barnhart" initials="JB" userId="4ec1d5e2929a3c43" providerId="Windows Live"/>
  <p188:author id="{5097473C-FDD6-450E-073F-EC3DA127D070}" name="Susan Buell" initials="SB" userId="S::sbuell_ic@chronicdisease.org::4e0dad52-55f3-4a98-a172-d90650b41c55" providerId="AD"/>
  <p188:author id="{C01F9A83-9D22-A754-4987-B660F895BD45}" name="Kelly McCracken" initials="KM" userId="aaa961a4b8bec62f" providerId="Windows Live"/>
  <p188:author id="{FA6FD486-9338-4AFA-4C61-F6CCAED26AA6}" name="Wendy Childers" initials="WC" userId="S::wendychilders@childersconsulting.onmicrosoft.com::7bc5f38e-cb4b-48f3-9541-90b5b8e356d0" providerId="AD"/>
  <p188:author id="{EB9D39CB-F40A-AD15-398B-7A6182EFBD8E}" name="Gloria Aquino" initials="GA" userId="ZND7uec/91qMPRzCUFOqrYnHGktFSp8fDc9EdXuQxL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arnhart" initials="JB" lastIdx="19" clrIdx="0">
    <p:extLst>
      <p:ext uri="{19B8F6BF-5375-455C-9EA6-DF929625EA0E}">
        <p15:presenceInfo xmlns:p15="http://schemas.microsoft.com/office/powerpoint/2012/main" userId="4ec1d5e2929a3c43" providerId="Windows Live"/>
      </p:ext>
    </p:extLst>
  </p:cmAuthor>
  <p:cmAuthor id="2" name="Gloria Aquino" initials="GA" lastIdx="2" clrIdx="1">
    <p:extLst>
      <p:ext uri="{19B8F6BF-5375-455C-9EA6-DF929625EA0E}">
        <p15:presenceInfo xmlns:p15="http://schemas.microsoft.com/office/powerpoint/2012/main" userId="ZND7uec/91qMPRzCUFOqrYnHGktFSp8fDc9EdXuQxLc=" providerId="None"/>
      </p:ext>
    </p:extLst>
  </p:cmAuthor>
  <p:cmAuthor id="3" name="Carlie Balicki" initials="CB" lastIdx="2" clrIdx="2">
    <p:extLst>
      <p:ext uri="{19B8F6BF-5375-455C-9EA6-DF929625EA0E}">
        <p15:presenceInfo xmlns:p15="http://schemas.microsoft.com/office/powerpoint/2012/main" userId="S::carlie.balicki@leavittpartners.com::a6150f03-9dff-4dbd-8b82-e24793a7757e" providerId="AD"/>
      </p:ext>
    </p:extLst>
  </p:cmAuthor>
  <p:cmAuthor id="4" name="Kelbe Goupil" initials="KG" lastIdx="15" clrIdx="3">
    <p:extLst>
      <p:ext uri="{19B8F6BF-5375-455C-9EA6-DF929625EA0E}">
        <p15:presenceInfo xmlns:p15="http://schemas.microsoft.com/office/powerpoint/2012/main" userId="S::kelbe.goupil@leavittpartners.com::d976b780-a5d2-4191-97ac-89afdb5231e8" providerId="AD"/>
      </p:ext>
    </p:extLst>
  </p:cmAuthor>
  <p:cmAuthor id="5" name="Kylie Peterson" initials="KP" lastIdx="18" clrIdx="4">
    <p:extLst>
      <p:ext uri="{19B8F6BF-5375-455C-9EA6-DF929625EA0E}">
        <p15:presenceInfo xmlns:p15="http://schemas.microsoft.com/office/powerpoint/2012/main" userId="S::kylie.peterson@leavittpartners.com::90ba6aee-830b-4614-a4f2-c166b5fd3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57B8"/>
    <a:srgbClr val="604A7B"/>
    <a:srgbClr val="00B140"/>
    <a:srgbClr val="000000"/>
    <a:srgbClr val="165C7D"/>
    <a:srgbClr val="7C4182"/>
    <a:srgbClr val="A5B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1" autoAdjust="0"/>
    <p:restoredTop sz="95238" autoAdjust="0"/>
  </p:normalViewPr>
  <p:slideViewPr>
    <p:cSldViewPr snapToGrid="0" snapToObjects="1">
      <p:cViewPr varScale="1">
        <p:scale>
          <a:sx n="79" d="100"/>
          <a:sy n="79" d="100"/>
        </p:scale>
        <p:origin x="752" y="4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8EBE6-EA6E-4445-B30D-797398866C80}" type="datetimeFigureOut">
              <a:rPr lang="en-US" smtClean="0"/>
              <a:t>4/19/2024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E2A3B-3CC1-FA46-915F-4794E036C676}" type="slidenum">
              <a:rPr lang="en-US" smtClean="0"/>
              <a:t>‹#›</a:t>
            </a:fld>
            <a:endParaRPr lang="en-US" dirty="0"/>
          </a:p>
        </p:txBody>
      </p:sp>
    </p:spTree>
    <p:extLst>
      <p:ext uri="{BB962C8B-B14F-4D97-AF65-F5344CB8AC3E}">
        <p14:creationId xmlns:p14="http://schemas.microsoft.com/office/powerpoint/2010/main" val="1382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1</a:t>
            </a:fld>
            <a:endParaRPr lang="en-US"/>
          </a:p>
        </p:txBody>
      </p:sp>
    </p:spTree>
    <p:extLst>
      <p:ext uri="{BB962C8B-B14F-4D97-AF65-F5344CB8AC3E}">
        <p14:creationId xmlns:p14="http://schemas.microsoft.com/office/powerpoint/2010/main" val="251654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2</a:t>
            </a:fld>
            <a:endParaRPr lang="en-US"/>
          </a:p>
        </p:txBody>
      </p:sp>
    </p:spTree>
    <p:extLst>
      <p:ext uri="{BB962C8B-B14F-4D97-AF65-F5344CB8AC3E}">
        <p14:creationId xmlns:p14="http://schemas.microsoft.com/office/powerpoint/2010/main" val="144348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rPr>
              <a:t>In addition to above tasks, participation in technical assistance and capacity building/training opportunities can help teams advance project goals. </a:t>
            </a:r>
          </a:p>
        </p:txBody>
      </p:sp>
      <p:sp>
        <p:nvSpPr>
          <p:cNvPr id="4" name="Slide Number Placeholder 3"/>
          <p:cNvSpPr>
            <a:spLocks noGrp="1"/>
          </p:cNvSpPr>
          <p:nvPr>
            <p:ph type="sldNum" sz="quarter" idx="5"/>
          </p:nvPr>
        </p:nvSpPr>
        <p:spPr/>
        <p:txBody>
          <a:bodyPr/>
          <a:lstStyle/>
          <a:p>
            <a:fld id="{73AE2A3B-3CC1-FA46-915F-4794E036C676}" type="slidenum">
              <a:rPr lang="en-US" smtClean="0"/>
              <a:t>3</a:t>
            </a:fld>
            <a:endParaRPr lang="en-US" dirty="0"/>
          </a:p>
        </p:txBody>
      </p:sp>
    </p:spTree>
    <p:extLst>
      <p:ext uri="{BB962C8B-B14F-4D97-AF65-F5344CB8AC3E}">
        <p14:creationId xmlns:p14="http://schemas.microsoft.com/office/powerpoint/2010/main" val="34666195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0"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5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79856"/>
            <a:ext cx="5328131" cy="1089529"/>
          </a:xfrm>
          <a:prstGeom prst="rect">
            <a:avLst/>
          </a:prstGeom>
        </p:spPr>
        <p:txBody>
          <a:bodyPr wrap="square" anchor="b" anchorCtr="0">
            <a:spAutoFit/>
          </a:bodyPr>
          <a:lstStyle>
            <a:lvl1pPr marL="0" indent="0">
              <a:buFont typeface="Arial" panose="020B0604020202020204" pitchFamily="34" charset="0"/>
              <a:buNone/>
              <a:defRPr sz="36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4"/>
            <a:ext cx="5328131" cy="840230"/>
          </a:xfrm>
          <a:prstGeom prst="rect">
            <a:avLst/>
          </a:prstGeom>
        </p:spPr>
        <p:txBody>
          <a:bodyPr wrap="square">
            <a:spAutoFit/>
          </a:bodyPr>
          <a:lstStyle>
            <a:lvl1pPr marL="0" indent="0">
              <a:buNone/>
              <a:defRPr sz="27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34648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316" y="114300"/>
            <a:ext cx="6965104"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112" y="116763"/>
            <a:ext cx="1584452" cy="463700"/>
          </a:xfrm>
          <a:prstGeom prst="rect">
            <a:avLst/>
          </a:prstGeom>
        </p:spPr>
      </p:pic>
    </p:spTree>
    <p:extLst>
      <p:ext uri="{BB962C8B-B14F-4D97-AF65-F5344CB8AC3E}">
        <p14:creationId xmlns:p14="http://schemas.microsoft.com/office/powerpoint/2010/main" val="347627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7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15112595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4"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4"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5"/>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2110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5800" rtl="0" eaLnBrk="1" latinLnBrk="0" hangingPunct="1">
              <a:buNone/>
              <a:defRPr lang="en-US" sz="27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9775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6" y="474269"/>
            <a:ext cx="3503354"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306246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8" y="4502944"/>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327819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6"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323128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281822"/>
              <a:ext cx="3706244" cy="830997"/>
            </a:xfrm>
            <a:prstGeom prst="rect">
              <a:avLst/>
            </a:prstGeom>
            <a:noFill/>
          </p:spPr>
          <p:txBody>
            <a:bodyPr wrap="square" lIns="68580" tIns="34290" rIns="68580" bIns="34290" rtlCol="0" anchor="b" anchorCtr="0">
              <a:spAutoFit/>
            </a:bodyPr>
            <a:lstStyle/>
            <a:p>
              <a:pPr algn="l" defTabSz="514350"/>
              <a:r>
                <a:rPr lang="en-US" sz="1800" b="1" dirty="0">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6"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230465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5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7341"/>
            <a:ext cx="6875008" cy="590931"/>
          </a:xfrm>
          <a:prstGeom prst="rect">
            <a:avLst/>
          </a:prstGeom>
        </p:spPr>
        <p:txBody>
          <a:bodyPr anchor="b" anchorCtr="0">
            <a:spAutoFit/>
          </a:bodyPr>
          <a:lstStyle>
            <a:lvl1pPr marL="0" indent="0">
              <a:buFont typeface="Arial" panose="020B0604020202020204" pitchFamily="34" charset="0"/>
              <a:buNone/>
              <a:defRPr sz="36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1"/>
            <a:ext cx="6875008" cy="466281"/>
          </a:xfrm>
          <a:prstGeom prst="rect">
            <a:avLst/>
          </a:prstGeom>
        </p:spPr>
        <p:txBody>
          <a:bodyPr>
            <a:spAutoFit/>
          </a:bodyPr>
          <a:lstStyle>
            <a:lvl1pPr marL="0" indent="0">
              <a:buNone/>
              <a:defRPr sz="27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3"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7" y="347640"/>
            <a:ext cx="2343349" cy="685800"/>
          </a:xfrm>
          <a:prstGeom prst="rect">
            <a:avLst/>
          </a:prstGeom>
        </p:spPr>
      </p:pic>
    </p:spTree>
    <p:extLst>
      <p:ext uri="{BB962C8B-B14F-4D97-AF65-F5344CB8AC3E}">
        <p14:creationId xmlns:p14="http://schemas.microsoft.com/office/powerpoint/2010/main" val="17908897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39C7E50B-9061-4038-9EFD-78F3C6E535E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1"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82421"/>
            <a:ext cx="5328131" cy="1086964"/>
          </a:xfrm>
          <a:prstGeom prst="rect">
            <a:avLst/>
          </a:prstGeom>
        </p:spPr>
        <p:txBody>
          <a:bodyPr wrap="square" anchor="b" anchorCtr="0">
            <a:spAutoFit/>
          </a:bodyPr>
          <a:lstStyle>
            <a:lvl1pPr marL="0" indent="0">
              <a:buFont typeface="Arial" panose="020B0604020202020204" pitchFamily="34" charset="0"/>
              <a:buNone/>
              <a:defRPr sz="3591">
                <a:solidFill>
                  <a:schemeClr val="bg1"/>
                </a:solidFill>
                <a:latin typeface="+mj-lt"/>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5"/>
            <a:ext cx="5328131" cy="838306"/>
          </a:xfrm>
          <a:prstGeom prst="rect">
            <a:avLst/>
          </a:prstGeom>
        </p:spPr>
        <p:txBody>
          <a:bodyPr wrap="square">
            <a:spAutoFit/>
          </a:bodyPr>
          <a:lstStyle>
            <a:lvl1pPr marL="0" indent="0">
              <a:buNone/>
              <a:defRPr sz="2693" cap="all" baseline="0">
                <a:solidFill>
                  <a:schemeClr val="bg1"/>
                </a:solidFill>
                <a:latin typeface="+mn-lt"/>
              </a:defRPr>
            </a:lvl1pPr>
          </a:lstStyle>
          <a:p>
            <a:r>
              <a:rPr lang="en-US"/>
              <a:t>Click to edit Master subtitle style</a:t>
            </a:r>
            <a:endParaRPr lang="en-US" dirty="0"/>
          </a:p>
        </p:txBody>
      </p:sp>
      <p:sp>
        <p:nvSpPr>
          <p:cNvPr id="14" name="Text Placeholder 29">
            <a:extLst>
              <a:ext uri="{FF2B5EF4-FFF2-40B4-BE49-F238E27FC236}">
                <a16:creationId xmlns:a16="http://schemas.microsoft.com/office/drawing/2014/main" id="{694DE91C-FC21-4987-8C2B-4794D035217E}"/>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48" baseline="0">
                <a:solidFill>
                  <a:schemeClr val="bg1"/>
                </a:solidFill>
                <a:latin typeface="+mj-lt"/>
              </a:defRPr>
            </a:lvl1pPr>
          </a:lstStyle>
          <a:p>
            <a:pPr lvl="0"/>
            <a:r>
              <a:rPr lang="en-US" dirty="0"/>
              <a:t>Month DD, YYYY</a:t>
            </a:r>
          </a:p>
        </p:txBody>
      </p:sp>
      <p:pic>
        <p:nvPicPr>
          <p:cNvPr id="15" name="Picture 14">
            <a:extLst>
              <a:ext uri="{FF2B5EF4-FFF2-40B4-BE49-F238E27FC236}">
                <a16:creationId xmlns:a16="http://schemas.microsoft.com/office/drawing/2014/main" id="{D63BC273-A1B7-4E0A-9CB2-7A18C3A6D4B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12377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0"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404383440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pic>
        <p:nvPicPr>
          <p:cNvPr id="4" name="Picture 3">
            <a:extLst>
              <a:ext uri="{FF2B5EF4-FFF2-40B4-BE49-F238E27FC236}">
                <a16:creationId xmlns:a16="http://schemas.microsoft.com/office/drawing/2014/main" id="{A12A2462-9EDF-4892-992B-358A09BE0975}"/>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359171893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D531EDDF-68AA-4AEC-92FF-B23CB4A0CCF7}"/>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2"/>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4"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80" tIns="22580" rIns="22580" bIns="22580" numCol="1" spcCol="1270" anchor="ctr" anchorCtr="0">
            <a:noAutofit/>
          </a:bodyPr>
          <a:lstStyle/>
          <a:p>
            <a:pPr marL="0" lvl="0" indent="0" defTabSz="532067">
              <a:lnSpc>
                <a:spcPct val="90000"/>
              </a:lnSpc>
              <a:spcBef>
                <a:spcPct val="0"/>
              </a:spcBef>
              <a:spcAft>
                <a:spcPct val="35000"/>
              </a:spcAft>
              <a:buNone/>
            </a:pPr>
            <a:r>
              <a:rPr lang="en-US" sz="3591" kern="1200" dirty="0">
                <a:solidFill>
                  <a:schemeClr val="tx2"/>
                </a:solidFill>
                <a:latin typeface="+mj-lt"/>
              </a:rPr>
              <a:t>Outline</a:t>
            </a:r>
          </a:p>
        </p:txBody>
      </p:sp>
      <p:pic>
        <p:nvPicPr>
          <p:cNvPr id="7" name="Picture 6">
            <a:extLst>
              <a:ext uri="{FF2B5EF4-FFF2-40B4-BE49-F238E27FC236}">
                <a16:creationId xmlns:a16="http://schemas.microsoft.com/office/drawing/2014/main" id="{FE7AF3D8-8961-41B6-9BF2-A7D9BA5C12E0}"/>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282925038"/>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7"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1"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7"/>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6"/>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4"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90"/>
            <a:ext cx="2898100" cy="994172"/>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2" y="1394607"/>
            <a:ext cx="2438479" cy="356258"/>
          </a:xfrm>
          <a:prstGeom prst="rect">
            <a:avLst/>
          </a:prstGeom>
        </p:spPr>
        <p:txBody>
          <a:bodyPr lIns="0" tIns="0" rIns="0" bIns="0" anchor="b" anchorCtr="0"/>
          <a:lstStyle>
            <a:lvl1pPr marL="0" indent="0">
              <a:buNone/>
              <a:defRPr lang="en-US" sz="1496" b="1" kern="1200" cap="all" baseline="0" dirty="0">
                <a:solidFill>
                  <a:schemeClr val="tx2"/>
                </a:solidFill>
                <a:latin typeface="+mn-lt"/>
                <a:ea typeface="+mn-ea"/>
                <a:cs typeface="+mn-cs"/>
              </a:defRPr>
            </a:lvl1pPr>
          </a:lstStyle>
          <a:p>
            <a:pPr lvl="0"/>
            <a:r>
              <a:rPr lang="en-US" dirty="0"/>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4"/>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E6F9E895-C3F6-41BF-A893-12431DAD347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9002808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7041"/>
            <a:ext cx="865936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DC24152-49C2-466E-81D0-3B37C0FECB3F}"/>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177193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116" tIns="17058" rIns="34116" bIns="17058" numCol="1" anchor="t" anchorCtr="0" compatLnSpc="1">
            <a:prstTxWarp prst="textNoShape">
              <a:avLst/>
            </a:prstTxWarp>
          </a:bodyPr>
          <a:lstStyle/>
          <a:p>
            <a:endParaRPr lang="en-US" sz="672"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342608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305" tIns="25653" rIns="51305" bIns="25653"/>
          <a:lstStyle/>
          <a:p>
            <a:pPr defTabSz="513065" eaLnBrk="0" fontAlgn="base" hangingPunct="0">
              <a:spcBef>
                <a:spcPct val="0"/>
              </a:spcBef>
              <a:spcAft>
                <a:spcPct val="0"/>
              </a:spcAft>
              <a:defRPr/>
            </a:pPr>
            <a:endParaRPr lang="en-US" sz="1346" dirty="0">
              <a:solidFill>
                <a:prstClr val="black"/>
              </a:solidFill>
              <a:latin typeface="+mj-lt"/>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6"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394" b="0">
                <a:solidFill>
                  <a:schemeClr val="bg1"/>
                </a:solidFill>
                <a:latin typeface="+mj-lt"/>
              </a:defRPr>
            </a:lvl1pPr>
          </a:lstStyle>
          <a:p>
            <a:r>
              <a:rPr lang="en-US" dirty="0"/>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299441"/>
          </a:xfrm>
          <a:prstGeom prst="rect">
            <a:avLst/>
          </a:prstGeom>
          <a:noFill/>
        </p:spPr>
        <p:txBody>
          <a:bodyPr wrap="square" rtlCol="0">
            <a:spAutoFit/>
          </a:bodyPr>
          <a:lstStyle/>
          <a:p>
            <a:pPr algn="ctr"/>
            <a:r>
              <a:rPr lang="en-US" sz="1346"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095" b="1" kern="1200" dirty="0" smtClean="0">
                <a:solidFill>
                  <a:schemeClr val="bg1"/>
                </a:solidFill>
                <a:latin typeface="+mj-lt"/>
                <a:ea typeface="+mn-ea"/>
                <a:cs typeface="+mn-cs"/>
              </a:defRPr>
            </a:lvl1pPr>
            <a:lvl2pPr marL="516628" indent="-128266">
              <a:defRPr lang="en-US" sz="2095" kern="1200" dirty="0" smtClean="0">
                <a:solidFill>
                  <a:schemeClr val="accent1"/>
                </a:solidFill>
                <a:latin typeface="+mj-lt"/>
                <a:ea typeface="+mn-ea"/>
                <a:cs typeface="+mn-cs"/>
              </a:defRPr>
            </a:lvl2pPr>
            <a:lvl3pPr marL="858671" indent="-254157">
              <a:defRPr lang="en-US" sz="2095" kern="1200" dirty="0" smtClean="0">
                <a:solidFill>
                  <a:schemeClr val="accent1"/>
                </a:solidFill>
                <a:latin typeface="+mj-lt"/>
                <a:ea typeface="+mn-ea"/>
                <a:cs typeface="+mn-cs"/>
              </a:defRPr>
            </a:lvl3pPr>
            <a:lvl4pPr marL="1026128" indent="-128266">
              <a:defRPr lang="en-US" sz="1496" kern="1200" dirty="0" smtClean="0">
                <a:solidFill>
                  <a:schemeClr val="accent1"/>
                </a:solidFill>
                <a:latin typeface="+mj-lt"/>
                <a:ea typeface="+mn-ea"/>
                <a:cs typeface="+mn-cs"/>
              </a:defRPr>
            </a:lvl4pPr>
            <a:lvl5pPr>
              <a:defRPr lang="en-US" sz="1496" kern="1200" dirty="0">
                <a:solidFill>
                  <a:schemeClr val="accent1"/>
                </a:solidFill>
                <a:latin typeface="+mj-lt"/>
                <a:ea typeface="+mn-ea"/>
                <a:cs typeface="+mn-cs"/>
              </a:defRPr>
            </a:lvl5pPr>
            <a:lvl6pPr>
              <a:defRPr sz="1048"/>
            </a:lvl6pPr>
          </a:lstStyle>
          <a:p>
            <a:pPr lvl="0"/>
            <a:r>
              <a:rPr lang="en-US" dirty="0"/>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5" name="Content Placeholder 2">
            <a:extLst>
              <a:ext uri="{FF2B5EF4-FFF2-40B4-BE49-F238E27FC236}">
                <a16:creationId xmlns:a16="http://schemas.microsoft.com/office/drawing/2014/main" id="{1B7F94BB-C599-44C0-B292-C280BB7CB24F}"/>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281286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8" y="914402"/>
            <a:ext cx="8584120" cy="37537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345"/>
            <a:ext cx="8586844"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394" b="0">
                <a:solidFill>
                  <a:schemeClr val="tx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45153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2993" b="0">
                <a:solidFill>
                  <a:schemeClr val="tx2"/>
                </a:solidFill>
                <a:latin typeface="+mj-lt"/>
              </a:defRPr>
            </a:lvl1pPr>
          </a:lstStyle>
          <a:p>
            <a:r>
              <a:rPr lang="en-US" dirty="0"/>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49"/>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1" y="114300"/>
            <a:ext cx="4040362" cy="228600"/>
          </a:xfrm>
          <a:prstGeom prst="rect">
            <a:avLst/>
          </a:prstGeom>
        </p:spPr>
        <p:txBody>
          <a:bodyPr/>
          <a:lstStyle>
            <a:lvl1pPr marL="0" indent="0">
              <a:buNone/>
              <a:defRPr sz="1346">
                <a:solidFill>
                  <a:schemeClr val="tx2"/>
                </a:solidFill>
                <a:latin typeface="+mj-lt"/>
              </a:defRPr>
            </a:lvl1pPr>
          </a:lstStyle>
          <a:p>
            <a:pPr lvl="0"/>
            <a:r>
              <a:rPr lang="en-US" dirty="0"/>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2"/>
            <a:ext cx="4123095" cy="43252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80AB77D-3E3E-4986-B3E9-6AF08FE9CE8B}"/>
              </a:ext>
            </a:extLst>
          </p:cNvPr>
          <p:cNvSpPr>
            <a:spLocks noGrp="1"/>
          </p:cNvSpPr>
          <p:nvPr>
            <p:ph idx="16"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408594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693">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31949619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5"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5"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6"/>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01760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1"/>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3"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36" tIns="22636" rIns="22636" bIns="22636" numCol="1" spcCol="1270" anchor="ctr" anchorCtr="0">
            <a:noAutofit/>
          </a:bodyPr>
          <a:lstStyle/>
          <a:p>
            <a:pPr marL="0" lvl="0" indent="0" defTabSz="533400">
              <a:lnSpc>
                <a:spcPct val="90000"/>
              </a:lnSpc>
              <a:spcBef>
                <a:spcPct val="0"/>
              </a:spcBef>
              <a:spcAft>
                <a:spcPct val="35000"/>
              </a:spcAft>
              <a:buNone/>
            </a:pPr>
            <a:r>
              <a:rPr lang="en-US" sz="3600" kern="1200" dirty="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01057530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4086" rtl="0" eaLnBrk="1" latinLnBrk="0" hangingPunct="1">
              <a:buNone/>
              <a:defRPr lang="en-US" sz="2693"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64954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7" y="474269"/>
            <a:ext cx="3503354"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Tree>
    <p:extLst>
      <p:ext uri="{BB962C8B-B14F-4D97-AF65-F5344CB8AC3E}">
        <p14:creationId xmlns:p14="http://schemas.microsoft.com/office/powerpoint/2010/main" val="93567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dirty="0"/>
              <a:t>Enter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9" y="4502946"/>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66285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7"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25829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551126"/>
              <a:ext cx="3706244" cy="583579"/>
            </a:xfrm>
            <a:prstGeom prst="rect">
              <a:avLst/>
            </a:prstGeom>
            <a:noFill/>
          </p:spPr>
          <p:txBody>
            <a:bodyPr wrap="square" lIns="68580" tIns="34290" rIns="68580" bIns="34290" rtlCol="0">
              <a:spAutoFit/>
            </a:bodyPr>
            <a:lstStyle/>
            <a:p>
              <a:pPr algn="l" defTabSz="513065"/>
              <a:r>
                <a:rPr lang="en-US" sz="2394" dirty="0">
                  <a:solidFill>
                    <a:srgbClr val="687DA1"/>
                  </a:solidFill>
                  <a:latin typeface="+mn-lt"/>
                </a:rPr>
                <a:t>Smart on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7"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365914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48" baseline="0">
                <a:solidFill>
                  <a:schemeClr val="tx2"/>
                </a:solidFill>
                <a:latin typeface="+mn-lt"/>
              </a:defRPr>
            </a:lvl1pPr>
          </a:lstStyle>
          <a:p>
            <a:pPr lvl="0"/>
            <a:r>
              <a:rPr lang="en-US" dirty="0"/>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8623"/>
            <a:ext cx="6875008" cy="589649"/>
          </a:xfrm>
          <a:prstGeom prst="rect">
            <a:avLst/>
          </a:prstGeom>
        </p:spPr>
        <p:txBody>
          <a:bodyPr anchor="b" anchorCtr="0">
            <a:spAutoFit/>
          </a:bodyPr>
          <a:lstStyle>
            <a:lvl1pPr marL="0" indent="0">
              <a:buFont typeface="Arial" panose="020B0604020202020204" pitchFamily="34" charset="0"/>
              <a:buNone/>
              <a:defRPr sz="3591">
                <a:solidFill>
                  <a:schemeClr val="tx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2"/>
            <a:ext cx="6875008" cy="465320"/>
          </a:xfrm>
          <a:prstGeom prst="rect">
            <a:avLst/>
          </a:prstGeom>
        </p:spPr>
        <p:txBody>
          <a:bodyPr>
            <a:spAutoFit/>
          </a:bodyPr>
          <a:lstStyle>
            <a:lvl1pPr marL="0" indent="0">
              <a:buNone/>
              <a:defRPr sz="2693" cap="all" baseline="0">
                <a:solidFill>
                  <a:schemeClr val="tx2"/>
                </a:solidFill>
                <a:latin typeface="+mn-lt"/>
              </a:defRPr>
            </a:lvl1pPr>
          </a:lstStyle>
          <a:p>
            <a:r>
              <a:rPr lang="en-US"/>
              <a:t>Click to edit Master subtitle style</a:t>
            </a:r>
            <a:endParaRPr lang="en-US" dirty="0"/>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2"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8" y="347640"/>
            <a:ext cx="2343349" cy="685800"/>
          </a:xfrm>
          <a:prstGeom prst="rect">
            <a:avLst/>
          </a:prstGeom>
        </p:spPr>
      </p:pic>
    </p:spTree>
    <p:extLst>
      <p:ext uri="{BB962C8B-B14F-4D97-AF65-F5344CB8AC3E}">
        <p14:creationId xmlns:p14="http://schemas.microsoft.com/office/powerpoint/2010/main" val="2302647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Full Bleed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7A647C-D94A-BA46-B16E-E2FF9E24AB7A}"/>
              </a:ext>
            </a:extLst>
          </p:cNvPr>
          <p:cNvSpPr/>
          <p:nvPr userDrawn="1"/>
        </p:nvSpPr>
        <p:spPr>
          <a:xfrm>
            <a:off x="6311965" y="4121634"/>
            <a:ext cx="2692731" cy="878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77DF0B2-E7FB-7F40-975B-EB5D96C584DC}"/>
              </a:ext>
            </a:extLst>
          </p:cNvPr>
          <p:cNvPicPr>
            <a:picLocks noChangeAspect="1"/>
          </p:cNvPicPr>
          <p:nvPr userDrawn="1"/>
        </p:nvPicPr>
        <p:blipFill>
          <a:blip r:embed="rId2"/>
          <a:srcRect/>
          <a:stretch/>
        </p:blipFill>
        <p:spPr>
          <a:xfrm>
            <a:off x="6536531" y="4327237"/>
            <a:ext cx="2243599" cy="448719"/>
          </a:xfrm>
          <a:prstGeom prst="rect">
            <a:avLst/>
          </a:prstGeom>
        </p:spPr>
      </p:pic>
      <p:sp>
        <p:nvSpPr>
          <p:cNvPr id="26" name="Rectangle 25">
            <a:extLst>
              <a:ext uri="{FF2B5EF4-FFF2-40B4-BE49-F238E27FC236}">
                <a16:creationId xmlns:a16="http://schemas.microsoft.com/office/drawing/2014/main" id="{0341662F-19F7-A042-9DF0-4C1666BFFF07}"/>
              </a:ext>
            </a:extLst>
          </p:cNvPr>
          <p:cNvSpPr/>
          <p:nvPr userDrawn="1"/>
        </p:nvSpPr>
        <p:spPr>
          <a:xfrm>
            <a:off x="150019" y="4121634"/>
            <a:ext cx="6161946" cy="8786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728B9EA-4FC9-F64E-9590-329E833738A5}"/>
              </a:ext>
            </a:extLst>
          </p:cNvPr>
          <p:cNvSpPr/>
          <p:nvPr userDrawn="1"/>
        </p:nvSpPr>
        <p:spPr>
          <a:xfrm>
            <a:off x="150019" y="3714441"/>
            <a:ext cx="6161946" cy="4071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C195648-9165-4F40-A3C3-B000DAF457C2}"/>
              </a:ext>
            </a:extLst>
          </p:cNvPr>
          <p:cNvSpPr/>
          <p:nvPr userDrawn="1"/>
        </p:nvSpPr>
        <p:spPr>
          <a:xfrm>
            <a:off x="139303" y="143185"/>
            <a:ext cx="8865394" cy="4857131"/>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306A988E-BEBB-8747-81BC-6A5789B3A739}"/>
              </a:ext>
            </a:extLst>
          </p:cNvPr>
          <p:cNvSpPr>
            <a:spLocks noGrp="1"/>
          </p:cNvSpPr>
          <p:nvPr>
            <p:ph type="ctrTitle"/>
          </p:nvPr>
        </p:nvSpPr>
        <p:spPr>
          <a:xfrm>
            <a:off x="271463" y="4200525"/>
            <a:ext cx="6040501" cy="721519"/>
          </a:xfrm>
        </p:spPr>
        <p:txBody>
          <a:bodyPr anchor="ctr"/>
          <a:lstStyle>
            <a:lvl1pPr algn="l">
              <a:defRPr sz="3600">
                <a:solidFill>
                  <a:schemeClr val="bg1"/>
                </a:solidFill>
                <a:latin typeface="Helvetica" pitchFamily="2" charset="0"/>
              </a:defRPr>
            </a:lvl1pPr>
          </a:lstStyle>
          <a:p>
            <a:r>
              <a:rPr lang="en-US" dirty="0"/>
              <a:t>Click to edit Master title style</a:t>
            </a:r>
          </a:p>
        </p:txBody>
      </p:sp>
      <p:sp>
        <p:nvSpPr>
          <p:cNvPr id="30" name="Subtitle 2">
            <a:extLst>
              <a:ext uri="{FF2B5EF4-FFF2-40B4-BE49-F238E27FC236}">
                <a16:creationId xmlns:a16="http://schemas.microsoft.com/office/drawing/2014/main" id="{F40F0A14-7942-3C4A-B6AD-608799EC41E6}"/>
              </a:ext>
            </a:extLst>
          </p:cNvPr>
          <p:cNvSpPr>
            <a:spLocks noGrp="1"/>
          </p:cNvSpPr>
          <p:nvPr>
            <p:ph type="subTitle" idx="1"/>
          </p:nvPr>
        </p:nvSpPr>
        <p:spPr>
          <a:xfrm>
            <a:off x="271463" y="3764756"/>
            <a:ext cx="5901199" cy="292585"/>
          </a:xfrm>
        </p:spPr>
        <p:txBody>
          <a:bodyPr anchor="ctr">
            <a:normAutofit/>
          </a:bodyPr>
          <a:lstStyle>
            <a:lvl1pPr marL="0" indent="0" algn="l">
              <a:buNone/>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31" name="Straight Connector 30">
            <a:extLst>
              <a:ext uri="{FF2B5EF4-FFF2-40B4-BE49-F238E27FC236}">
                <a16:creationId xmlns:a16="http://schemas.microsoft.com/office/drawing/2014/main" id="{2E7117F8-CBF4-6948-94E2-AF7515EC3B04}"/>
              </a:ext>
            </a:extLst>
          </p:cNvPr>
          <p:cNvCxnSpPr>
            <a:cxnSpLocks/>
          </p:cNvCxnSpPr>
          <p:nvPr userDrawn="1"/>
        </p:nvCxnSpPr>
        <p:spPr>
          <a:xfrm flipV="1">
            <a:off x="492917" y="143185"/>
            <a:ext cx="0" cy="3571257"/>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36664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1">
            <a:extLst>
              <a:ext uri="{FF2B5EF4-FFF2-40B4-BE49-F238E27FC236}">
                <a16:creationId xmlns:a16="http://schemas.microsoft.com/office/drawing/2014/main" id="{A9A13DF9-F58A-38BA-65E6-97BE28F0CBBC}"/>
              </a:ext>
            </a:extLst>
          </p:cNvPr>
          <p:cNvGraphicFramePr>
            <a:graphicFrameLocks noGrp="1"/>
          </p:cNvGraphicFramePr>
          <p:nvPr userDrawn="1">
            <p:extLst>
              <p:ext uri="{D42A27DB-BD31-4B8C-83A1-F6EECF244321}">
                <p14:modId xmlns:p14="http://schemas.microsoft.com/office/powerpoint/2010/main" val="1017076163"/>
              </p:ext>
            </p:extLst>
          </p:nvPr>
        </p:nvGraphicFramePr>
        <p:xfrm>
          <a:off x="1" y="1331035"/>
          <a:ext cx="9144000" cy="3783148"/>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1489576886"/>
                    </a:ext>
                  </a:extLst>
                </a:gridCol>
                <a:gridCol w="762000">
                  <a:extLst>
                    <a:ext uri="{9D8B030D-6E8A-4147-A177-3AD203B41FA5}">
                      <a16:colId xmlns:a16="http://schemas.microsoft.com/office/drawing/2014/main" val="2305607049"/>
                    </a:ext>
                  </a:extLst>
                </a:gridCol>
                <a:gridCol w="762000">
                  <a:extLst>
                    <a:ext uri="{9D8B030D-6E8A-4147-A177-3AD203B41FA5}">
                      <a16:colId xmlns:a16="http://schemas.microsoft.com/office/drawing/2014/main" val="1706093413"/>
                    </a:ext>
                  </a:extLst>
                </a:gridCol>
                <a:gridCol w="762000">
                  <a:extLst>
                    <a:ext uri="{9D8B030D-6E8A-4147-A177-3AD203B41FA5}">
                      <a16:colId xmlns:a16="http://schemas.microsoft.com/office/drawing/2014/main" val="4172436744"/>
                    </a:ext>
                  </a:extLst>
                </a:gridCol>
                <a:gridCol w="762000">
                  <a:extLst>
                    <a:ext uri="{9D8B030D-6E8A-4147-A177-3AD203B41FA5}">
                      <a16:colId xmlns:a16="http://schemas.microsoft.com/office/drawing/2014/main" val="2542541269"/>
                    </a:ext>
                  </a:extLst>
                </a:gridCol>
                <a:gridCol w="762000">
                  <a:extLst>
                    <a:ext uri="{9D8B030D-6E8A-4147-A177-3AD203B41FA5}">
                      <a16:colId xmlns:a16="http://schemas.microsoft.com/office/drawing/2014/main" val="829839781"/>
                    </a:ext>
                  </a:extLst>
                </a:gridCol>
                <a:gridCol w="762000">
                  <a:extLst>
                    <a:ext uri="{9D8B030D-6E8A-4147-A177-3AD203B41FA5}">
                      <a16:colId xmlns:a16="http://schemas.microsoft.com/office/drawing/2014/main" val="393507480"/>
                    </a:ext>
                  </a:extLst>
                </a:gridCol>
                <a:gridCol w="762000">
                  <a:extLst>
                    <a:ext uri="{9D8B030D-6E8A-4147-A177-3AD203B41FA5}">
                      <a16:colId xmlns:a16="http://schemas.microsoft.com/office/drawing/2014/main" val="49690698"/>
                    </a:ext>
                  </a:extLst>
                </a:gridCol>
                <a:gridCol w="762000">
                  <a:extLst>
                    <a:ext uri="{9D8B030D-6E8A-4147-A177-3AD203B41FA5}">
                      <a16:colId xmlns:a16="http://schemas.microsoft.com/office/drawing/2014/main" val="4273968646"/>
                    </a:ext>
                  </a:extLst>
                </a:gridCol>
                <a:gridCol w="762000">
                  <a:extLst>
                    <a:ext uri="{9D8B030D-6E8A-4147-A177-3AD203B41FA5}">
                      <a16:colId xmlns:a16="http://schemas.microsoft.com/office/drawing/2014/main" val="658286671"/>
                    </a:ext>
                  </a:extLst>
                </a:gridCol>
                <a:gridCol w="762000">
                  <a:extLst>
                    <a:ext uri="{9D8B030D-6E8A-4147-A177-3AD203B41FA5}">
                      <a16:colId xmlns:a16="http://schemas.microsoft.com/office/drawing/2014/main" val="3010614327"/>
                    </a:ext>
                  </a:extLst>
                </a:gridCol>
                <a:gridCol w="762000">
                  <a:extLst>
                    <a:ext uri="{9D8B030D-6E8A-4147-A177-3AD203B41FA5}">
                      <a16:colId xmlns:a16="http://schemas.microsoft.com/office/drawing/2014/main" val="3063003203"/>
                    </a:ext>
                  </a:extLst>
                </a:gridCol>
              </a:tblGrid>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spTree>
    <p:extLst>
      <p:ext uri="{BB962C8B-B14F-4D97-AF65-F5344CB8AC3E}">
        <p14:creationId xmlns:p14="http://schemas.microsoft.com/office/powerpoint/2010/main" val="189764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6"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5"/>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5"/>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3"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88"/>
            <a:ext cx="2898100" cy="994172"/>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1" y="1394607"/>
            <a:ext cx="2438479" cy="356258"/>
          </a:xfrm>
          <a:prstGeom prst="rect">
            <a:avLst/>
          </a:prstGeom>
        </p:spPr>
        <p:txBody>
          <a:bodyPr lIns="0" tIns="0" rIns="0" bIns="0" anchor="b" anchorCtr="0"/>
          <a:lstStyle>
            <a:lvl1pPr marL="0" indent="0">
              <a:buNone/>
              <a:defRPr lang="en-US" sz="15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3"/>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20107570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39697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13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defRPr/>
            </a:pPr>
            <a:endParaRPr lang="en-US" sz="1350" dirty="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5"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4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300082"/>
          </a:xfrm>
          <a:prstGeom prst="rect">
            <a:avLst/>
          </a:prstGeom>
          <a:noFill/>
        </p:spPr>
        <p:txBody>
          <a:bodyPr wrap="square" rtlCol="0">
            <a:spAutoFit/>
          </a:bodyPr>
          <a:lstStyle/>
          <a:p>
            <a:pPr algn="ctr"/>
            <a:r>
              <a:rPr lang="en-US" sz="1350"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100" b="1" kern="1200" dirty="0" smtClean="0">
                <a:solidFill>
                  <a:schemeClr val="bg1"/>
                </a:solidFill>
                <a:latin typeface="+mj-lt"/>
                <a:ea typeface="+mn-ea"/>
                <a:cs typeface="+mn-cs"/>
              </a:defRPr>
            </a:lvl1pPr>
            <a:lvl2pPr marL="517922" indent="-128588">
              <a:defRPr lang="en-US" sz="2100" kern="1200" dirty="0" smtClean="0">
                <a:solidFill>
                  <a:schemeClr val="accent1"/>
                </a:solidFill>
                <a:latin typeface="+mj-lt"/>
                <a:ea typeface="+mn-ea"/>
                <a:cs typeface="+mn-cs"/>
              </a:defRPr>
            </a:lvl2pPr>
            <a:lvl3pPr marL="860822" indent="-254794">
              <a:defRPr lang="en-US" sz="2100" kern="1200" dirty="0" smtClean="0">
                <a:solidFill>
                  <a:schemeClr val="accent1"/>
                </a:solidFill>
                <a:latin typeface="+mj-lt"/>
                <a:ea typeface="+mn-ea"/>
                <a:cs typeface="+mn-cs"/>
              </a:defRPr>
            </a:lvl3pPr>
            <a:lvl4pPr marL="1028700" indent="-128588">
              <a:defRPr lang="en-US" sz="1500" kern="1200" dirty="0" smtClean="0">
                <a:solidFill>
                  <a:schemeClr val="accent1"/>
                </a:solidFill>
                <a:latin typeface="+mj-lt"/>
                <a:ea typeface="+mn-ea"/>
                <a:cs typeface="+mn-cs"/>
              </a:defRPr>
            </a:lvl4pPr>
            <a:lvl5pPr>
              <a:defRPr lang="en-US" sz="1500" kern="1200" dirty="0">
                <a:solidFill>
                  <a:schemeClr val="accent1"/>
                </a:solidFill>
                <a:latin typeface="+mj-lt"/>
                <a:ea typeface="+mn-ea"/>
                <a:cs typeface="+mn-cs"/>
              </a:defRPr>
            </a:lvl5pPr>
            <a:lvl6pPr>
              <a:defRPr sz="105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Tree>
    <p:extLst>
      <p:ext uri="{BB962C8B-B14F-4D97-AF65-F5344CB8AC3E}">
        <p14:creationId xmlns:p14="http://schemas.microsoft.com/office/powerpoint/2010/main" val="270863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7" y="914401"/>
            <a:ext cx="8584120" cy="37537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216"/>
            <a:ext cx="8586844"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4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368074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3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50"/>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0" y="114300"/>
            <a:ext cx="4040362" cy="228600"/>
          </a:xfrm>
          <a:prstGeom prst="rect">
            <a:avLst/>
          </a:prstGeom>
        </p:spPr>
        <p:txBody>
          <a:bodyPr/>
          <a:lstStyle>
            <a:lvl1pPr marL="0" indent="0">
              <a:buNone/>
              <a:defRPr sz="135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1"/>
            <a:ext cx="4123095" cy="43252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1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0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0767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0" r:id="rId18"/>
    <p:sldLayoutId id="2147483771" r:id="rId19"/>
  </p:sldLayoutIdLst>
  <p:hf hdr="0" ftr="0" dt="0"/>
  <p:txStyles>
    <p:titleStyle>
      <a:lvl1pPr algn="l" defTabSz="513065"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6" indent="-128266" algn="l" defTabSz="513065"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798" indent="-128266" algn="l" defTabSz="513065" rtl="0" eaLnBrk="1" latinLnBrk="0" hangingPunct="1">
        <a:lnSpc>
          <a:spcPct val="90000"/>
        </a:lnSpc>
        <a:spcBef>
          <a:spcPts val="281"/>
        </a:spcBef>
        <a:buFont typeface="Arial" panose="020B0604020202020204" pitchFamily="34" charset="0"/>
        <a:buChar char="•"/>
        <a:defRPr sz="1346" kern="1200">
          <a:solidFill>
            <a:schemeClr val="tx1"/>
          </a:solidFill>
          <a:latin typeface="+mn-lt"/>
          <a:ea typeface="+mn-ea"/>
          <a:cs typeface="+mn-cs"/>
        </a:defRPr>
      </a:lvl2pPr>
      <a:lvl3pPr marL="641330" indent="-128266" algn="l" defTabSz="513065"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63"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4pPr>
      <a:lvl5pPr marL="1154394"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5pPr>
      <a:lvl6pPr marL="1410926"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6pPr>
      <a:lvl7pPr marL="1667459"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7pPr>
      <a:lvl8pPr marL="1923991"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8pPr>
      <a:lvl9pPr marL="2180522"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9pPr>
    </p:bodyStyle>
    <p:otherStyle>
      <a:defPPr>
        <a:defRPr lang="en-US"/>
      </a:defPPr>
      <a:lvl1pPr marL="0" algn="l" defTabSz="513065" rtl="0" eaLnBrk="1" latinLnBrk="0" hangingPunct="1">
        <a:defRPr sz="1048" kern="1200">
          <a:solidFill>
            <a:schemeClr val="tx1"/>
          </a:solidFill>
          <a:latin typeface="+mn-lt"/>
          <a:ea typeface="+mn-ea"/>
          <a:cs typeface="+mn-cs"/>
        </a:defRPr>
      </a:lvl1pPr>
      <a:lvl2pPr marL="256532" algn="l" defTabSz="513065" rtl="0" eaLnBrk="1" latinLnBrk="0" hangingPunct="1">
        <a:defRPr sz="1048" kern="1200">
          <a:solidFill>
            <a:schemeClr val="tx1"/>
          </a:solidFill>
          <a:latin typeface="+mn-lt"/>
          <a:ea typeface="+mn-ea"/>
          <a:cs typeface="+mn-cs"/>
        </a:defRPr>
      </a:lvl2pPr>
      <a:lvl3pPr marL="513065" algn="l" defTabSz="513065" rtl="0" eaLnBrk="1" latinLnBrk="0" hangingPunct="1">
        <a:defRPr sz="1048" kern="1200">
          <a:solidFill>
            <a:schemeClr val="tx1"/>
          </a:solidFill>
          <a:latin typeface="+mn-lt"/>
          <a:ea typeface="+mn-ea"/>
          <a:cs typeface="+mn-cs"/>
        </a:defRPr>
      </a:lvl3pPr>
      <a:lvl4pPr marL="769596" algn="l" defTabSz="513065" rtl="0" eaLnBrk="1" latinLnBrk="0" hangingPunct="1">
        <a:defRPr sz="1048" kern="1200">
          <a:solidFill>
            <a:schemeClr val="tx1"/>
          </a:solidFill>
          <a:latin typeface="+mn-lt"/>
          <a:ea typeface="+mn-ea"/>
          <a:cs typeface="+mn-cs"/>
        </a:defRPr>
      </a:lvl4pPr>
      <a:lvl5pPr marL="1026128" algn="l" defTabSz="513065" rtl="0" eaLnBrk="1" latinLnBrk="0" hangingPunct="1">
        <a:defRPr sz="1048" kern="1200">
          <a:solidFill>
            <a:schemeClr val="tx1"/>
          </a:solidFill>
          <a:latin typeface="+mn-lt"/>
          <a:ea typeface="+mn-ea"/>
          <a:cs typeface="+mn-cs"/>
        </a:defRPr>
      </a:lvl5pPr>
      <a:lvl6pPr marL="1282661" algn="l" defTabSz="513065" rtl="0" eaLnBrk="1" latinLnBrk="0" hangingPunct="1">
        <a:defRPr sz="1048" kern="1200">
          <a:solidFill>
            <a:schemeClr val="tx1"/>
          </a:solidFill>
          <a:latin typeface="+mn-lt"/>
          <a:ea typeface="+mn-ea"/>
          <a:cs typeface="+mn-cs"/>
        </a:defRPr>
      </a:lvl6pPr>
      <a:lvl7pPr marL="1539193" algn="l" defTabSz="513065" rtl="0" eaLnBrk="1" latinLnBrk="0" hangingPunct="1">
        <a:defRPr sz="1048" kern="1200">
          <a:solidFill>
            <a:schemeClr val="tx1"/>
          </a:solidFill>
          <a:latin typeface="+mn-lt"/>
          <a:ea typeface="+mn-ea"/>
          <a:cs typeface="+mn-cs"/>
        </a:defRPr>
      </a:lvl7pPr>
      <a:lvl8pPr marL="1795724" algn="l" defTabSz="513065" rtl="0" eaLnBrk="1" latinLnBrk="0" hangingPunct="1">
        <a:defRPr sz="1048" kern="1200">
          <a:solidFill>
            <a:schemeClr val="tx1"/>
          </a:solidFill>
          <a:latin typeface="+mn-lt"/>
          <a:ea typeface="+mn-ea"/>
          <a:cs typeface="+mn-cs"/>
        </a:defRPr>
      </a:lvl8pPr>
      <a:lvl9pPr marL="2052257" algn="l" defTabSz="513065" rtl="0" eaLnBrk="1" latinLnBrk="0" hangingPunct="1">
        <a:defRPr sz="10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healthequity/core/index.html" TargetMode="External"/><Relationship Id="rId3" Type="http://schemas.openxmlformats.org/officeDocument/2006/relationships/hyperlink" Target="https://coveragetoolkit.org/health-equity-and-the-national-dpp/defining-health-equity/" TargetMode="External"/><Relationship Id="rId7" Type="http://schemas.openxmlformats.org/officeDocument/2006/relationships/hyperlink" Target="https://coveragetoolkit.org/health-equity-and-the-national-dpp/connecting-to-state-and-national-initiatives/" TargetMode="External"/><Relationship Id="rId2" Type="http://schemas.openxmlformats.org/officeDocument/2006/relationships/hyperlink" Target="https://coveragetoolkit.org/health-equity-and-the-national-dpp/" TargetMode="External"/><Relationship Id="rId1" Type="http://schemas.openxmlformats.org/officeDocument/2006/relationships/slideLayout" Target="../slideLayouts/slideLayout6.xml"/><Relationship Id="rId6" Type="http://schemas.openxmlformats.org/officeDocument/2006/relationships/hyperlink" Target="https://coveragetoolkit.org/health-equity-and-the-national-dpp/the-role-of-medicaid-in-addressing-hrsns/" TargetMode="External"/><Relationship Id="rId5" Type="http://schemas.openxmlformats.org/officeDocument/2006/relationships/hyperlink" Target="https://coveragetoolkit.org/health-equity-and-the-national-dpp/the-connection-between-the-national-dpp-lifestyle-change-program-and-addressing-hrsns/" TargetMode="External"/><Relationship Id="rId10" Type="http://schemas.openxmlformats.org/officeDocument/2006/relationships/hyperlink" Target="https://assets.togetherforbettermedicaid.org/media/tbm_hma_strategies-for-addressing-sdoh-and-health-equity-brief_december-2021.pdf" TargetMode="External"/><Relationship Id="rId4" Type="http://schemas.openxmlformats.org/officeDocument/2006/relationships/hyperlink" Target="https://coveragetoolkit.org/health-equity-and-the-national-dpp/connecting-sdoh-and-hrsns-to-prediabetes-and-type-2-diabetes/" TargetMode="External"/><Relationship Id="rId9" Type="http://schemas.openxmlformats.org/officeDocument/2006/relationships/hyperlink" Target="https://nationaldppcsc.cdc.gov/s/topic/0TOt0000000L9NwGAK/reaching-underserved-popul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hyperlink" Target="https://coveragetoolkit.org/wp-content/uploads/2022/11/UHA-Resource-Guide.pdf" TargetMode="External"/><Relationship Id="rId3" Type="http://schemas.openxmlformats.org/officeDocument/2006/relationships/hyperlink" Target="https://coveragetoolkit.org/wp-content/uploads/2021/02/Umbrella-Hub-Arrangements_One-Pager.pdf" TargetMode="External"/><Relationship Id="rId7" Type="http://schemas.openxmlformats.org/officeDocument/2006/relationships/hyperlink" Target="https://nationaldppcsc.cdc.gov/s/article/National-Diabetes-Prevention-Program-Umbrella-Hub-Arrangements-Guidance-and-Application" TargetMode="External"/><Relationship Id="rId2" Type="http://schemas.openxmlformats.org/officeDocument/2006/relationships/hyperlink" Target="https://coveragetoolkit.org/umbrella-hub-arrangements/" TargetMode="External"/><Relationship Id="rId1" Type="http://schemas.openxmlformats.org/officeDocument/2006/relationships/slideLayout" Target="../slideLayouts/slideLayout6.xml"/><Relationship Id="rId6" Type="http://schemas.openxmlformats.org/officeDocument/2006/relationships/hyperlink" Target="https://coveragetoolkit.org/umbrella-hub-arrangements/uha-businessmodel/" TargetMode="External"/><Relationship Id="rId5" Type="http://schemas.openxmlformats.org/officeDocument/2006/relationships/hyperlink" Target="https://coveragetoolkit.org/wp-content/uploads/2022/04/Umbrella-Hub-Demonstration-Learnings-Document.pdf" TargetMode="External"/><Relationship Id="rId4" Type="http://schemas.openxmlformats.org/officeDocument/2006/relationships/hyperlink" Target="https://coveragetoolkit.org/wp-content/uploads/2021/02/Umbrella-Hub-Arrangement-Terminology-Guide.pdf" TargetMode="External"/><Relationship Id="rId9" Type="http://schemas.openxmlformats.org/officeDocument/2006/relationships/hyperlink" Target="https://coveragetoolkit.org/wp-content/uploads/2022/11/UHA-Resources-At-A-Glance.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overagetoolkit.org/wp-content/uploads/2021/02/Checklist-to-Help-Organizations-Establish-an-Umbrella-Hub-Arrangement.pdf" TargetMode="External"/><Relationship Id="rId3" Type="http://schemas.openxmlformats.org/officeDocument/2006/relationships/hyperlink" Target="https://dprp.cdc.gov/Registry" TargetMode="External"/><Relationship Id="rId7" Type="http://schemas.openxmlformats.org/officeDocument/2006/relationships/hyperlink" Target="https://coveragetoolkit.org/wp-content/uploads/2021/11/UHO-Capacity-Assessment.pdf" TargetMode="External"/><Relationship Id="rId2" Type="http://schemas.openxmlformats.org/officeDocument/2006/relationships/hyperlink" Target="https://coveragetoolkit.org/wp-content/uploads/2022/03/Landscape-Analysis.pdf" TargetMode="External"/><Relationship Id="rId1" Type="http://schemas.openxmlformats.org/officeDocument/2006/relationships/slideLayout" Target="../slideLayouts/slideLayout6.xml"/><Relationship Id="rId6" Type="http://schemas.openxmlformats.org/officeDocument/2006/relationships/hyperlink" Target="https://coveragetoolkit.org/wp-content/uploads/2022/03/UHA-Questionnaire-for-CDC-Rec-Orgs.pdf" TargetMode="External"/><Relationship Id="rId5" Type="http://schemas.openxmlformats.org/officeDocument/2006/relationships/hyperlink" Target="https://gis.cdc.gov/grasp/diabetes/diabetesatlas-sdoh.html" TargetMode="External"/><Relationship Id="rId4" Type="http://schemas.openxmlformats.org/officeDocument/2006/relationships/hyperlink" Target="https://www.congressionaldistricthealthdashboard.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veragetoolkit.org/modifiable-slide-deck-coverage-toolkit-form/" TargetMode="External"/><Relationship Id="rId2" Type="http://schemas.openxmlformats.org/officeDocument/2006/relationships/hyperlink" Target="https://coveragetoolkit.org/wp-content/uploads/2022/03/Modifiable-Slide-Deck-One-Pager.pdf" TargetMode="External"/><Relationship Id="rId1" Type="http://schemas.openxmlformats.org/officeDocument/2006/relationships/slideLayout" Target="../slideLayouts/slideLayout6.xml"/><Relationship Id="rId5" Type="http://schemas.openxmlformats.org/officeDocument/2006/relationships/hyperlink" Target="https://www.cdc.gov/diabetes/prevention/pdf/dprp-standards.pdf" TargetMode="External"/><Relationship Id="rId4" Type="http://schemas.openxmlformats.org/officeDocument/2006/relationships/hyperlink" Target="https://nationaldppcsc.cdc.gov/s/article/National-Diabetes-Prevention-Program-Umbrella-Hub-Arrangements-Guidance-and-Applic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veragetoolkit.org/mdpp-basics/" TargetMode="External"/><Relationship Id="rId3" Type="http://schemas.openxmlformats.org/officeDocument/2006/relationships/hyperlink" Target="https://coveragetoolkit.org/wp-content/uploads/2021/02/Sample-BAA-for-UHO-Subsidiary-and-Billing-Platform-Example-1.pdf" TargetMode="External"/><Relationship Id="rId7" Type="http://schemas.openxmlformats.org/officeDocument/2006/relationships/hyperlink" Target="https://coveragetoolkit.org/wp-content/uploads/2022/04/UHO-MDPP-Supplier-Enrollment-Guide.pdf" TargetMode="External"/><Relationship Id="rId2" Type="http://schemas.openxmlformats.org/officeDocument/2006/relationships/hyperlink" Target="https://coveragetoolkit.org/wp-content/uploads/2021/02/Diagram-of-Contracting-in-the-Umbrella-Hub-Demonstration.pdf" TargetMode="External"/><Relationship Id="rId1" Type="http://schemas.openxmlformats.org/officeDocument/2006/relationships/slideLayout" Target="../slideLayouts/slideLayout6.xml"/><Relationship Id="rId6" Type="http://schemas.openxmlformats.org/officeDocument/2006/relationships/hyperlink" Target="https://coveragetoolkit.org/wp-content/uploads/2021/02/Sample-Charter-Between-a-UHO-and-a-Subsidiary-Example-2.pdf" TargetMode="External"/><Relationship Id="rId5" Type="http://schemas.openxmlformats.org/officeDocument/2006/relationships/hyperlink" Target="https://coveragetoolkit.org/wp-content/uploads/2021/02/Sample-Charter-Between-a-UHO-and-a-Subsidiary-Example-1.pdf" TargetMode="External"/><Relationship Id="rId10" Type="http://schemas.openxmlformats.org/officeDocument/2006/relationships/hyperlink" Target="https://coveragetoolkit.org/commercial-plans/" TargetMode="External"/><Relationship Id="rId4" Type="http://schemas.openxmlformats.org/officeDocument/2006/relationships/hyperlink" Target="https://coveragetoolkit.org/wp-content/uploads/2021/02/Sample-BAA-for-UHO-Subsidiary-and-Billing-Platform-Example-2.pdf" TargetMode="External"/><Relationship Id="rId9" Type="http://schemas.openxmlformats.org/officeDocument/2006/relationships/hyperlink" Target="https://coveragetoolkit.org/participating-paye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veragetoolkit.org/medicaid-mcos/medicaid-mco-delivery/" TargetMode="External"/><Relationship Id="rId2" Type="http://schemas.openxmlformats.org/officeDocument/2006/relationships/hyperlink" Target="https://nationaldppcsc.cdc.gov/s/article/Considerations-for-Purchasing-Technology-Platforms-to-Support-CDC-Funded-Strategies-Related-to-the-National-Diabetes-Prevention-Program-National-DPP-Diabetes-Self-Management-Education-and-Support-DSMES-and-Pharmacists" TargetMode="External"/><Relationship Id="rId1" Type="http://schemas.openxmlformats.org/officeDocument/2006/relationships/slideLayout" Target="../slideLayouts/slideLayout6.xml"/><Relationship Id="rId6" Type="http://schemas.openxmlformats.org/officeDocument/2006/relationships/hyperlink" Target="https://nationaldppcsc.cdc.gov/s/article/Emerging-Practices-Using-Incentives-Enroll-Retain-Participants" TargetMode="External"/><Relationship Id="rId5" Type="http://schemas.openxmlformats.org/officeDocument/2006/relationships/hyperlink" Target="https://nationaldppcsc.cdc.gov/s/article/Keys-to-Success-Using-Program-Supports-for-Retention" TargetMode="External"/><Relationship Id="rId4" Type="http://schemas.openxmlformats.org/officeDocument/2006/relationships/hyperlink" Target="https://coveragetoolkit.org/medicaid-agencies/medicaid-agencies-deliver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overagetoolkit.org/data-reporting/" TargetMode="External"/><Relationship Id="rId3" Type="http://schemas.openxmlformats.org/officeDocument/2006/relationships/hyperlink" Target="https://coveragetoolkit.org/medicaid-agencies/medicaid-coverage-2/" TargetMode="External"/><Relationship Id="rId7" Type="http://schemas.openxmlformats.org/officeDocument/2006/relationships/hyperlink" Target="https://coveragetoolkit.org/coding-billing-for-the-national-dpp/" TargetMode="External"/><Relationship Id="rId2" Type="http://schemas.openxmlformats.org/officeDocument/2006/relationships/hyperlink" Target="https://coveragetoolkit.org/medicaid-agencies/" TargetMode="External"/><Relationship Id="rId1" Type="http://schemas.openxmlformats.org/officeDocument/2006/relationships/slideLayout" Target="../slideLayouts/slideLayout6.xml"/><Relationship Id="rId6" Type="http://schemas.openxmlformats.org/officeDocument/2006/relationships/hyperlink" Target="https://coveragetoolkit.org/medicaid-mco-reimbursement/" TargetMode="External"/><Relationship Id="rId5" Type="http://schemas.openxmlformats.org/officeDocument/2006/relationships/hyperlink" Target="https://coveragetoolkit.org/determine-the-medicaid-enrolled-provider-type/" TargetMode="External"/><Relationship Id="rId10" Type="http://schemas.openxmlformats.org/officeDocument/2006/relationships/hyperlink" Target="https://coveragetoolkit.org/mcocoverage/" TargetMode="External"/><Relationship Id="rId4" Type="http://schemas.openxmlformats.org/officeDocument/2006/relationships/hyperlink" Target="https://coveragetoolkit.org/medicaid-agencies/case-for-coverage/" TargetMode="External"/><Relationship Id="rId9" Type="http://schemas.openxmlformats.org/officeDocument/2006/relationships/hyperlink" Target="https://coveragetoolkit.org/medicaid-mcos/medicaid-mco-contrac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99BC-738B-9E40-BD36-EE0607F402E2}"/>
              </a:ext>
            </a:extLst>
          </p:cNvPr>
          <p:cNvSpPr>
            <a:spLocks noGrp="1"/>
          </p:cNvSpPr>
          <p:nvPr>
            <p:ph type="ctrTitle"/>
          </p:nvPr>
        </p:nvSpPr>
        <p:spPr/>
        <p:txBody>
          <a:bodyPr>
            <a:noAutofit/>
          </a:bodyPr>
          <a:lstStyle/>
          <a:p>
            <a:r>
              <a:rPr lang="en-US" sz="2400" dirty="0">
                <a:effectLst>
                  <a:outerShdw blurRad="38100" dist="38100" dir="2700000" algn="tl">
                    <a:srgbClr val="000000">
                      <a:alpha val="43137"/>
                    </a:srgbClr>
                  </a:outerShdw>
                </a:effectLst>
                <a:cs typeface="Helvetica"/>
              </a:rPr>
              <a:t>Project Planning Template</a:t>
            </a:r>
          </a:p>
        </p:txBody>
      </p:sp>
      <p:sp>
        <p:nvSpPr>
          <p:cNvPr id="3" name="Subtitle 2">
            <a:extLst>
              <a:ext uri="{FF2B5EF4-FFF2-40B4-BE49-F238E27FC236}">
                <a16:creationId xmlns:a16="http://schemas.microsoft.com/office/drawing/2014/main" id="{14F55893-4B8F-BF4A-9780-5F1010D53021}"/>
              </a:ext>
            </a:extLst>
          </p:cNvPr>
          <p:cNvSpPr>
            <a:spLocks noGrp="1"/>
          </p:cNvSpPr>
          <p:nvPr>
            <p:ph type="subTitle" idx="1"/>
          </p:nvPr>
        </p:nvSpPr>
        <p:spPr>
          <a:xfrm>
            <a:off x="271463" y="3761660"/>
            <a:ext cx="5901199" cy="344601"/>
          </a:xfrm>
        </p:spPr>
        <p:txBody>
          <a:bodyPr>
            <a:normAutofit/>
          </a:bodyPr>
          <a:lstStyle/>
          <a:p>
            <a:r>
              <a:rPr lang="en-US" dirty="0">
                <a:latin typeface="Verdana"/>
                <a:ea typeface="Verdana"/>
                <a:cs typeface="Verdana"/>
              </a:rPr>
              <a:t>Umbrella hub Arrangements</a:t>
            </a:r>
          </a:p>
        </p:txBody>
      </p:sp>
      <p:sp>
        <p:nvSpPr>
          <p:cNvPr id="6" name="TextBox 5">
            <a:extLst>
              <a:ext uri="{FF2B5EF4-FFF2-40B4-BE49-F238E27FC236}">
                <a16:creationId xmlns:a16="http://schemas.microsoft.com/office/drawing/2014/main" id="{736D21E1-37E8-45A4-A363-F5B79D22CD09}"/>
              </a:ext>
            </a:extLst>
          </p:cNvPr>
          <p:cNvSpPr txBox="1"/>
          <p:nvPr/>
        </p:nvSpPr>
        <p:spPr>
          <a:xfrm>
            <a:off x="124505" y="226712"/>
            <a:ext cx="8229600" cy="769441"/>
          </a:xfrm>
          <a:prstGeom prst="rect">
            <a:avLst/>
          </a:prstGeom>
          <a:noFill/>
        </p:spPr>
        <p:txBody>
          <a:bodyPr wrap="square" rtlCol="0">
            <a:spAutoFit/>
          </a:bodyPr>
          <a:lstStyle/>
          <a:p>
            <a:r>
              <a:rPr lang="en-US" sz="2600" b="1" dirty="0">
                <a:solidFill>
                  <a:srgbClr val="002855"/>
                </a:solidFill>
                <a:latin typeface="+mj-lt"/>
              </a:rPr>
              <a:t>Medicaid Umbrella </a:t>
            </a:r>
            <a:r>
              <a:rPr lang="en-US" sz="2600" b="1" dirty="0">
                <a:solidFill>
                  <a:schemeClr val="accent5"/>
                </a:solidFill>
                <a:latin typeface="+mj-lt"/>
              </a:rPr>
              <a:t>Hub Arrangement Project Planning </a:t>
            </a:r>
          </a:p>
          <a:p>
            <a:endParaRPr lang="en-US" dirty="0"/>
          </a:p>
        </p:txBody>
      </p:sp>
      <p:sp>
        <p:nvSpPr>
          <p:cNvPr id="8" name="TextBox 7">
            <a:extLst>
              <a:ext uri="{FF2B5EF4-FFF2-40B4-BE49-F238E27FC236}">
                <a16:creationId xmlns:a16="http://schemas.microsoft.com/office/drawing/2014/main" id="{D102C3B3-40E2-62C6-1573-F077C4A164D1}"/>
              </a:ext>
            </a:extLst>
          </p:cNvPr>
          <p:cNvSpPr txBox="1"/>
          <p:nvPr/>
        </p:nvSpPr>
        <p:spPr>
          <a:xfrm>
            <a:off x="271463" y="780993"/>
            <a:ext cx="8406870" cy="738664"/>
          </a:xfrm>
          <a:prstGeom prst="rect">
            <a:avLst/>
          </a:prstGeom>
          <a:noFill/>
        </p:spPr>
        <p:txBody>
          <a:bodyPr wrap="square">
            <a:spAutoFit/>
          </a:bodyPr>
          <a:lstStyle/>
          <a:p>
            <a:pPr marL="0" marR="0" algn="ctr">
              <a:spcBef>
                <a:spcPts val="0"/>
              </a:spcBef>
              <a:spcAft>
                <a:spcPts val="0"/>
              </a:spcAft>
            </a:pPr>
            <a:r>
              <a:rPr lang="en-US" sz="1400" b="1" dirty="0"/>
              <a:t>This project planning template was developed to be a customizable “at-a-glance” guide to organize and track activities related to </a:t>
            </a:r>
            <a:r>
              <a:rPr lang="en-US" sz="1400" b="1" dirty="0">
                <a:ea typeface="Times New Roman" panose="02020603050405020304" pitchFamily="18" charset="0"/>
              </a:rPr>
              <a:t>umbrella hub arrangement</a:t>
            </a:r>
            <a:r>
              <a:rPr lang="en-US" sz="1400" b="1" dirty="0"/>
              <a:t> (UHA) planning and implementation within state Medicaid and with Medicaid managed care organizations (MCOs). </a:t>
            </a:r>
            <a:endParaRPr lang="en-US" sz="1600" b="1"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405F7C0F-4DA2-B5CA-177C-D71CD8DF2C6D}"/>
              </a:ext>
            </a:extLst>
          </p:cNvPr>
          <p:cNvSpPr txBox="1"/>
          <p:nvPr/>
        </p:nvSpPr>
        <p:spPr>
          <a:xfrm>
            <a:off x="6742431" y="4783544"/>
            <a:ext cx="2560573" cy="276999"/>
          </a:xfrm>
          <a:prstGeom prst="rect">
            <a:avLst/>
          </a:prstGeom>
          <a:noFill/>
        </p:spPr>
        <p:txBody>
          <a:bodyPr wrap="square" rtlCol="0">
            <a:spAutoFit/>
          </a:bodyPr>
          <a:lstStyle/>
          <a:p>
            <a:r>
              <a:rPr lang="en-US" sz="1200" dirty="0">
                <a:solidFill>
                  <a:schemeClr val="bg2">
                    <a:lumMod val="50000"/>
                  </a:schemeClr>
                </a:solidFill>
              </a:rPr>
              <a:t>Content last updated: April 2024</a:t>
            </a:r>
          </a:p>
        </p:txBody>
      </p:sp>
      <p:sp>
        <p:nvSpPr>
          <p:cNvPr id="12" name="TextBox 11">
            <a:extLst>
              <a:ext uri="{FF2B5EF4-FFF2-40B4-BE49-F238E27FC236}">
                <a16:creationId xmlns:a16="http://schemas.microsoft.com/office/drawing/2014/main" id="{2C6B6755-6E9C-6424-D1EE-A5D19EE3875B}"/>
              </a:ext>
            </a:extLst>
          </p:cNvPr>
          <p:cNvSpPr txBox="1"/>
          <p:nvPr/>
        </p:nvSpPr>
        <p:spPr>
          <a:xfrm>
            <a:off x="1040947" y="3037502"/>
            <a:ext cx="7062106" cy="646331"/>
          </a:xfrm>
          <a:prstGeom prst="rect">
            <a:avLst/>
          </a:prstGeom>
          <a:noFill/>
        </p:spPr>
        <p:txBody>
          <a:bodyPr wrap="square">
            <a:spAutoFit/>
          </a:bodyPr>
          <a:lstStyle/>
          <a:p>
            <a:pPr marL="0" marR="0" algn="ctr">
              <a:spcBef>
                <a:spcPts val="0"/>
              </a:spcBef>
              <a:spcAft>
                <a:spcPts val="0"/>
              </a:spcAft>
            </a:pPr>
            <a:r>
              <a:rPr lang="en-US" sz="900" dirty="0">
                <a:solidFill>
                  <a:srgbClr val="000000"/>
                </a:solidFill>
                <a:effectLst/>
                <a:ea typeface="Calibri" panose="020F0502020204030204" pitchFamily="34" charset="0"/>
              </a:rPr>
              <a:t>The </a:t>
            </a:r>
            <a:r>
              <a:rPr lang="en-US" sz="900" b="1" dirty="0">
                <a:solidFill>
                  <a:srgbClr val="000000"/>
                </a:solidFill>
                <a:effectLst/>
                <a:ea typeface="Calibri" panose="020F0502020204030204" pitchFamily="34" charset="0"/>
              </a:rPr>
              <a:t>Building Capacity for Public and Private Payer Coverage of the National Diabetes Prevention Program (National DPP) Lifestyle Change Program</a:t>
            </a:r>
            <a:r>
              <a:rPr lang="en-US" sz="900" dirty="0">
                <a:solidFill>
                  <a:srgbClr val="000000"/>
                </a:solidFill>
                <a:effectLst/>
                <a:ea typeface="Calibri" panose="020F0502020204030204" pitchFamily="34" charset="0"/>
              </a:rPr>
              <a:t> project is supported by the Centers for Disease Control and Prevention (CDC) of the U.S. Department of Health and Human Services (HHS) as part of a financial assistance award totaling </a:t>
            </a:r>
            <a:r>
              <a:rPr lang="en-US" sz="900" b="1" dirty="0">
                <a:solidFill>
                  <a:srgbClr val="000000"/>
                </a:solidFill>
                <a:effectLst/>
                <a:ea typeface="Calibri" panose="020F0502020204030204" pitchFamily="34" charset="0"/>
              </a:rPr>
              <a:t>$4.3M for grant year 5</a:t>
            </a:r>
            <a:r>
              <a:rPr lang="en-US" sz="900" dirty="0">
                <a:solidFill>
                  <a:srgbClr val="000000"/>
                </a:solidFill>
                <a:effectLst/>
                <a:ea typeface="Calibri" panose="020F0502020204030204" pitchFamily="34" charset="0"/>
              </a:rPr>
              <a:t> with 100 percent funded by CDC/HHS. The contents are those of the author(s) and do not necessarily represent the official views of, nor an endorsement, by CDC/HHS, or the U.S. Government.</a:t>
            </a:r>
            <a:endParaRPr lang="en-US" sz="900" dirty="0">
              <a:effectLst/>
              <a:ea typeface="Calibri" panose="020F0502020204030204" pitchFamily="34" charset="0"/>
            </a:endParaRPr>
          </a:p>
        </p:txBody>
      </p:sp>
      <p:sp>
        <p:nvSpPr>
          <p:cNvPr id="4" name="TextBox 3">
            <a:extLst>
              <a:ext uri="{FF2B5EF4-FFF2-40B4-BE49-F238E27FC236}">
                <a16:creationId xmlns:a16="http://schemas.microsoft.com/office/drawing/2014/main" id="{E0CB968D-D1E6-4D28-56B5-21C28C589559}"/>
              </a:ext>
            </a:extLst>
          </p:cNvPr>
          <p:cNvSpPr txBox="1"/>
          <p:nvPr/>
        </p:nvSpPr>
        <p:spPr>
          <a:xfrm>
            <a:off x="485076" y="1678415"/>
            <a:ext cx="7979644" cy="1200329"/>
          </a:xfrm>
          <a:prstGeom prst="rect">
            <a:avLst/>
          </a:prstGeom>
          <a:noFill/>
          <a:ln w="19050">
            <a:solidFill>
              <a:schemeClr val="accent3"/>
            </a:solidFill>
          </a:ln>
        </p:spPr>
        <p:txBody>
          <a:bodyPr wrap="square" rtlCol="0">
            <a:spAutoFit/>
          </a:bodyPr>
          <a:lstStyle/>
          <a:p>
            <a:pPr algn="ctr"/>
            <a:r>
              <a:rPr lang="en-US" sz="1800" dirty="0">
                <a:effectLst/>
                <a:latin typeface="Calibri" panose="020F0502020204030204" pitchFamily="34" charset="0"/>
              </a:rPr>
              <a:t>If you require this document in an alternative format, such as larger print or a contrasted  background, please contact NACDD’s Communications Department at </a:t>
            </a:r>
            <a:r>
              <a:rPr lang="en-US" sz="1800" dirty="0" err="1">
                <a:solidFill>
                  <a:srgbClr val="0070C0"/>
                </a:solidFill>
                <a:effectLst/>
                <a:latin typeface="Calibri" panose="020F0502020204030204" pitchFamily="34" charset="0"/>
              </a:rPr>
              <a:t>publications@chronicdisease.org</a:t>
            </a:r>
            <a:r>
              <a:rPr lang="en-US" sz="1800" dirty="0">
                <a:effectLst/>
                <a:latin typeface="Calibri" panose="020F0502020204030204" pitchFamily="34" charset="0"/>
              </a:rPr>
              <a:t>. </a:t>
            </a:r>
            <a:br>
              <a:rPr lang="en-US" sz="1800" dirty="0">
                <a:effectLst/>
                <a:latin typeface="Calibri" panose="020F0502020204030204" pitchFamily="34" charset="0"/>
              </a:rPr>
            </a:br>
            <a:r>
              <a:rPr lang="en-US" sz="1800" dirty="0">
                <a:effectLst/>
                <a:latin typeface="Calibri" panose="020F0502020204030204" pitchFamily="34" charset="0"/>
              </a:rPr>
              <a:t>Alternate formats can be made available within two weeks of a request.</a:t>
            </a:r>
          </a:p>
        </p:txBody>
      </p:sp>
    </p:spTree>
    <p:extLst>
      <p:ext uri="{BB962C8B-B14F-4D97-AF65-F5344CB8AC3E}">
        <p14:creationId xmlns:p14="http://schemas.microsoft.com/office/powerpoint/2010/main" val="286400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Health Equity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lvl="1" indent="-285750">
              <a:spcBef>
                <a:spcPts val="570"/>
              </a:spcBef>
            </a:pPr>
            <a:r>
              <a:rPr lang="en-US" sz="1800" dirty="0">
                <a:hlinkClick r:id="rId2"/>
              </a:rPr>
              <a:t>Coverage Toolkit: Health Equity</a:t>
            </a:r>
            <a:endParaRPr lang="en-US" sz="1800" dirty="0"/>
          </a:p>
          <a:p>
            <a:pPr marL="542282" lvl="2" indent="-285750">
              <a:spcBef>
                <a:spcPts val="570"/>
              </a:spcBef>
            </a:pPr>
            <a:r>
              <a:rPr lang="en-US" sz="1800" dirty="0">
                <a:hlinkClick r:id="rId3"/>
              </a:rPr>
              <a:t>Defining Health Equity</a:t>
            </a:r>
            <a:endParaRPr lang="en-US" sz="1800" dirty="0"/>
          </a:p>
          <a:p>
            <a:pPr marL="542282" lvl="2" indent="-285750">
              <a:spcBef>
                <a:spcPts val="570"/>
              </a:spcBef>
            </a:pPr>
            <a:r>
              <a:rPr lang="en-US" sz="1800" dirty="0">
                <a:hlinkClick r:id="rId4"/>
              </a:rPr>
              <a:t>Connecting SDOH and HRSN to Prediabetes and Type 2 Diabetes</a:t>
            </a:r>
            <a:endParaRPr lang="en-US" sz="1800" dirty="0"/>
          </a:p>
          <a:p>
            <a:pPr marL="542282" lvl="2" indent="-285750">
              <a:spcBef>
                <a:spcPts val="570"/>
              </a:spcBef>
            </a:pPr>
            <a:r>
              <a:rPr lang="en-US" sz="1800" dirty="0">
                <a:hlinkClick r:id="rId5"/>
              </a:rPr>
              <a:t>The Connection Between the National DPP Lifestyle Change Program and Addressing HRSN</a:t>
            </a:r>
            <a:endParaRPr lang="en-US" sz="1800" dirty="0"/>
          </a:p>
          <a:p>
            <a:pPr marL="542282" lvl="2" indent="-285750">
              <a:spcBef>
                <a:spcPts val="570"/>
              </a:spcBef>
            </a:pPr>
            <a:r>
              <a:rPr lang="en-US" sz="1800" dirty="0">
                <a:hlinkClick r:id="rId6"/>
              </a:rPr>
              <a:t>The Role of Medicaid in Addressing HRSN</a:t>
            </a:r>
            <a:endParaRPr lang="en-US" sz="1800" dirty="0"/>
          </a:p>
          <a:p>
            <a:pPr marL="542282" lvl="2" indent="-285750">
              <a:spcBef>
                <a:spcPts val="570"/>
              </a:spcBef>
            </a:pPr>
            <a:r>
              <a:rPr lang="en-US" sz="1800" dirty="0">
                <a:hlinkClick r:id="rId7"/>
              </a:rPr>
              <a:t>Connecting the National DPP Lifestyle Change Program to State and National Health Equity Initiatives</a:t>
            </a:r>
            <a:endParaRPr lang="en-US" sz="1800" dirty="0"/>
          </a:p>
          <a:p>
            <a:pPr marL="285750" lvl="1" indent="-285750">
              <a:spcBef>
                <a:spcPts val="570"/>
              </a:spcBef>
            </a:pPr>
            <a:r>
              <a:rPr lang="en-US" sz="1800" dirty="0"/>
              <a:t>CDC: </a:t>
            </a:r>
            <a:r>
              <a:rPr lang="en-US" sz="1800" dirty="0">
                <a:hlinkClick r:id="rId8"/>
              </a:rPr>
              <a:t>Core Health Equity and Intervention Strategy </a:t>
            </a:r>
            <a:endParaRPr lang="en-US" sz="1800" dirty="0"/>
          </a:p>
          <a:p>
            <a:pPr marL="285750" lvl="1" indent="-285750">
              <a:spcBef>
                <a:spcPts val="570"/>
              </a:spcBef>
            </a:pPr>
            <a:r>
              <a:rPr lang="en-US" sz="1800" dirty="0"/>
              <a:t>CDC: </a:t>
            </a:r>
            <a:r>
              <a:rPr lang="en-US" sz="1800" dirty="0">
                <a:hlinkClick r:id="rId9"/>
              </a:rPr>
              <a:t>Reaching Underserved Populations Resources</a:t>
            </a:r>
            <a:endParaRPr lang="en-US" sz="1800" dirty="0"/>
          </a:p>
          <a:p>
            <a:pPr marL="285750" lvl="1" indent="-285750">
              <a:spcBef>
                <a:spcPts val="570"/>
              </a:spcBef>
            </a:pPr>
            <a:r>
              <a:rPr lang="en-US" sz="1800" dirty="0"/>
              <a:t>HMA Brief: </a:t>
            </a:r>
            <a:r>
              <a:rPr lang="en-US" sz="1800" dirty="0">
                <a:hlinkClick r:id="rId10"/>
              </a:rPr>
              <a:t>Strategies for Addressing SDOH and Health Equity</a:t>
            </a:r>
            <a:endParaRPr lang="en-US" sz="1800" dirty="0"/>
          </a:p>
        </p:txBody>
      </p:sp>
    </p:spTree>
    <p:extLst>
      <p:ext uri="{BB962C8B-B14F-4D97-AF65-F5344CB8AC3E}">
        <p14:creationId xmlns:p14="http://schemas.microsoft.com/office/powerpoint/2010/main" val="382868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6467-C6A6-43D3-956C-0228F6CDB84D}"/>
              </a:ext>
            </a:extLst>
          </p:cNvPr>
          <p:cNvSpPr>
            <a:spLocks noGrp="1"/>
          </p:cNvSpPr>
          <p:nvPr>
            <p:ph type="title"/>
          </p:nvPr>
        </p:nvSpPr>
        <p:spPr/>
        <p:txBody>
          <a:bodyPr/>
          <a:lstStyle/>
          <a:p>
            <a:r>
              <a:rPr lang="en-US"/>
              <a:t>How to Use This Project Plan Template</a:t>
            </a:r>
          </a:p>
        </p:txBody>
      </p:sp>
      <p:sp>
        <p:nvSpPr>
          <p:cNvPr id="3" name="Content Placeholder 2">
            <a:extLst>
              <a:ext uri="{FF2B5EF4-FFF2-40B4-BE49-F238E27FC236}">
                <a16:creationId xmlns:a16="http://schemas.microsoft.com/office/drawing/2014/main" id="{2A7016BB-228A-44AF-A5EC-6727C582FE2A}"/>
              </a:ext>
            </a:extLst>
          </p:cNvPr>
          <p:cNvSpPr>
            <a:spLocks noGrp="1"/>
          </p:cNvSpPr>
          <p:nvPr>
            <p:ph idx="1"/>
          </p:nvPr>
        </p:nvSpPr>
        <p:spPr>
          <a:xfrm>
            <a:off x="228601" y="638137"/>
            <a:ext cx="8659368" cy="3978468"/>
          </a:xfrm>
        </p:spPr>
        <p:txBody>
          <a:bodyPr/>
          <a:lstStyle/>
          <a:p>
            <a:pPr marL="285750" indent="-285750">
              <a:spcAft>
                <a:spcPts val="600"/>
              </a:spcAft>
              <a:buFont typeface="Arial" panose="020B0604020202020204" pitchFamily="34" charset="0"/>
              <a:buChar char="•"/>
            </a:pPr>
            <a:r>
              <a:rPr lang="en-US" sz="1600"/>
              <a:t>In the project plan template that follows, activities have been added and color coded to represent </a:t>
            </a:r>
            <a:r>
              <a:rPr lang="en-US" sz="1600">
                <a:solidFill>
                  <a:srgbClr val="002855"/>
                </a:solidFill>
              </a:rPr>
              <a:t>Planning Activities, </a:t>
            </a:r>
            <a:r>
              <a:rPr lang="en-US" sz="1600">
                <a:solidFill>
                  <a:srgbClr val="0057B8"/>
                </a:solidFill>
              </a:rPr>
              <a:t>Operationalization Activities, </a:t>
            </a:r>
            <a:r>
              <a:rPr lang="en-US" sz="1600">
                <a:solidFill>
                  <a:srgbClr val="008530"/>
                </a:solidFill>
              </a:rPr>
              <a:t>Payer Contracting Activities, </a:t>
            </a:r>
            <a:r>
              <a:rPr lang="en-US" sz="1600">
                <a:solidFill>
                  <a:schemeClr val="tx1"/>
                </a:solidFill>
              </a:rPr>
              <a:t>and</a:t>
            </a:r>
            <a:r>
              <a:rPr lang="en-US" sz="1600">
                <a:solidFill>
                  <a:srgbClr val="008530"/>
                </a:solidFill>
              </a:rPr>
              <a:t> </a:t>
            </a:r>
            <a:r>
              <a:rPr lang="en-US" sz="1600">
                <a:solidFill>
                  <a:srgbClr val="7030A0"/>
                </a:solidFill>
              </a:rPr>
              <a:t>Evaluation and Sustainability Activities</a:t>
            </a:r>
            <a:r>
              <a:rPr lang="en-US" sz="1600">
                <a:solidFill>
                  <a:srgbClr val="604A7B"/>
                </a:solidFill>
              </a:rPr>
              <a:t>. </a:t>
            </a:r>
          </a:p>
          <a:p>
            <a:pPr marL="285750" indent="-285750">
              <a:spcAft>
                <a:spcPts val="600"/>
              </a:spcAft>
              <a:buFont typeface="Arial" panose="020B0604020202020204" pitchFamily="34" charset="0"/>
              <a:buChar char="•"/>
            </a:pPr>
            <a:r>
              <a:rPr lang="en-US" sz="1600"/>
              <a:t>The project plan template was originally developed to assist UHAs interested in enrolling in Medicaid and/or contracting with MCOs; however, content can be adjusted to fit organizations interested in prioritizing work with other payers and/or evidence-based programs.</a:t>
            </a:r>
          </a:p>
          <a:p>
            <a:pPr marL="285750" indent="-285750">
              <a:spcAft>
                <a:spcPts val="600"/>
              </a:spcAft>
              <a:buFont typeface="Arial" panose="020B0604020202020204" pitchFamily="34" charset="0"/>
              <a:buChar char="•"/>
            </a:pPr>
            <a:r>
              <a:rPr lang="en-US" sz="1600"/>
              <a:t>You may use any activities listed, change them, and/or add your own (copy and paste boxes to create new ones). </a:t>
            </a:r>
          </a:p>
          <a:p>
            <a:pPr marL="285750" indent="-285750">
              <a:spcAft>
                <a:spcPts val="600"/>
              </a:spcAft>
              <a:buFont typeface="Arial" panose="020B0604020202020204" pitchFamily="34" charset="0"/>
              <a:buChar char="•"/>
            </a:pPr>
            <a:r>
              <a:rPr lang="en-US" sz="1600"/>
              <a:t>Box length can be adjusted to account for the estimated time to completion. Each box within the background of the template is equivalent to one month (table totals one year). The top row is divided in quarters and can be deleted or edited for different timeframes.</a:t>
            </a:r>
          </a:p>
          <a:p>
            <a:pPr marL="285750" indent="-285750">
              <a:spcAft>
                <a:spcPts val="600"/>
              </a:spcAft>
              <a:buFont typeface="Arial" panose="020B0604020202020204" pitchFamily="34" charset="0"/>
              <a:buChar char="•"/>
            </a:pPr>
            <a:r>
              <a:rPr lang="en-US" sz="1600"/>
              <a:t>Relevant resources are included in slides following the template, organized according to topic and stage of UHA development.</a:t>
            </a:r>
            <a:br>
              <a:rPr lang="en-US" sz="1600"/>
            </a:br>
            <a:endParaRPr lang="en-US" sz="1600"/>
          </a:p>
          <a:p>
            <a:pPr>
              <a:spcAft>
                <a:spcPts val="600"/>
              </a:spcAft>
            </a:pPr>
            <a:r>
              <a:rPr lang="en-US" sz="1400" i="1"/>
              <a:t>Note</a:t>
            </a:r>
            <a:r>
              <a:rPr lang="en-US" sz="1400"/>
              <a:t>: This presentation was produced on a PC. Functionality and/or appearance may change if viewed on non-PC device and hyperlinks may only be accessible in presentation mode. </a:t>
            </a:r>
          </a:p>
        </p:txBody>
      </p:sp>
    </p:spTree>
    <p:extLst>
      <p:ext uri="{BB962C8B-B14F-4D97-AF65-F5344CB8AC3E}">
        <p14:creationId xmlns:p14="http://schemas.microsoft.com/office/powerpoint/2010/main" val="368435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AAC712D-B564-30D2-489A-E564B02D7649}"/>
              </a:ext>
            </a:extLst>
          </p:cNvPr>
          <p:cNvSpPr/>
          <p:nvPr/>
        </p:nvSpPr>
        <p:spPr>
          <a:xfrm>
            <a:off x="17295" y="1348247"/>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Review UHA resources </a:t>
            </a:r>
            <a:r>
              <a:rPr lang="en-US" sz="800" dirty="0">
                <a:solidFill>
                  <a:schemeClr val="bg1"/>
                </a:solidFill>
              </a:rPr>
              <a:t>(see </a:t>
            </a:r>
            <a:r>
              <a:rPr lang="en-US" sz="800" i="0" kern="1200" noProof="0" dirty="0">
                <a:solidFill>
                  <a:schemeClr val="bg1"/>
                </a:solidFill>
                <a:effectLst/>
                <a:latin typeface="+mn-lt"/>
                <a:ea typeface="+mn-ea"/>
                <a:cs typeface="+mn-cs"/>
              </a:rPr>
              <a:t>UHA page of Coverage Toolkit)</a:t>
            </a:r>
          </a:p>
        </p:txBody>
      </p:sp>
      <p:sp>
        <p:nvSpPr>
          <p:cNvPr id="4" name="Rectangle: Rounded Corners 3">
            <a:extLst>
              <a:ext uri="{FF2B5EF4-FFF2-40B4-BE49-F238E27FC236}">
                <a16:creationId xmlns:a16="http://schemas.microsoft.com/office/drawing/2014/main" id="{AA296DC8-4C34-C888-688F-C52EED8AB67A}"/>
              </a:ext>
            </a:extLst>
          </p:cNvPr>
          <p:cNvSpPr/>
          <p:nvPr/>
        </p:nvSpPr>
        <p:spPr>
          <a:xfrm>
            <a:off x="1540077" y="1357838"/>
            <a:ext cx="78091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Develop marketing materials</a:t>
            </a:r>
            <a:endParaRPr lang="en-US" sz="800" i="0" strike="sngStrike" dirty="0">
              <a:solidFill>
                <a:schemeClr val="bg1"/>
              </a:solidFill>
              <a:effectLst/>
              <a:latin typeface="Calibri Light" panose="020F0302020204030204" pitchFamily="34" charset="0"/>
            </a:endParaRPr>
          </a:p>
        </p:txBody>
      </p:sp>
      <p:sp>
        <p:nvSpPr>
          <p:cNvPr id="5" name="Rectangle: Rounded Corners 4">
            <a:extLst>
              <a:ext uri="{FF2B5EF4-FFF2-40B4-BE49-F238E27FC236}">
                <a16:creationId xmlns:a16="http://schemas.microsoft.com/office/drawing/2014/main" id="{52DAFB0F-FA3A-EDB5-3E94-0B87756533E7}"/>
              </a:ext>
            </a:extLst>
          </p:cNvPr>
          <p:cNvSpPr/>
          <p:nvPr/>
        </p:nvSpPr>
        <p:spPr>
          <a:xfrm>
            <a:off x="759947" y="1348247"/>
            <a:ext cx="767513"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Identify potential orgs (UHO or sub)</a:t>
            </a:r>
            <a:endParaRPr lang="en-US" sz="800" i="0" strike="sngStrike" dirty="0">
              <a:solidFill>
                <a:schemeClr val="bg1"/>
              </a:solidFill>
              <a:effectLst/>
              <a:latin typeface="Calibri Light" panose="020F0302020204030204" pitchFamily="34" charset="0"/>
            </a:endParaRPr>
          </a:p>
        </p:txBody>
      </p:sp>
      <p:sp>
        <p:nvSpPr>
          <p:cNvPr id="6" name="Rectangle: Rounded Corners 5">
            <a:extLst>
              <a:ext uri="{FF2B5EF4-FFF2-40B4-BE49-F238E27FC236}">
                <a16:creationId xmlns:a16="http://schemas.microsoft.com/office/drawing/2014/main" id="{A40B2723-5A22-1F95-7147-F7BED98DE466}"/>
              </a:ext>
            </a:extLst>
          </p:cNvPr>
          <p:cNvSpPr/>
          <p:nvPr/>
        </p:nvSpPr>
        <p:spPr>
          <a:xfrm>
            <a:off x="2303231" y="1357784"/>
            <a:ext cx="1968178"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UHO outreach to potential subsidiary organizations</a:t>
            </a:r>
          </a:p>
        </p:txBody>
      </p:sp>
      <p:sp>
        <p:nvSpPr>
          <p:cNvPr id="7" name="Rectangle: Rounded Corners 6">
            <a:extLst>
              <a:ext uri="{FF2B5EF4-FFF2-40B4-BE49-F238E27FC236}">
                <a16:creationId xmlns:a16="http://schemas.microsoft.com/office/drawing/2014/main" id="{625D0768-8A22-D3ED-F8B1-916DAC93B220}"/>
              </a:ext>
            </a:extLst>
          </p:cNvPr>
          <p:cNvSpPr/>
          <p:nvPr/>
        </p:nvSpPr>
        <p:spPr>
          <a:xfrm>
            <a:off x="5167942" y="2286117"/>
            <a:ext cx="917358"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Develop financial strategy to achieve sustainability</a:t>
            </a:r>
          </a:p>
        </p:txBody>
      </p:sp>
      <p:sp>
        <p:nvSpPr>
          <p:cNvPr id="8" name="Rectangle: Rounded Corners 7">
            <a:extLst>
              <a:ext uri="{FF2B5EF4-FFF2-40B4-BE49-F238E27FC236}">
                <a16:creationId xmlns:a16="http://schemas.microsoft.com/office/drawing/2014/main" id="{E2ECFF81-DAE7-DAB3-9C69-1B71B65E4BD2}"/>
              </a:ext>
            </a:extLst>
          </p:cNvPr>
          <p:cNvSpPr/>
          <p:nvPr/>
        </p:nvSpPr>
        <p:spPr>
          <a:xfrm>
            <a:off x="3449726" y="2287722"/>
            <a:ext cx="1432983"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UHO select  or develop billing/data platform (if partnering with a third-party vendor or in-house)</a:t>
            </a:r>
            <a:endParaRPr lang="en-US" sz="800" i="0" strike="sngStrike" dirty="0">
              <a:solidFill>
                <a:schemeClr val="bg1"/>
              </a:solidFill>
              <a:effectLst/>
              <a:latin typeface="Calibri Light" panose="020F0302020204030204" pitchFamily="34" charset="0"/>
            </a:endParaRPr>
          </a:p>
        </p:txBody>
      </p:sp>
      <p:sp>
        <p:nvSpPr>
          <p:cNvPr id="9" name="Rectangle: Rounded Corners 8">
            <a:extLst>
              <a:ext uri="{FF2B5EF4-FFF2-40B4-BE49-F238E27FC236}">
                <a16:creationId xmlns:a16="http://schemas.microsoft.com/office/drawing/2014/main" id="{8E846C81-B4DD-0213-4E23-23D619EA1203}"/>
              </a:ext>
            </a:extLst>
          </p:cNvPr>
          <p:cNvSpPr/>
          <p:nvPr/>
        </p:nvSpPr>
        <p:spPr>
          <a:xfrm>
            <a:off x="6106409" y="1348247"/>
            <a:ext cx="1326443"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Support UHA’s efforts to identify/implement referral pathways to recruit &amp; enroll participants</a:t>
            </a:r>
            <a:endParaRPr lang="en-US" sz="800" i="0" strike="sngStrike" dirty="0">
              <a:solidFill>
                <a:schemeClr val="bg1"/>
              </a:solidFill>
              <a:effectLst/>
              <a:latin typeface="Calibri Light" panose="020F0302020204030204" pitchFamily="34" charset="0"/>
            </a:endParaRPr>
          </a:p>
        </p:txBody>
      </p:sp>
      <p:sp>
        <p:nvSpPr>
          <p:cNvPr id="10" name="Rectangle: Rounded Corners 9">
            <a:extLst>
              <a:ext uri="{FF2B5EF4-FFF2-40B4-BE49-F238E27FC236}">
                <a16:creationId xmlns:a16="http://schemas.microsoft.com/office/drawing/2014/main" id="{AE014361-6829-D81F-D62F-E9D9EAD31D86}"/>
              </a:ext>
            </a:extLst>
          </p:cNvPr>
          <p:cNvSpPr/>
          <p:nvPr/>
        </p:nvSpPr>
        <p:spPr>
          <a:xfrm>
            <a:off x="1540964" y="3229119"/>
            <a:ext cx="762267"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Research Medicaid’s require-ments for the UHA’s enrollment</a:t>
            </a:r>
          </a:p>
        </p:txBody>
      </p:sp>
      <p:sp>
        <p:nvSpPr>
          <p:cNvPr id="11" name="Rectangle: Rounded Corners 10">
            <a:extLst>
              <a:ext uri="{FF2B5EF4-FFF2-40B4-BE49-F238E27FC236}">
                <a16:creationId xmlns:a16="http://schemas.microsoft.com/office/drawing/2014/main" id="{7A7CFC1A-02ED-7F50-A755-194DD94DC326}"/>
              </a:ext>
            </a:extLst>
          </p:cNvPr>
          <p:cNvSpPr/>
          <p:nvPr/>
        </p:nvSpPr>
        <p:spPr>
          <a:xfrm>
            <a:off x="3061022" y="3238675"/>
            <a:ext cx="1518368" cy="452826"/>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Support UHA enrollment in Medicaid</a:t>
            </a:r>
          </a:p>
        </p:txBody>
      </p:sp>
      <p:sp>
        <p:nvSpPr>
          <p:cNvPr id="12" name="Rectangle: Rounded Corners 11">
            <a:extLst>
              <a:ext uri="{FF2B5EF4-FFF2-40B4-BE49-F238E27FC236}">
                <a16:creationId xmlns:a16="http://schemas.microsoft.com/office/drawing/2014/main" id="{07426852-90C4-AEB9-956C-24E8B3F85501}"/>
              </a:ext>
            </a:extLst>
          </p:cNvPr>
          <p:cNvSpPr/>
          <p:nvPr/>
        </p:nvSpPr>
        <p:spPr>
          <a:xfrm>
            <a:off x="4377487" y="4186012"/>
            <a:ext cx="1746575" cy="475949"/>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Engage in MCO reimbursement rate discussions &amp; other contracting negotiations</a:t>
            </a:r>
          </a:p>
        </p:txBody>
      </p:sp>
      <p:sp>
        <p:nvSpPr>
          <p:cNvPr id="13" name="Rectangle: Rounded Corners 12">
            <a:extLst>
              <a:ext uri="{FF2B5EF4-FFF2-40B4-BE49-F238E27FC236}">
                <a16:creationId xmlns:a16="http://schemas.microsoft.com/office/drawing/2014/main" id="{D6AA42E0-CA91-098A-DBF7-C419D355FB14}"/>
              </a:ext>
            </a:extLst>
          </p:cNvPr>
          <p:cNvSpPr/>
          <p:nvPr/>
        </p:nvSpPr>
        <p:spPr>
          <a:xfrm>
            <a:off x="1540963" y="4649078"/>
            <a:ext cx="4926511" cy="481894"/>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Connect UHA &amp; Medicaid</a:t>
            </a:r>
            <a:r>
              <a:rPr lang="en-US" sz="800" dirty="0">
                <a:solidFill>
                  <a:schemeClr val="bg1"/>
                </a:solidFill>
                <a:latin typeface="Calibri Light" panose="020F0302020204030204" pitchFamily="34" charset="0"/>
              </a:rPr>
              <a:t>/MCOs; educate Medicaid/managed care organizations about UHA &amp; DPRP</a:t>
            </a:r>
            <a:endParaRPr lang="en-US" sz="800" i="0" dirty="0">
              <a:solidFill>
                <a:schemeClr val="bg1"/>
              </a:solidFill>
              <a:effectLst/>
              <a:latin typeface="Calibri Light" panose="020F0302020204030204" pitchFamily="34" charset="0"/>
            </a:endParaRPr>
          </a:p>
        </p:txBody>
      </p:sp>
      <p:sp>
        <p:nvSpPr>
          <p:cNvPr id="14" name="Rectangle: Rounded Corners 13">
            <a:extLst>
              <a:ext uri="{FF2B5EF4-FFF2-40B4-BE49-F238E27FC236}">
                <a16:creationId xmlns:a16="http://schemas.microsoft.com/office/drawing/2014/main" id="{70F663B5-7A39-A2A8-0252-5A498D7A7753}"/>
              </a:ext>
            </a:extLst>
          </p:cNvPr>
          <p:cNvSpPr/>
          <p:nvPr/>
        </p:nvSpPr>
        <p:spPr>
          <a:xfrm>
            <a:off x="2708862" y="2286117"/>
            <a:ext cx="715799"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CDC UHO application</a:t>
            </a:r>
            <a:endParaRPr lang="en-US" sz="800" i="0" strike="sngStrike" dirty="0">
              <a:solidFill>
                <a:schemeClr val="bg1"/>
              </a:solidFill>
              <a:effectLst/>
              <a:latin typeface="Calibri Light" panose="020F0302020204030204" pitchFamily="34" charset="0"/>
            </a:endParaRPr>
          </a:p>
        </p:txBody>
      </p:sp>
      <p:sp>
        <p:nvSpPr>
          <p:cNvPr id="15" name="Rectangle: Rounded Corners 14">
            <a:extLst>
              <a:ext uri="{FF2B5EF4-FFF2-40B4-BE49-F238E27FC236}">
                <a16:creationId xmlns:a16="http://schemas.microsoft.com/office/drawing/2014/main" id="{F5A40322-70D6-20D4-46CE-A6FF04A54140}"/>
              </a:ext>
            </a:extLst>
          </p:cNvPr>
          <p:cNvSpPr/>
          <p:nvPr/>
        </p:nvSpPr>
        <p:spPr>
          <a:xfrm>
            <a:off x="6467475" y="4179044"/>
            <a:ext cx="1914525"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E</a:t>
            </a:r>
            <a:r>
              <a:rPr lang="en-US" sz="800" i="0" dirty="0">
                <a:solidFill>
                  <a:schemeClr val="bg1"/>
                </a:solidFill>
                <a:effectLst/>
                <a:latin typeface="Calibri Light" panose="020F0302020204030204" pitchFamily="34" charset="0"/>
              </a:rPr>
              <a:t>nroll and/or contract with additional payers (i.e., Medicare, commercial, employers)</a:t>
            </a:r>
          </a:p>
        </p:txBody>
      </p:sp>
      <p:sp>
        <p:nvSpPr>
          <p:cNvPr id="16" name="Rectangle: Rounded Corners 15">
            <a:extLst>
              <a:ext uri="{FF2B5EF4-FFF2-40B4-BE49-F238E27FC236}">
                <a16:creationId xmlns:a16="http://schemas.microsoft.com/office/drawing/2014/main" id="{26C42A56-35B9-4E4D-FA04-6F20B0DC3D7B}"/>
              </a:ext>
            </a:extLst>
          </p:cNvPr>
          <p:cNvSpPr/>
          <p:nvPr/>
        </p:nvSpPr>
        <p:spPr>
          <a:xfrm>
            <a:off x="9300324" y="3314889"/>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Identify additional evidence-based initiatives that could be incorporated into the UHA</a:t>
            </a:r>
          </a:p>
        </p:txBody>
      </p:sp>
      <p:sp>
        <p:nvSpPr>
          <p:cNvPr id="17" name="Rectangle: Rounded Corners 16">
            <a:extLst>
              <a:ext uri="{FF2B5EF4-FFF2-40B4-BE49-F238E27FC236}">
                <a16:creationId xmlns:a16="http://schemas.microsoft.com/office/drawing/2014/main" id="{56C580F6-2E6A-803B-2453-005FC5C8692B}"/>
              </a:ext>
            </a:extLst>
          </p:cNvPr>
          <p:cNvSpPr/>
          <p:nvPr/>
        </p:nvSpPr>
        <p:spPr>
          <a:xfrm>
            <a:off x="7626045" y="3238675"/>
            <a:ext cx="1155574"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Identify SDOH screening tools, roles &amp; responsibilities for screening participants</a:t>
            </a:r>
            <a:endParaRPr lang="en-US" sz="800" i="0" dirty="0">
              <a:solidFill>
                <a:schemeClr val="bg1"/>
              </a:solidFill>
              <a:effectLst/>
              <a:latin typeface="Calibri Light" panose="020F0302020204030204" pitchFamily="34" charset="0"/>
            </a:endParaRPr>
          </a:p>
        </p:txBody>
      </p:sp>
      <p:sp>
        <p:nvSpPr>
          <p:cNvPr id="18" name="Rectangle: Rounded Corners 17">
            <a:extLst>
              <a:ext uri="{FF2B5EF4-FFF2-40B4-BE49-F238E27FC236}">
                <a16:creationId xmlns:a16="http://schemas.microsoft.com/office/drawing/2014/main" id="{57BD7584-D44F-F5A1-50D8-D6965643C27F}"/>
              </a:ext>
            </a:extLst>
          </p:cNvPr>
          <p:cNvSpPr/>
          <p:nvPr/>
        </p:nvSpPr>
        <p:spPr>
          <a:xfrm>
            <a:off x="4293655" y="1353429"/>
            <a:ext cx="1432983"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Light" panose="020F0302020204030204" pitchFamily="34" charset="0"/>
              </a:rPr>
              <a:t>D</a:t>
            </a:r>
            <a:r>
              <a:rPr lang="en-US" sz="800" i="0" dirty="0">
                <a:solidFill>
                  <a:schemeClr val="bg1"/>
                </a:solidFill>
                <a:effectLst/>
                <a:latin typeface="Calibri Light" panose="020F0302020204030204" pitchFamily="34" charset="0"/>
              </a:rPr>
              <a:t>raft, negotiate, &amp; execute required UHA contracts (i.e., </a:t>
            </a:r>
            <a:r>
              <a:rPr lang="en-US" sz="800" dirty="0">
                <a:solidFill>
                  <a:schemeClr val="bg1"/>
                </a:solidFill>
                <a:latin typeface="Calibri Light" panose="020F0302020204030204" pitchFamily="34" charset="0"/>
              </a:rPr>
              <a:t>business associate agreement</a:t>
            </a:r>
            <a:r>
              <a:rPr lang="en-US" sz="800" i="0" dirty="0">
                <a:solidFill>
                  <a:schemeClr val="bg1"/>
                </a:solidFill>
                <a:effectLst/>
                <a:latin typeface="Calibri Light" panose="020F0302020204030204" pitchFamily="34" charset="0"/>
              </a:rPr>
              <a:t>s, charters, etc.) </a:t>
            </a:r>
          </a:p>
        </p:txBody>
      </p:sp>
      <p:sp>
        <p:nvSpPr>
          <p:cNvPr id="19" name="Rectangle: Rounded Corners 18">
            <a:extLst>
              <a:ext uri="{FF2B5EF4-FFF2-40B4-BE49-F238E27FC236}">
                <a16:creationId xmlns:a16="http://schemas.microsoft.com/office/drawing/2014/main" id="{B0D80961-AF8D-C229-1C7D-D94D054F7BAC}"/>
              </a:ext>
            </a:extLst>
          </p:cNvPr>
          <p:cNvSpPr/>
          <p:nvPr/>
        </p:nvSpPr>
        <p:spPr>
          <a:xfrm>
            <a:off x="6106409" y="2286117"/>
            <a:ext cx="1202591"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Develop recruitment materials tailored to populations of focus</a:t>
            </a:r>
            <a:endParaRPr lang="en-US" sz="800" i="0" dirty="0">
              <a:solidFill>
                <a:schemeClr val="bg1"/>
              </a:solidFill>
              <a:effectLst/>
              <a:latin typeface="Calibri Light" panose="020F0302020204030204" pitchFamily="34" charset="0"/>
            </a:endParaRPr>
          </a:p>
        </p:txBody>
      </p:sp>
      <p:sp>
        <p:nvSpPr>
          <p:cNvPr id="20" name="Rectangle: Rounded Corners 19">
            <a:extLst>
              <a:ext uri="{FF2B5EF4-FFF2-40B4-BE49-F238E27FC236}">
                <a16:creationId xmlns:a16="http://schemas.microsoft.com/office/drawing/2014/main" id="{201A77C8-4400-654C-17FF-E16A8A140452}"/>
              </a:ext>
            </a:extLst>
          </p:cNvPr>
          <p:cNvSpPr/>
          <p:nvPr/>
        </p:nvSpPr>
        <p:spPr>
          <a:xfrm>
            <a:off x="7309000" y="2289644"/>
            <a:ext cx="1274985"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Develop engagement &amp; retention strategies tailored to populations of focus</a:t>
            </a:r>
            <a:endParaRPr lang="en-US" sz="800" i="0" dirty="0">
              <a:solidFill>
                <a:schemeClr val="bg1"/>
              </a:solidFill>
              <a:effectLst/>
              <a:latin typeface="Calibri Light" panose="020F0302020204030204" pitchFamily="34" charset="0"/>
            </a:endParaRPr>
          </a:p>
        </p:txBody>
      </p:sp>
      <p:sp>
        <p:nvSpPr>
          <p:cNvPr id="22" name="Rectangle: Rounded Corners 21">
            <a:extLst>
              <a:ext uri="{FF2B5EF4-FFF2-40B4-BE49-F238E27FC236}">
                <a16:creationId xmlns:a16="http://schemas.microsoft.com/office/drawing/2014/main" id="{B295C9CB-680D-8B72-FA3D-D50BB758F82F}"/>
              </a:ext>
            </a:extLst>
          </p:cNvPr>
          <p:cNvSpPr/>
          <p:nvPr/>
        </p:nvSpPr>
        <p:spPr>
          <a:xfrm>
            <a:off x="13234" y="2289644"/>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Perform</a:t>
            </a:r>
            <a:r>
              <a:rPr lang="en-US" sz="800" i="0" kern="1200" noProof="0" dirty="0">
                <a:solidFill>
                  <a:schemeClr val="bg1"/>
                </a:solidFill>
                <a:effectLst/>
              </a:rPr>
              <a:t> landscape analysis of pre-diabetes prevalence</a:t>
            </a:r>
            <a:endParaRPr lang="en-US" sz="800" i="0" strike="sngStrike" kern="1200" noProof="0" dirty="0">
              <a:solidFill>
                <a:schemeClr val="bg1"/>
              </a:solidFill>
              <a:effectLst/>
              <a:latin typeface="+mn-lt"/>
              <a:ea typeface="+mn-ea"/>
              <a:cs typeface="+mn-cs"/>
            </a:endParaRPr>
          </a:p>
        </p:txBody>
      </p:sp>
      <p:sp>
        <p:nvSpPr>
          <p:cNvPr id="23" name="Rectangle: Rounded Corners 22">
            <a:extLst>
              <a:ext uri="{FF2B5EF4-FFF2-40B4-BE49-F238E27FC236}">
                <a16:creationId xmlns:a16="http://schemas.microsoft.com/office/drawing/2014/main" id="{3D52EA52-701B-60CB-AB34-46CD4E732563}"/>
              </a:ext>
            </a:extLst>
          </p:cNvPr>
          <p:cNvSpPr/>
          <p:nvPr/>
        </p:nvSpPr>
        <p:spPr>
          <a:xfrm>
            <a:off x="9305107" y="2234574"/>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Support UHA efforts to identify, train, &amp; retain Lifestyle </a:t>
            </a:r>
            <a:r>
              <a:rPr lang="en-US" sz="800" dirty="0">
                <a:solidFill>
                  <a:schemeClr val="bg1"/>
                </a:solidFill>
                <a:latin typeface="Calibri Light" panose="020F0302020204030204" pitchFamily="34" charset="0"/>
              </a:rPr>
              <a:t>C</a:t>
            </a:r>
            <a:r>
              <a:rPr lang="en-US" sz="800" i="0" dirty="0">
                <a:solidFill>
                  <a:schemeClr val="bg1"/>
                </a:solidFill>
                <a:effectLst/>
                <a:latin typeface="Calibri Light" panose="020F0302020204030204" pitchFamily="34" charset="0"/>
              </a:rPr>
              <a:t>oaches</a:t>
            </a:r>
          </a:p>
        </p:txBody>
      </p:sp>
      <p:sp>
        <p:nvSpPr>
          <p:cNvPr id="24" name="Rectangle: Rounded Corners 23">
            <a:extLst>
              <a:ext uri="{FF2B5EF4-FFF2-40B4-BE49-F238E27FC236}">
                <a16:creationId xmlns:a16="http://schemas.microsoft.com/office/drawing/2014/main" id="{F16E6C74-9FFA-B948-A1B1-65DE287730FC}"/>
              </a:ext>
            </a:extLst>
          </p:cNvPr>
          <p:cNvSpPr/>
          <p:nvPr/>
        </p:nvSpPr>
        <p:spPr>
          <a:xfrm>
            <a:off x="17294" y="3229119"/>
            <a:ext cx="730223"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Evaluate National DPP Medicaid coverage in state</a:t>
            </a:r>
          </a:p>
        </p:txBody>
      </p:sp>
      <p:sp>
        <p:nvSpPr>
          <p:cNvPr id="25" name="Rectangle: Rounded Corners 24">
            <a:extLst>
              <a:ext uri="{FF2B5EF4-FFF2-40B4-BE49-F238E27FC236}">
                <a16:creationId xmlns:a16="http://schemas.microsoft.com/office/drawing/2014/main" id="{A9E97DFB-0E30-EBFF-5D0F-E3175C051A55}"/>
              </a:ext>
            </a:extLst>
          </p:cNvPr>
          <p:cNvSpPr/>
          <p:nvPr/>
        </p:nvSpPr>
        <p:spPr>
          <a:xfrm>
            <a:off x="5380265" y="3229119"/>
            <a:ext cx="1087209" cy="477032"/>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Support UHAs sub-mission of test claims</a:t>
            </a:r>
          </a:p>
        </p:txBody>
      </p:sp>
      <p:sp>
        <p:nvSpPr>
          <p:cNvPr id="26" name="Rectangle: Rounded Corners 25">
            <a:extLst>
              <a:ext uri="{FF2B5EF4-FFF2-40B4-BE49-F238E27FC236}">
                <a16:creationId xmlns:a16="http://schemas.microsoft.com/office/drawing/2014/main" id="{E9B59417-5F76-5F3E-420E-3556BED1C496}"/>
              </a:ext>
            </a:extLst>
          </p:cNvPr>
          <p:cNvSpPr/>
          <p:nvPr/>
        </p:nvSpPr>
        <p:spPr>
          <a:xfrm>
            <a:off x="1536985" y="2287722"/>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effectLst/>
                <a:latin typeface="Calibri Light" panose="020F0302020204030204" pitchFamily="34" charset="0"/>
              </a:rPr>
              <a:t>Develop business model</a:t>
            </a:r>
          </a:p>
        </p:txBody>
      </p:sp>
      <p:sp>
        <p:nvSpPr>
          <p:cNvPr id="27" name="Rectangle: Rounded Corners 26">
            <a:extLst>
              <a:ext uri="{FF2B5EF4-FFF2-40B4-BE49-F238E27FC236}">
                <a16:creationId xmlns:a16="http://schemas.microsoft.com/office/drawing/2014/main" id="{76CC5B29-FECF-AC58-78BE-DDA3436F3CB6}"/>
              </a:ext>
            </a:extLst>
          </p:cNvPr>
          <p:cNvSpPr/>
          <p:nvPr/>
        </p:nvSpPr>
        <p:spPr>
          <a:xfrm>
            <a:off x="8440109" y="1340613"/>
            <a:ext cx="696393"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effectLst/>
                <a:latin typeface="Calibri Light" panose="020F0302020204030204" pitchFamily="34" charset="0"/>
              </a:rPr>
              <a:t>Create evaluation plan</a:t>
            </a:r>
            <a:endParaRPr lang="en-US" sz="800" strike="sngStrike" dirty="0">
              <a:solidFill>
                <a:schemeClr val="bg1"/>
              </a:solidFill>
              <a:effectLst/>
              <a:latin typeface="Calibri Light" panose="020F0302020204030204" pitchFamily="34" charset="0"/>
            </a:endParaRPr>
          </a:p>
        </p:txBody>
      </p:sp>
      <p:sp>
        <p:nvSpPr>
          <p:cNvPr id="28" name="Rectangle: Rounded Corners 27">
            <a:extLst>
              <a:ext uri="{FF2B5EF4-FFF2-40B4-BE49-F238E27FC236}">
                <a16:creationId xmlns:a16="http://schemas.microsoft.com/office/drawing/2014/main" id="{3BB7F4AD-CB92-8D94-6B22-3FDC5BF25F39}"/>
              </a:ext>
            </a:extLst>
          </p:cNvPr>
          <p:cNvSpPr/>
          <p:nvPr/>
        </p:nvSpPr>
        <p:spPr>
          <a:xfrm>
            <a:off x="9305107" y="1154259"/>
            <a:ext cx="888775"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29" name="Rectangle: Rounded Corners 28">
            <a:extLst>
              <a:ext uri="{FF2B5EF4-FFF2-40B4-BE49-F238E27FC236}">
                <a16:creationId xmlns:a16="http://schemas.microsoft.com/office/drawing/2014/main" id="{00464A31-D3BF-3EB7-80A9-CE74E912A55E}"/>
              </a:ext>
            </a:extLst>
          </p:cNvPr>
          <p:cNvSpPr/>
          <p:nvPr/>
        </p:nvSpPr>
        <p:spPr>
          <a:xfrm>
            <a:off x="2335812" y="3223174"/>
            <a:ext cx="730949"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Identify payer challenges&amp; develop UHA value proposition</a:t>
            </a:r>
            <a:endParaRPr lang="en-US" sz="800" i="0" strike="sngStrike" kern="1200" noProof="0" dirty="0">
              <a:solidFill>
                <a:schemeClr val="bg1"/>
              </a:solidFill>
              <a:effectLst/>
              <a:latin typeface="+mn-lt"/>
              <a:ea typeface="+mn-ea"/>
              <a:cs typeface="+mn-cs"/>
            </a:endParaRPr>
          </a:p>
        </p:txBody>
      </p:sp>
      <p:sp>
        <p:nvSpPr>
          <p:cNvPr id="30" name="Rectangle: Rounded Corners 29">
            <a:extLst>
              <a:ext uri="{FF2B5EF4-FFF2-40B4-BE49-F238E27FC236}">
                <a16:creationId xmlns:a16="http://schemas.microsoft.com/office/drawing/2014/main" id="{0D124483-4B42-8DE0-B310-36079EF697AF}"/>
              </a:ext>
            </a:extLst>
          </p:cNvPr>
          <p:cNvSpPr/>
          <p:nvPr/>
        </p:nvSpPr>
        <p:spPr>
          <a:xfrm>
            <a:off x="9292931" y="4399977"/>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Perform evaluation of UHA and population of focus efforts</a:t>
            </a:r>
          </a:p>
        </p:txBody>
      </p:sp>
      <p:sp>
        <p:nvSpPr>
          <p:cNvPr id="31" name="Title 1">
            <a:extLst>
              <a:ext uri="{FF2B5EF4-FFF2-40B4-BE49-F238E27FC236}">
                <a16:creationId xmlns:a16="http://schemas.microsoft.com/office/drawing/2014/main" id="{598CA5B1-A91A-0244-7EFA-19C6CF1BC20C}"/>
              </a:ext>
            </a:extLst>
          </p:cNvPr>
          <p:cNvSpPr txBox="1">
            <a:spLocks/>
          </p:cNvSpPr>
          <p:nvPr/>
        </p:nvSpPr>
        <p:spPr>
          <a:xfrm>
            <a:off x="2186388" y="59538"/>
            <a:ext cx="4382197" cy="468626"/>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r>
              <a:rPr lang="en-US" sz="2400" dirty="0">
                <a:solidFill>
                  <a:schemeClr val="accent5"/>
                </a:solidFill>
                <a:latin typeface="+mj-lt"/>
              </a:rPr>
              <a:t>UHA Project Plan: At-a-Glance</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pic>
        <p:nvPicPr>
          <p:cNvPr id="33" name="Picture 32">
            <a:extLst>
              <a:ext uri="{FF2B5EF4-FFF2-40B4-BE49-F238E27FC236}">
                <a16:creationId xmlns:a16="http://schemas.microsoft.com/office/drawing/2014/main" id="{F8C7A8C4-312F-1EC1-FD33-D961A6508398}"/>
              </a:ext>
            </a:extLst>
          </p:cNvPr>
          <p:cNvPicPr>
            <a:picLocks noChangeAspect="1"/>
          </p:cNvPicPr>
          <p:nvPr/>
        </p:nvPicPr>
        <p:blipFill>
          <a:blip r:embed="rId4"/>
          <a:stretch>
            <a:fillRect/>
          </a:stretch>
        </p:blipFill>
        <p:spPr>
          <a:xfrm>
            <a:off x="127031" y="150976"/>
            <a:ext cx="295275" cy="285750"/>
          </a:xfrm>
          <a:prstGeom prst="rect">
            <a:avLst/>
          </a:prstGeom>
        </p:spPr>
      </p:pic>
      <p:sp>
        <p:nvSpPr>
          <p:cNvPr id="34" name="Rectangle: Rounded Corners 33">
            <a:extLst>
              <a:ext uri="{FF2B5EF4-FFF2-40B4-BE49-F238E27FC236}">
                <a16:creationId xmlns:a16="http://schemas.microsoft.com/office/drawing/2014/main" id="{99448ED5-D92A-84DB-1384-6905E11099BA}"/>
              </a:ext>
            </a:extLst>
          </p:cNvPr>
          <p:cNvSpPr/>
          <p:nvPr/>
        </p:nvSpPr>
        <p:spPr>
          <a:xfrm>
            <a:off x="758517" y="2305987"/>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Identify pop-ulations of focus</a:t>
            </a:r>
            <a:endParaRPr lang="en-US" sz="800" i="0" strike="sngStrike" kern="1200" noProof="0" dirty="0">
              <a:solidFill>
                <a:schemeClr val="bg1"/>
              </a:solidFill>
              <a:effectLst/>
              <a:latin typeface="+mn-lt"/>
              <a:ea typeface="+mn-ea"/>
              <a:cs typeface="+mn-cs"/>
            </a:endParaRPr>
          </a:p>
        </p:txBody>
      </p:sp>
      <p:sp>
        <p:nvSpPr>
          <p:cNvPr id="35" name="Rectangle: Rounded Corners 34">
            <a:extLst>
              <a:ext uri="{FF2B5EF4-FFF2-40B4-BE49-F238E27FC236}">
                <a16:creationId xmlns:a16="http://schemas.microsoft.com/office/drawing/2014/main" id="{79C5864D-B9B1-EF44-2505-791C02669B96}"/>
              </a:ext>
            </a:extLst>
          </p:cNvPr>
          <p:cNvSpPr/>
          <p:nvPr/>
        </p:nvSpPr>
        <p:spPr>
          <a:xfrm>
            <a:off x="3824552" y="3706151"/>
            <a:ext cx="3778484" cy="465211"/>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Light" panose="020F0302020204030204" pitchFamily="34" charset="0"/>
              </a:rPr>
              <a:t>Support UHA contracting with MCOs</a:t>
            </a:r>
            <a:endParaRPr lang="en-US" sz="800" i="0" dirty="0">
              <a:solidFill>
                <a:schemeClr val="bg1"/>
              </a:solidFill>
              <a:effectLst/>
              <a:latin typeface="Calibri Light" panose="020F0302020204030204" pitchFamily="34" charset="0"/>
            </a:endParaRPr>
          </a:p>
        </p:txBody>
      </p:sp>
      <p:graphicFrame>
        <p:nvGraphicFramePr>
          <p:cNvPr id="2" name="Table 1">
            <a:extLst>
              <a:ext uri="{FF2B5EF4-FFF2-40B4-BE49-F238E27FC236}">
                <a16:creationId xmlns:a16="http://schemas.microsoft.com/office/drawing/2014/main" id="{BB67641A-8298-0DDA-96DC-B5CC64621BFF}"/>
              </a:ext>
            </a:extLst>
          </p:cNvPr>
          <p:cNvGraphicFramePr>
            <a:graphicFrameLocks noGrp="1"/>
          </p:cNvGraphicFramePr>
          <p:nvPr>
            <p:extLst>
              <p:ext uri="{D42A27DB-BD31-4B8C-83A1-F6EECF244321}">
                <p14:modId xmlns:p14="http://schemas.microsoft.com/office/powerpoint/2010/main" val="49147607"/>
              </p:ext>
            </p:extLst>
          </p:nvPr>
        </p:nvGraphicFramePr>
        <p:xfrm>
          <a:off x="1" y="748276"/>
          <a:ext cx="9144000" cy="568122"/>
        </p:xfrm>
        <a:graphic>
          <a:graphicData uri="http://schemas.openxmlformats.org/drawingml/2006/table">
            <a:tbl>
              <a:tblPr/>
              <a:tblGrid>
                <a:gridCol w="2286000">
                  <a:extLst>
                    <a:ext uri="{9D8B030D-6E8A-4147-A177-3AD203B41FA5}">
                      <a16:colId xmlns:a16="http://schemas.microsoft.com/office/drawing/2014/main" val="301645025"/>
                    </a:ext>
                  </a:extLst>
                </a:gridCol>
                <a:gridCol w="2286000">
                  <a:extLst>
                    <a:ext uri="{9D8B030D-6E8A-4147-A177-3AD203B41FA5}">
                      <a16:colId xmlns:a16="http://schemas.microsoft.com/office/drawing/2014/main" val="782743908"/>
                    </a:ext>
                  </a:extLst>
                </a:gridCol>
                <a:gridCol w="2286000">
                  <a:extLst>
                    <a:ext uri="{9D8B030D-6E8A-4147-A177-3AD203B41FA5}">
                      <a16:colId xmlns:a16="http://schemas.microsoft.com/office/drawing/2014/main" val="658459404"/>
                    </a:ext>
                  </a:extLst>
                </a:gridCol>
                <a:gridCol w="2286000">
                  <a:extLst>
                    <a:ext uri="{9D8B030D-6E8A-4147-A177-3AD203B41FA5}">
                      <a16:colId xmlns:a16="http://schemas.microsoft.com/office/drawing/2014/main" val="2613592223"/>
                    </a:ext>
                  </a:extLst>
                </a:gridCol>
              </a:tblGrid>
              <a:tr h="284061">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Plan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Operationalize</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B8"/>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Contract with Payers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40"/>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Evaluate &amp; Sustain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4A7B"/>
                    </a:solidFill>
                  </a:tcPr>
                </a:tc>
                <a:extLst>
                  <a:ext uri="{0D108BD9-81ED-4DB2-BD59-A6C34878D82A}">
                    <a16:rowId xmlns:a16="http://schemas.microsoft.com/office/drawing/2014/main" val="3083666"/>
                  </a:ext>
                </a:extLst>
              </a:tr>
              <a:tr h="284061">
                <a:tc>
                  <a:txBody>
                    <a:bodyPr/>
                    <a:lstStyle/>
                    <a:p>
                      <a:pPr algn="ctr" fontAlgn="base"/>
                      <a:r>
                        <a:rPr lang="en-US" sz="1000" b="1" i="0" dirty="0">
                          <a:solidFill>
                            <a:srgbClr val="FFFFFF"/>
                          </a:solidFill>
                          <a:effectLst/>
                        </a:rPr>
                        <a:t>Phase 1: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2: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3: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4: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bl>
          </a:graphicData>
        </a:graphic>
      </p:graphicFrame>
    </p:spTree>
    <p:extLst>
      <p:ext uri="{BB962C8B-B14F-4D97-AF65-F5344CB8AC3E}">
        <p14:creationId xmlns:p14="http://schemas.microsoft.com/office/powerpoint/2010/main" val="353427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General UHA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Umbrella Hub Arrangements </a:t>
            </a:r>
            <a:endParaRPr lang="en-US" dirty="0"/>
          </a:p>
          <a:p>
            <a:pPr marL="671513" lvl="1" indent="-285750"/>
            <a:r>
              <a:rPr lang="en-US" dirty="0"/>
              <a:t>Includes UHA Basics Webinar</a:t>
            </a:r>
          </a:p>
          <a:p>
            <a:pPr marL="285750" indent="-285750">
              <a:buFont typeface="Arial" panose="020B0604020202020204" pitchFamily="34" charset="0"/>
              <a:buChar char="•"/>
            </a:pPr>
            <a:r>
              <a:rPr lang="en-US" dirty="0">
                <a:hlinkClick r:id="rId3"/>
              </a:rPr>
              <a:t>UHA One-Pager</a:t>
            </a:r>
            <a:endParaRPr lang="en-US" dirty="0"/>
          </a:p>
          <a:p>
            <a:pPr marL="285750" indent="-285750">
              <a:buFont typeface="Arial" panose="020B0604020202020204" pitchFamily="34" charset="0"/>
              <a:buChar char="•"/>
            </a:pPr>
            <a:r>
              <a:rPr lang="en-US" dirty="0">
                <a:hlinkClick r:id="rId4"/>
              </a:rPr>
              <a:t>UHA Terminology Guide</a:t>
            </a:r>
            <a:endParaRPr lang="en-US" dirty="0"/>
          </a:p>
          <a:p>
            <a:pPr marL="285750" indent="-285750">
              <a:buFont typeface="Arial" panose="020B0604020202020204" pitchFamily="34" charset="0"/>
              <a:buChar char="•"/>
            </a:pPr>
            <a:r>
              <a:rPr lang="en-US" dirty="0">
                <a:hlinkClick r:id="rId5"/>
              </a:rPr>
              <a:t>Learnings from the Umbrella Hub Demonstration</a:t>
            </a:r>
            <a:endParaRPr lang="en-US" dirty="0"/>
          </a:p>
          <a:p>
            <a:pPr marL="285750" indent="-285750">
              <a:buFont typeface="Arial" panose="020B0604020202020204" pitchFamily="34" charset="0"/>
              <a:buChar char="•"/>
            </a:pPr>
            <a:r>
              <a:rPr lang="en-US" dirty="0">
                <a:hlinkClick r:id="rId6"/>
              </a:rPr>
              <a:t>UHA Business Model</a:t>
            </a:r>
            <a:endParaRPr lang="en-US" dirty="0"/>
          </a:p>
          <a:p>
            <a:pPr marL="285750" indent="-285750">
              <a:buFont typeface="Arial" panose="020B0604020202020204" pitchFamily="34" charset="0"/>
              <a:buChar char="•"/>
            </a:pPr>
            <a:r>
              <a:rPr lang="en-US" dirty="0">
                <a:hlinkClick r:id="rId7"/>
              </a:rPr>
              <a:t>UHA Guidance Document and UHA Application</a:t>
            </a:r>
            <a:endParaRPr lang="en-US" dirty="0"/>
          </a:p>
          <a:p>
            <a:pPr marL="285750" indent="-285750">
              <a:buFont typeface="Arial" panose="020B0604020202020204" pitchFamily="34" charset="0"/>
              <a:buChar char="•"/>
            </a:pPr>
            <a:r>
              <a:rPr lang="en-US" dirty="0">
                <a:hlinkClick r:id="rId8"/>
              </a:rPr>
              <a:t>UHA Resources Guide</a:t>
            </a:r>
            <a:endParaRPr lang="en-US" dirty="0"/>
          </a:p>
          <a:p>
            <a:pPr marL="285750" indent="-285750">
              <a:buFont typeface="Arial" panose="020B0604020202020204" pitchFamily="34" charset="0"/>
              <a:buChar char="•"/>
            </a:pPr>
            <a:r>
              <a:rPr lang="en-US" dirty="0">
                <a:hlinkClick r:id="rId9"/>
              </a:rPr>
              <a:t>UHA Resources At-a-Glance</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107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National DPP Landscape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Landscape Analysis for UHAs</a:t>
            </a:r>
            <a:endParaRPr lang="en-US" dirty="0"/>
          </a:p>
          <a:p>
            <a:pPr marL="285750" indent="-285750">
              <a:buFont typeface="Arial" panose="020B0604020202020204" pitchFamily="34" charset="0"/>
              <a:buChar char="•"/>
            </a:pPr>
            <a:r>
              <a:rPr lang="en-US" dirty="0">
                <a:hlinkClick r:id="rId3"/>
              </a:rPr>
              <a:t>CDC Diabetes Prevention Recognition Program registry of all CDC-recognized organizations</a:t>
            </a:r>
            <a:endParaRPr lang="en-US" dirty="0"/>
          </a:p>
          <a:p>
            <a:pPr marL="285750" indent="-285750">
              <a:buFont typeface="Arial" panose="020B0604020202020204" pitchFamily="34" charset="0"/>
              <a:buChar char="•"/>
            </a:pPr>
            <a:r>
              <a:rPr lang="en-US" dirty="0">
                <a:hlinkClick r:id="rId4"/>
              </a:rPr>
              <a:t>Congressional District Health Dashboard</a:t>
            </a:r>
            <a:endParaRPr lang="en-US" dirty="0"/>
          </a:p>
          <a:p>
            <a:pPr marL="285750" indent="-285750">
              <a:buFont typeface="Arial" panose="020B0604020202020204" pitchFamily="34" charset="0"/>
              <a:buChar char="•"/>
            </a:pPr>
            <a:r>
              <a:rPr lang="en-US" dirty="0">
                <a:hlinkClick r:id="rId5"/>
              </a:rPr>
              <a:t>CDC Social Vulnerability Index</a:t>
            </a:r>
            <a:endParaRPr lang="en-US" dirty="0"/>
          </a:p>
          <a:p>
            <a:pPr marL="285750" indent="-285750">
              <a:buFont typeface="Arial" panose="020B0604020202020204" pitchFamily="34" charset="0"/>
              <a:buChar char="•"/>
            </a:pPr>
            <a:endParaRPr lang="en-US" dirty="0"/>
          </a:p>
        </p:txBody>
      </p:sp>
      <p:sp>
        <p:nvSpPr>
          <p:cNvPr id="2" name="Title 2">
            <a:extLst>
              <a:ext uri="{FF2B5EF4-FFF2-40B4-BE49-F238E27FC236}">
                <a16:creationId xmlns:a16="http://schemas.microsoft.com/office/drawing/2014/main" id="{D5BE1E96-D544-7C5D-D0B2-0907941BF6A2}"/>
              </a:ext>
            </a:extLst>
          </p:cNvPr>
          <p:cNvSpPr txBox="1">
            <a:spLocks/>
          </p:cNvSpPr>
          <p:nvPr/>
        </p:nvSpPr>
        <p:spPr>
          <a:xfrm>
            <a:off x="733453" y="2649861"/>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UHO/Subsidiary/Partner Identification Resources</a:t>
            </a:r>
          </a:p>
        </p:txBody>
      </p:sp>
      <p:sp>
        <p:nvSpPr>
          <p:cNvPr id="5" name="Content Placeholder 3">
            <a:extLst>
              <a:ext uri="{FF2B5EF4-FFF2-40B4-BE49-F238E27FC236}">
                <a16:creationId xmlns:a16="http://schemas.microsoft.com/office/drawing/2014/main" id="{1B9F26D0-E896-CC74-6FD7-DA0F391E54B3}"/>
              </a:ext>
            </a:extLst>
          </p:cNvPr>
          <p:cNvSpPr txBox="1">
            <a:spLocks/>
          </p:cNvSpPr>
          <p:nvPr/>
        </p:nvSpPr>
        <p:spPr>
          <a:xfrm>
            <a:off x="242317" y="3232787"/>
            <a:ext cx="8659368" cy="2426974"/>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6"/>
              </a:rPr>
              <a:t>UHA Questionnaire for CDC-Recognized Organizations</a:t>
            </a:r>
            <a:endParaRPr lang="en-US" dirty="0"/>
          </a:p>
          <a:p>
            <a:pPr marL="285750" indent="-285750">
              <a:buFont typeface="Arial" panose="020B0604020202020204" pitchFamily="34" charset="0"/>
              <a:buChar char="•"/>
            </a:pPr>
            <a:r>
              <a:rPr lang="en-US" dirty="0">
                <a:hlinkClick r:id="rId7"/>
              </a:rPr>
              <a:t>UHA Capacity Assessment</a:t>
            </a:r>
            <a:endParaRPr lang="en-US" dirty="0"/>
          </a:p>
          <a:p>
            <a:pPr marL="285750" indent="-285750">
              <a:buFont typeface="Arial" panose="020B0604020202020204" pitchFamily="34" charset="0"/>
              <a:buChar char="•"/>
            </a:pPr>
            <a:r>
              <a:rPr lang="en-US" dirty="0">
                <a:hlinkClick r:id="rId8"/>
              </a:rPr>
              <a:t>Checklist to Help Organizations Establish a UHA</a:t>
            </a:r>
            <a:endParaRPr lang="en-US" dirty="0"/>
          </a:p>
        </p:txBody>
      </p:sp>
      <p:sp>
        <p:nvSpPr>
          <p:cNvPr id="6" name="Freeform 9">
            <a:extLst>
              <a:ext uri="{FF2B5EF4-FFF2-40B4-BE49-F238E27FC236}">
                <a16:creationId xmlns:a16="http://schemas.microsoft.com/office/drawing/2014/main" id="{EAD2AE60-6884-6856-F3A8-F9B3E3EC9634}"/>
              </a:ext>
            </a:extLst>
          </p:cNvPr>
          <p:cNvSpPr>
            <a:spLocks/>
          </p:cNvSpPr>
          <p:nvPr/>
        </p:nvSpPr>
        <p:spPr bwMode="auto">
          <a:xfrm rot="16627444">
            <a:off x="227095" y="2738132"/>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Tree>
    <p:extLst>
      <p:ext uri="{BB962C8B-B14F-4D97-AF65-F5344CB8AC3E}">
        <p14:creationId xmlns:p14="http://schemas.microsoft.com/office/powerpoint/2010/main" val="412757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Subsidiary/Payer/Partner Communication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a:xfrm>
            <a:off x="242317" y="697227"/>
            <a:ext cx="8659368" cy="1066838"/>
          </a:xfrm>
        </p:spPr>
        <p:txBody>
          <a:bodyPr/>
          <a:lstStyle/>
          <a:p>
            <a:pPr marL="285750" indent="-285750">
              <a:buFont typeface="Arial" panose="020B0604020202020204" pitchFamily="34" charset="0"/>
              <a:buChar char="•"/>
            </a:pPr>
            <a:r>
              <a:rPr lang="en-US" dirty="0">
                <a:hlinkClick r:id="rId2"/>
              </a:rPr>
              <a:t>UHA Modifiable Slide Deck (PDF)</a:t>
            </a:r>
            <a:endParaRPr lang="en-US" dirty="0"/>
          </a:p>
          <a:p>
            <a:pPr marL="285750" indent="-285750">
              <a:buFont typeface="Arial" panose="020B0604020202020204" pitchFamily="34" charset="0"/>
              <a:buChar char="•"/>
            </a:pPr>
            <a:r>
              <a:rPr lang="en-US" dirty="0">
                <a:hlinkClick r:id="rId3"/>
              </a:rPr>
              <a:t>UHA Modifiable Slide Deck (request link)</a:t>
            </a:r>
            <a:endParaRPr lang="en-US" dirty="0"/>
          </a:p>
        </p:txBody>
      </p:sp>
      <p:sp>
        <p:nvSpPr>
          <p:cNvPr id="2" name="Freeform 9">
            <a:extLst>
              <a:ext uri="{FF2B5EF4-FFF2-40B4-BE49-F238E27FC236}">
                <a16:creationId xmlns:a16="http://schemas.microsoft.com/office/drawing/2014/main" id="{9CE2BB61-8E44-BEBE-3535-457FFD268562}"/>
              </a:ext>
            </a:extLst>
          </p:cNvPr>
          <p:cNvSpPr>
            <a:spLocks/>
          </p:cNvSpPr>
          <p:nvPr/>
        </p:nvSpPr>
        <p:spPr bwMode="auto">
          <a:xfrm rot="16627444">
            <a:off x="227095" y="1986876"/>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5" name="Title 2">
            <a:extLst>
              <a:ext uri="{FF2B5EF4-FFF2-40B4-BE49-F238E27FC236}">
                <a16:creationId xmlns:a16="http://schemas.microsoft.com/office/drawing/2014/main" id="{018D358C-6D2F-27E6-2163-24096E8637F6}"/>
              </a:ext>
            </a:extLst>
          </p:cNvPr>
          <p:cNvSpPr txBox="1">
            <a:spLocks/>
          </p:cNvSpPr>
          <p:nvPr/>
        </p:nvSpPr>
        <p:spPr>
          <a:xfrm>
            <a:off x="733453" y="1931433"/>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CDC UHA/National DPP Resources</a:t>
            </a:r>
          </a:p>
        </p:txBody>
      </p:sp>
      <p:sp>
        <p:nvSpPr>
          <p:cNvPr id="6" name="Content Placeholder 3">
            <a:extLst>
              <a:ext uri="{FF2B5EF4-FFF2-40B4-BE49-F238E27FC236}">
                <a16:creationId xmlns:a16="http://schemas.microsoft.com/office/drawing/2014/main" id="{40840229-5C09-0D27-9597-958C1C802307}"/>
              </a:ext>
            </a:extLst>
          </p:cNvPr>
          <p:cNvSpPr txBox="1">
            <a:spLocks/>
          </p:cNvSpPr>
          <p:nvPr/>
        </p:nvSpPr>
        <p:spPr>
          <a:xfrm>
            <a:off x="256032" y="2513169"/>
            <a:ext cx="8659368" cy="1610353"/>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4"/>
              </a:rPr>
              <a:t>CDC UHA Guidance Document and UHA Application </a:t>
            </a:r>
            <a:endParaRPr lang="en-US" dirty="0"/>
          </a:p>
          <a:p>
            <a:pPr marL="285750" indent="-285750">
              <a:buFont typeface="Arial" panose="020B0604020202020204" pitchFamily="34" charset="0"/>
              <a:buChar char="•"/>
            </a:pPr>
            <a:r>
              <a:rPr lang="en-US" dirty="0">
                <a:hlinkClick r:id="rId4"/>
              </a:rPr>
              <a:t>National Diabetes Prevention Program Customer Service Center</a:t>
            </a:r>
            <a:r>
              <a:rPr lang="en-US" dirty="0"/>
              <a:t> </a:t>
            </a:r>
          </a:p>
          <a:p>
            <a:pPr marL="285750" indent="-285750">
              <a:buFont typeface="Arial" panose="020B0604020202020204" pitchFamily="34" charset="0"/>
              <a:buChar char="•"/>
            </a:pPr>
            <a:r>
              <a:rPr lang="en-US" dirty="0">
                <a:hlinkClick r:id="rId5"/>
              </a:rPr>
              <a:t>Diabetes Prevention Recognition Program Standards and Operating Procedures</a:t>
            </a:r>
            <a:endParaRPr lang="en-US" dirty="0"/>
          </a:p>
        </p:txBody>
      </p:sp>
    </p:spTree>
    <p:extLst>
      <p:ext uri="{BB962C8B-B14F-4D97-AF65-F5344CB8AC3E}">
        <p14:creationId xmlns:p14="http://schemas.microsoft.com/office/powerpoint/2010/main" val="375909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UHA Contracting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Diagram of Contracting in the Umbrella Hub Demonstration</a:t>
            </a:r>
            <a:endParaRPr lang="en-US" dirty="0"/>
          </a:p>
          <a:p>
            <a:pPr marL="285750" indent="-285750">
              <a:buFont typeface="Arial" panose="020B0604020202020204" pitchFamily="34" charset="0"/>
              <a:buChar char="•"/>
            </a:pPr>
            <a:r>
              <a:rPr lang="en-US" dirty="0">
                <a:hlinkClick r:id="rId3"/>
              </a:rPr>
              <a:t>Sample Business Associate Agreement for UHO Subsidiary and Billing Platform 1</a:t>
            </a:r>
            <a:endParaRPr lang="en-US" dirty="0"/>
          </a:p>
          <a:p>
            <a:pPr marL="285750" indent="-285750">
              <a:buFont typeface="Arial" panose="020B0604020202020204" pitchFamily="34" charset="0"/>
              <a:buChar char="•"/>
            </a:pPr>
            <a:r>
              <a:rPr lang="en-US" dirty="0">
                <a:hlinkClick r:id="rId4"/>
              </a:rPr>
              <a:t>Sample Business Associate Agreement for UHO Subsidiary and Billing Platform 2</a:t>
            </a:r>
            <a:endParaRPr lang="en-US" dirty="0"/>
          </a:p>
          <a:p>
            <a:pPr marL="285750" indent="-285750">
              <a:buFont typeface="Arial" panose="020B0604020202020204" pitchFamily="34" charset="0"/>
              <a:buChar char="•"/>
            </a:pPr>
            <a:r>
              <a:rPr lang="en-US" dirty="0">
                <a:hlinkClick r:id="rId5"/>
              </a:rPr>
              <a:t>Sample Charter Between a UHO and Subsidiary 1</a:t>
            </a:r>
            <a:endParaRPr lang="en-US" dirty="0"/>
          </a:p>
          <a:p>
            <a:pPr marL="285750" indent="-285750">
              <a:buFont typeface="Arial" panose="020B0604020202020204" pitchFamily="34" charset="0"/>
              <a:buChar char="•"/>
            </a:pPr>
            <a:r>
              <a:rPr lang="en-US" dirty="0">
                <a:hlinkClick r:id="rId6"/>
              </a:rPr>
              <a:t>Sample Charter Between a UHO and Subsidiary 2</a:t>
            </a:r>
            <a:endParaRPr lang="en-US" dirty="0"/>
          </a:p>
        </p:txBody>
      </p:sp>
      <p:sp>
        <p:nvSpPr>
          <p:cNvPr id="5" name="Freeform 9">
            <a:extLst>
              <a:ext uri="{FF2B5EF4-FFF2-40B4-BE49-F238E27FC236}">
                <a16:creationId xmlns:a16="http://schemas.microsoft.com/office/drawing/2014/main" id="{3AA04D5A-5551-80B3-C6DD-9F841715EAEB}"/>
              </a:ext>
            </a:extLst>
          </p:cNvPr>
          <p:cNvSpPr>
            <a:spLocks/>
          </p:cNvSpPr>
          <p:nvPr/>
        </p:nvSpPr>
        <p:spPr bwMode="auto">
          <a:xfrm rot="16627444">
            <a:off x="227098" y="2627193"/>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6" name="Title 2">
            <a:extLst>
              <a:ext uri="{FF2B5EF4-FFF2-40B4-BE49-F238E27FC236}">
                <a16:creationId xmlns:a16="http://schemas.microsoft.com/office/drawing/2014/main" id="{3EEA55F5-FE7A-9DD6-9427-9547ED8AD80B}"/>
              </a:ext>
            </a:extLst>
          </p:cNvPr>
          <p:cNvSpPr txBox="1">
            <a:spLocks/>
          </p:cNvSpPr>
          <p:nvPr/>
        </p:nvSpPr>
        <p:spPr>
          <a:xfrm>
            <a:off x="733453" y="2571750"/>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National DPP Payer Resources</a:t>
            </a:r>
          </a:p>
        </p:txBody>
      </p:sp>
      <p:sp>
        <p:nvSpPr>
          <p:cNvPr id="7" name="Content Placeholder 3">
            <a:extLst>
              <a:ext uri="{FF2B5EF4-FFF2-40B4-BE49-F238E27FC236}">
                <a16:creationId xmlns:a16="http://schemas.microsoft.com/office/drawing/2014/main" id="{481DFCFB-8F80-97FB-1A27-29AF327924CA}"/>
              </a:ext>
            </a:extLst>
          </p:cNvPr>
          <p:cNvSpPr txBox="1">
            <a:spLocks/>
          </p:cNvSpPr>
          <p:nvPr/>
        </p:nvSpPr>
        <p:spPr>
          <a:xfrm>
            <a:off x="242317" y="3150641"/>
            <a:ext cx="8659368" cy="1439540"/>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7"/>
              </a:rPr>
              <a:t>UHO MDPP Supplier Enrollment Guide</a:t>
            </a:r>
            <a:endParaRPr lang="en-US" dirty="0"/>
          </a:p>
          <a:p>
            <a:pPr marL="285750" indent="-285750">
              <a:buFont typeface="Arial" panose="020B0604020202020204" pitchFamily="34" charset="0"/>
              <a:buChar char="•"/>
            </a:pPr>
            <a:r>
              <a:rPr lang="en-US" dirty="0">
                <a:hlinkClick r:id="rId8"/>
              </a:rPr>
              <a:t>Coverage Toolkit: Medicare Diabetes Prevention Program (MDPP)</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9"/>
              </a:rPr>
              <a:t>Coverage Toolkit: Participating Payers</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10"/>
              </a:rPr>
              <a:t>Coverage Toolkit: Commercial Payers</a:t>
            </a:r>
            <a:r>
              <a:rPr lang="en-US" dirty="0"/>
              <a:t> (</a:t>
            </a:r>
            <a:r>
              <a:rPr lang="en-US" i="1" dirty="0"/>
              <a:t>not UHA specific</a:t>
            </a:r>
            <a:r>
              <a:rPr lang="en-US" dirty="0"/>
              <a:t>)</a:t>
            </a:r>
          </a:p>
        </p:txBody>
      </p:sp>
    </p:spTree>
    <p:extLst>
      <p:ext uri="{BB962C8B-B14F-4D97-AF65-F5344CB8AC3E}">
        <p14:creationId xmlns:p14="http://schemas.microsoft.com/office/powerpoint/2010/main" val="341521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CDC Billing Vendor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t>CDC: </a:t>
            </a:r>
            <a:r>
              <a:rPr lang="en-US" dirty="0">
                <a:hlinkClick r:id="rId2"/>
              </a:rPr>
              <a:t>Considerations for Purchasing Technology Platforms to Support CDC-Funded Strategies Related to the National Diabetes Prevention Program </a:t>
            </a:r>
            <a:endParaRPr lang="en-US" dirty="0"/>
          </a:p>
        </p:txBody>
      </p:sp>
      <p:sp>
        <p:nvSpPr>
          <p:cNvPr id="5" name="Freeform 9">
            <a:extLst>
              <a:ext uri="{FF2B5EF4-FFF2-40B4-BE49-F238E27FC236}">
                <a16:creationId xmlns:a16="http://schemas.microsoft.com/office/drawing/2014/main" id="{35A25CF1-21E0-DE86-AFE2-3963B1BCAC05}"/>
              </a:ext>
            </a:extLst>
          </p:cNvPr>
          <p:cNvSpPr>
            <a:spLocks/>
          </p:cNvSpPr>
          <p:nvPr/>
        </p:nvSpPr>
        <p:spPr bwMode="auto">
          <a:xfrm rot="16627444">
            <a:off x="227099" y="1777529"/>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6" name="Title 2">
            <a:extLst>
              <a:ext uri="{FF2B5EF4-FFF2-40B4-BE49-F238E27FC236}">
                <a16:creationId xmlns:a16="http://schemas.microsoft.com/office/drawing/2014/main" id="{7A5F6562-FDDD-29D6-50E6-4D54DD641633}"/>
              </a:ext>
            </a:extLst>
          </p:cNvPr>
          <p:cNvSpPr txBox="1">
            <a:spLocks/>
          </p:cNvSpPr>
          <p:nvPr/>
        </p:nvSpPr>
        <p:spPr>
          <a:xfrm>
            <a:off x="733453" y="1722086"/>
            <a:ext cx="8154515" cy="5829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Participant Identification, Recruitment, and Retention Resources</a:t>
            </a:r>
          </a:p>
        </p:txBody>
      </p:sp>
      <p:sp>
        <p:nvSpPr>
          <p:cNvPr id="7" name="Content Placeholder 3">
            <a:extLst>
              <a:ext uri="{FF2B5EF4-FFF2-40B4-BE49-F238E27FC236}">
                <a16:creationId xmlns:a16="http://schemas.microsoft.com/office/drawing/2014/main" id="{38C4F443-75F5-B25E-DFF6-D9BAB8A65176}"/>
              </a:ext>
            </a:extLst>
          </p:cNvPr>
          <p:cNvSpPr txBox="1">
            <a:spLocks/>
          </p:cNvSpPr>
          <p:nvPr/>
        </p:nvSpPr>
        <p:spPr>
          <a:xfrm>
            <a:off x="242318" y="2423129"/>
            <a:ext cx="8659368" cy="2289204"/>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3"/>
              </a:rPr>
              <a:t>Coverage Toolkit: Managed Care Organization Delivery </a:t>
            </a:r>
            <a:r>
              <a:rPr lang="en-US" dirty="0"/>
              <a:t> (including Identification, Recruitment, and Retention) </a:t>
            </a:r>
          </a:p>
          <a:p>
            <a:pPr marL="285750" indent="-285750">
              <a:buFont typeface="Arial" panose="020B0604020202020204" pitchFamily="34" charset="0"/>
              <a:buChar char="•"/>
            </a:pPr>
            <a:r>
              <a:rPr lang="en-US" dirty="0">
                <a:hlinkClick r:id="rId4"/>
              </a:rPr>
              <a:t>Coverage Toolkit: Medicaid Delivery </a:t>
            </a:r>
            <a:r>
              <a:rPr lang="en-US" dirty="0"/>
              <a:t> (including Identification, Recruitment, and Retention) </a:t>
            </a:r>
          </a:p>
          <a:p>
            <a:pPr marL="285750" indent="-285750">
              <a:buFont typeface="Arial" panose="020B0604020202020204" pitchFamily="34" charset="0"/>
              <a:buChar char="•"/>
            </a:pPr>
            <a:r>
              <a:rPr lang="en-US" dirty="0"/>
              <a:t>CDC: </a:t>
            </a:r>
            <a:r>
              <a:rPr lang="en-US" dirty="0">
                <a:hlinkClick r:id="rId5"/>
              </a:rPr>
              <a:t>Keys to Success: Using Program Supports for Retention</a:t>
            </a:r>
            <a:endParaRPr lang="en-US" dirty="0"/>
          </a:p>
          <a:p>
            <a:pPr marL="285750" indent="-285750">
              <a:buFont typeface="Arial" panose="020B0604020202020204" pitchFamily="34" charset="0"/>
              <a:buChar char="•"/>
            </a:pPr>
            <a:r>
              <a:rPr lang="en-US" dirty="0"/>
              <a:t>CDC: </a:t>
            </a:r>
            <a:r>
              <a:rPr lang="en-US" dirty="0">
                <a:hlinkClick r:id="rId6"/>
              </a:rPr>
              <a:t>Emerging Practices: Guide for Using Incentives to Enroll and Retain Participants</a:t>
            </a:r>
            <a:endParaRPr lang="en-US" dirty="0"/>
          </a:p>
        </p:txBody>
      </p:sp>
    </p:spTree>
    <p:extLst>
      <p:ext uri="{BB962C8B-B14F-4D97-AF65-F5344CB8AC3E}">
        <p14:creationId xmlns:p14="http://schemas.microsoft.com/office/powerpoint/2010/main" val="29872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Medicaid/MCO Coverage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Medicaid</a:t>
            </a:r>
            <a:r>
              <a:rPr lang="en-US" dirty="0"/>
              <a:t> (</a:t>
            </a:r>
            <a:r>
              <a:rPr lang="en-US" i="1" dirty="0"/>
              <a:t>not UHA specific</a:t>
            </a:r>
            <a:r>
              <a:rPr lang="en-US" dirty="0"/>
              <a:t>)</a:t>
            </a:r>
          </a:p>
          <a:p>
            <a:pPr marL="671513" lvl="1" indent="-285750"/>
            <a:r>
              <a:rPr lang="en-US" sz="1850" dirty="0">
                <a:hlinkClick r:id="rId3"/>
              </a:rPr>
              <a:t>Medicaid Coverage</a:t>
            </a:r>
            <a:endParaRPr lang="en-US" sz="1850" dirty="0"/>
          </a:p>
          <a:p>
            <a:pPr marL="671513" lvl="1" indent="-285750"/>
            <a:r>
              <a:rPr lang="en-US" sz="1850" dirty="0">
                <a:hlinkClick r:id="rId4"/>
              </a:rPr>
              <a:t>Medicaid Case for Coverage</a:t>
            </a:r>
            <a:endParaRPr lang="en-US" sz="1850" dirty="0"/>
          </a:p>
          <a:p>
            <a:pPr marL="671513" lvl="1" indent="-285750"/>
            <a:r>
              <a:rPr lang="en-US" sz="1850" dirty="0">
                <a:hlinkClick r:id="rId5"/>
              </a:rPr>
              <a:t>Determining the Medicaid Enrolled Provider Type</a:t>
            </a:r>
            <a:endParaRPr lang="en-US" sz="1850" dirty="0"/>
          </a:p>
          <a:p>
            <a:pPr marL="671513" lvl="1" indent="-285750"/>
            <a:r>
              <a:rPr lang="en-US" sz="1850" dirty="0">
                <a:hlinkClick r:id="rId6"/>
              </a:rPr>
              <a:t>Medicaid Reimbursement</a:t>
            </a:r>
            <a:endParaRPr lang="en-US" sz="1850" dirty="0"/>
          </a:p>
          <a:p>
            <a:pPr marL="671513" lvl="1" indent="-285750"/>
            <a:r>
              <a:rPr lang="en-US" sz="1850" dirty="0">
                <a:hlinkClick r:id="rId7"/>
              </a:rPr>
              <a:t>Medicaid Coding and Billing</a:t>
            </a:r>
            <a:endParaRPr lang="en-US" sz="1850" dirty="0"/>
          </a:p>
          <a:p>
            <a:pPr marL="671513" lvl="1" indent="-285750"/>
            <a:r>
              <a:rPr lang="en-US" sz="1850" dirty="0">
                <a:hlinkClick r:id="rId8"/>
              </a:rPr>
              <a:t>Medicaid Data and Reporting</a:t>
            </a:r>
            <a:endParaRPr lang="en-US" sz="1850" dirty="0">
              <a:hlinkClick r:id="rId9"/>
            </a:endParaRPr>
          </a:p>
          <a:p>
            <a:pPr marL="285750" indent="-285750">
              <a:buFont typeface="Arial" panose="020B0604020202020204" pitchFamily="34" charset="0"/>
              <a:buChar char="•"/>
            </a:pPr>
            <a:r>
              <a:rPr lang="en-US" dirty="0">
                <a:hlinkClick r:id="rId9"/>
              </a:rPr>
              <a:t>Coverage Toolkit: Managed Care Organizations</a:t>
            </a:r>
            <a:r>
              <a:rPr lang="en-US" dirty="0"/>
              <a:t> (</a:t>
            </a:r>
            <a:r>
              <a:rPr lang="en-US" i="1" dirty="0"/>
              <a:t>not UHA specific</a:t>
            </a:r>
            <a:r>
              <a:rPr lang="en-US" dirty="0"/>
              <a:t>)</a:t>
            </a:r>
          </a:p>
          <a:p>
            <a:pPr marL="671513" lvl="1" indent="-285750"/>
            <a:r>
              <a:rPr lang="en-US" sz="1850" dirty="0">
                <a:hlinkClick r:id="rId10"/>
              </a:rPr>
              <a:t>MCO Coverage</a:t>
            </a:r>
            <a:endParaRPr lang="en-US" sz="1850" dirty="0">
              <a:hlinkClick r:id="rId6"/>
            </a:endParaRPr>
          </a:p>
          <a:p>
            <a:pPr marL="671513" lvl="1" indent="-285750"/>
            <a:r>
              <a:rPr lang="en-US" sz="1850" dirty="0">
                <a:hlinkClick r:id="rId6"/>
              </a:rPr>
              <a:t>MCO Reimbursement</a:t>
            </a:r>
            <a:endParaRPr lang="en-US" sz="1850" dirty="0"/>
          </a:p>
          <a:p>
            <a:pPr marL="671513" lvl="1" indent="-285750"/>
            <a:r>
              <a:rPr lang="en-US" sz="1850" dirty="0">
                <a:hlinkClick r:id="rId9"/>
              </a:rPr>
              <a:t>MCO Contracting</a:t>
            </a:r>
            <a:endParaRPr lang="en-US" sz="1850" dirty="0"/>
          </a:p>
          <a:p>
            <a:pPr marL="671513" lvl="1" indent="-285750"/>
            <a:r>
              <a:rPr lang="en-US" sz="1850" dirty="0">
                <a:hlinkClick r:id="rId7"/>
              </a:rPr>
              <a:t>MCO Coding and Billing</a:t>
            </a:r>
            <a:endParaRPr lang="en-US" sz="1850" dirty="0"/>
          </a:p>
        </p:txBody>
      </p:sp>
    </p:spTree>
    <p:extLst>
      <p:ext uri="{BB962C8B-B14F-4D97-AF65-F5344CB8AC3E}">
        <p14:creationId xmlns:p14="http://schemas.microsoft.com/office/powerpoint/2010/main" val="2888216085"/>
      </p:ext>
    </p:extLst>
  </p:cSld>
  <p:clrMapOvr>
    <a:masterClrMapping/>
  </p:clrMapOvr>
</p:sld>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1_Slide Pages">
  <a:themeElements>
    <a:clrScheme name="Custom 9">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193560"/>
      </a:folHlink>
    </a:clrScheme>
    <a:fontScheme name="Custom 6">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Guidelines &amp; Graphic Ideas.potx" id="{5E24C614-A681-42C1-8EE7-3826EAB2DC6E}" vid="{4591E310-8D45-4681-BF6B-B5195BDB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7" ma:contentTypeDescription="Create a new document." ma:contentTypeScope="" ma:versionID="dfd198a1e93837422d1a4bed40c6c1ae">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5580726bea20e1196bf8fde117c92fa6"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99df405-d0cb-4bf2-acf9-51df214a22bc">
      <Terms xmlns="http://schemas.microsoft.com/office/infopath/2007/PartnerControls"/>
    </lcf76f155ced4ddcb4097134ff3c332f>
    <_ip_UnifiedCompliancePolicyProperties xmlns="http://schemas.microsoft.com/sharepoint/v3" xsi:nil="true"/>
    <TaxCatchAll xmlns="8ebc2567-3038-4594-8657-c395241039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1E45D-364F-4B21-946D-973BA6226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bc2567-3038-4594-8657-c395241039ab"/>
    <ds:schemaRef ds:uri="e99df405-d0cb-4bf2-acf9-51df214a2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DC15A-5653-485C-ABAB-E40A32842124}">
  <ds:schemaRefs>
    <ds:schemaRef ds:uri="http://www.w3.org/XML/1998/namespace"/>
    <ds:schemaRef ds:uri="http://purl.org/dc/terms/"/>
    <ds:schemaRef ds:uri="fbe6b4a5-9a9f-4e70-b8b2-b61d785b2f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090e04f-d065-4a7e-b48c-b257eee7c527"/>
    <ds:schemaRef ds:uri="http://schemas.microsoft.com/office/2006/metadata/properties"/>
    <ds:schemaRef ds:uri="http://purl.org/dc/dcmitype/"/>
    <ds:schemaRef ds:uri="http://schemas.microsoft.com/sharepoint/v3"/>
    <ds:schemaRef ds:uri="e99df405-d0cb-4bf2-acf9-51df214a22bc"/>
    <ds:schemaRef ds:uri="8ebc2567-3038-4594-8657-c395241039ab"/>
  </ds:schemaRefs>
</ds:datastoreItem>
</file>

<file path=customXml/itemProps3.xml><?xml version="1.0" encoding="utf-8"?>
<ds:datastoreItem xmlns:ds="http://schemas.openxmlformats.org/officeDocument/2006/customXml" ds:itemID="{9FFD9E22-247C-4FFC-BED7-6E961695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26262</TotalTime>
  <Words>1207</Words>
  <Application>Microsoft Office PowerPoint</Application>
  <PresentationFormat>On-screen Show (16:9)</PresentationFormat>
  <Paragraphs>123</Paragraphs>
  <Slides>10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Calibri Light</vt:lpstr>
      <vt:lpstr>Franklin Gothic Book</vt:lpstr>
      <vt:lpstr>Franklin Gothic Heavy</vt:lpstr>
      <vt:lpstr>Helvetica</vt:lpstr>
      <vt:lpstr>Times New Roman</vt:lpstr>
      <vt:lpstr>Verdana</vt:lpstr>
      <vt:lpstr>ヒラギノ角ゴ Pro W3</vt:lpstr>
      <vt:lpstr>Slide Pages</vt:lpstr>
      <vt:lpstr>1_Slide Pages</vt:lpstr>
      <vt:lpstr>Project Planning Template</vt:lpstr>
      <vt:lpstr>How to Use This Project Plan Template</vt:lpstr>
      <vt:lpstr>PowerPoint Presentation</vt:lpstr>
      <vt:lpstr>General UHA Resources</vt:lpstr>
      <vt:lpstr>National DPP Landscape Resources</vt:lpstr>
      <vt:lpstr>Subsidiary/Payer/Partner Communication Resources</vt:lpstr>
      <vt:lpstr>UHA Contracting Resources</vt:lpstr>
      <vt:lpstr>CDC Billing Vendor Resources</vt:lpstr>
      <vt:lpstr>Medicaid/MCO Coverage Resources</vt:lpstr>
      <vt:lpstr>Health Equity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Danielle (Dani) Swanson</cp:lastModifiedBy>
  <cp:revision>1454</cp:revision>
  <dcterms:created xsi:type="dcterms:W3CDTF">2020-02-18T19:49:59Z</dcterms:created>
  <dcterms:modified xsi:type="dcterms:W3CDTF">2024-04-19T17:04:45Z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ies>
</file>