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 id="2147483696" r:id="rId5"/>
    <p:sldMasterId id="2147483736" r:id="rId6"/>
  </p:sldMasterIdLst>
  <p:notesMasterIdLst>
    <p:notesMasterId r:id="rId46"/>
  </p:notesMasterIdLst>
  <p:handoutMasterIdLst>
    <p:handoutMasterId r:id="rId47"/>
  </p:handoutMasterIdLst>
  <p:sldIdLst>
    <p:sldId id="2820" r:id="rId7"/>
    <p:sldId id="4233" r:id="rId8"/>
    <p:sldId id="4257" r:id="rId9"/>
    <p:sldId id="4272" r:id="rId10"/>
    <p:sldId id="4274" r:id="rId11"/>
    <p:sldId id="4230" r:id="rId12"/>
    <p:sldId id="4218" r:id="rId13"/>
    <p:sldId id="4250" r:id="rId14"/>
    <p:sldId id="4253" r:id="rId15"/>
    <p:sldId id="4254" r:id="rId16"/>
    <p:sldId id="4249" r:id="rId17"/>
    <p:sldId id="4231" r:id="rId18"/>
    <p:sldId id="4220" r:id="rId19"/>
    <p:sldId id="4198" r:id="rId20"/>
    <p:sldId id="4276" r:id="rId21"/>
    <p:sldId id="4275" r:id="rId22"/>
    <p:sldId id="4278" r:id="rId23"/>
    <p:sldId id="4277" r:id="rId24"/>
    <p:sldId id="4242" r:id="rId25"/>
    <p:sldId id="4243" r:id="rId26"/>
    <p:sldId id="4244" r:id="rId27"/>
    <p:sldId id="4245" r:id="rId28"/>
    <p:sldId id="4246" r:id="rId29"/>
    <p:sldId id="4247" r:id="rId30"/>
    <p:sldId id="4271" r:id="rId31"/>
    <p:sldId id="4283" r:id="rId32"/>
    <p:sldId id="4262" r:id="rId33"/>
    <p:sldId id="4268" r:id="rId34"/>
    <p:sldId id="4273" r:id="rId35"/>
    <p:sldId id="4240" r:id="rId36"/>
    <p:sldId id="4256" r:id="rId37"/>
    <p:sldId id="4280" r:id="rId38"/>
    <p:sldId id="4281" r:id="rId39"/>
    <p:sldId id="4282" r:id="rId40"/>
    <p:sldId id="4261" r:id="rId41"/>
    <p:sldId id="4258" r:id="rId42"/>
    <p:sldId id="4264" r:id="rId43"/>
    <p:sldId id="4263" r:id="rId44"/>
    <p:sldId id="4265" r:id="rId45"/>
  </p:sldIdLst>
  <p:sldSz cx="12161838"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34F507-BF8F-52DF-7181-4EF6BBD7B63A}" name="Chrisanne Wilks" initials="CW" userId="S::cwilks@healthmanagement.com::c38c5aef-70ed-4812-b942-59f470c64c67" providerId="AD"/>
  <p188:author id="{22AF0308-882E-3805-B1C0-D95B53CFE940}" name="Chloe Wilcox" initials="CW [2]" userId="S::cwilcox@healthmanagement.com::b501df58-4143-4e60-891b-f5a986ce4112" providerId="AD"/>
  <p188:author id="{2EF09613-2CBC-4FA1-3E07-23726CE3843C}" name="Samantha Foster" initials="SF [2]" userId="S::sfoster@healthmanagement.com::5510b846-4e51-4c1d-a484-51d8615145a0" providerId="AD"/>
  <p188:author id="{0C0B5896-3242-E5D2-DE4B-F8D109F4187C}" name="Jane Myers" initials="JM" userId="cabf6ba2b8d19201" providerId="Windows Live"/>
  <p188:author id="{9B3CD29E-B089-B117-F5E6-7F5A3940D5ED}" name="Brooke Zollinger" initials="BZ [2]" userId="S::bzollinger@healthmanagement.com::d886d093-151b-4118-a5c4-02386f4e7ca1" providerId="AD"/>
  <p188:author id="{E5CD9FB0-83DB-E7F7-F46C-6159F7B4911C}" name="Shea, Patricia (CDC/DDNID/NCCDPHP/DDT)" initials="SP(" userId="S::gzt0@cdc.gov::ca46deea-61d4-477a-803b-cae3a09076f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rooke Zollinger" initials="BZ [2]" lastIdx="41" clrIdx="6">
    <p:extLst>
      <p:ext uri="{19B8F6BF-5375-455C-9EA6-DF929625EA0E}">
        <p15:presenceInfo xmlns:p15="http://schemas.microsoft.com/office/powerpoint/2012/main" userId="S::bzollinger@healthmanagement.com::d886d093-151b-4118-a5c4-02386f4e7ca1" providerId="AD"/>
      </p:ext>
    </p:extLst>
  </p:cmAuthor>
  <p:cmAuthor id="1" name="Julie Sommer" initials="JS" lastIdx="2" clrIdx="0">
    <p:extLst>
      <p:ext uri="{19B8F6BF-5375-455C-9EA6-DF929625EA0E}">
        <p15:presenceInfo xmlns:p15="http://schemas.microsoft.com/office/powerpoint/2012/main" userId="Julie Sommer" providerId="None"/>
      </p:ext>
    </p:extLst>
  </p:cmAuthor>
  <p:cmAuthor id="8" name="Samantha Foster" initials="SF [2]" lastIdx="12" clrIdx="7">
    <p:extLst>
      <p:ext uri="{19B8F6BF-5375-455C-9EA6-DF929625EA0E}">
        <p15:presenceInfo xmlns:p15="http://schemas.microsoft.com/office/powerpoint/2012/main" userId="S::sfoster@healthmanagement.com::5510b846-4e51-4c1d-a484-51d8615145a0" providerId="AD"/>
      </p:ext>
    </p:extLst>
  </p:cmAuthor>
  <p:cmAuthor id="2" name="Lia Winfield" initials="LW" lastIdx="2" clrIdx="1">
    <p:extLst>
      <p:ext uri="{19B8F6BF-5375-455C-9EA6-DF929625EA0E}">
        <p15:presenceInfo xmlns:p15="http://schemas.microsoft.com/office/powerpoint/2012/main" userId="S::lia.winfield@leavittpartners.com::b69ce982-de53-416f-a0d9-ec242937ab95" providerId="AD"/>
      </p:ext>
    </p:extLst>
  </p:cmAuthor>
  <p:cmAuthor id="9" name="Chloe Wilcox" initials="CW [2]" lastIdx="54" clrIdx="8">
    <p:extLst>
      <p:ext uri="{19B8F6BF-5375-455C-9EA6-DF929625EA0E}">
        <p15:presenceInfo xmlns:p15="http://schemas.microsoft.com/office/powerpoint/2012/main" userId="S::cwilcox@healthmanagement.com::b501df58-4143-4e60-891b-f5a986ce4112" providerId="AD"/>
      </p:ext>
    </p:extLst>
  </p:cmAuthor>
  <p:cmAuthor id="3" name="Jane Myers" initials="JM" lastIdx="13" clrIdx="2">
    <p:extLst>
      <p:ext uri="{19B8F6BF-5375-455C-9EA6-DF929625EA0E}">
        <p15:presenceInfo xmlns:p15="http://schemas.microsoft.com/office/powerpoint/2012/main" userId="cabf6ba2b8d19201" providerId="Windows Live"/>
      </p:ext>
    </p:extLst>
  </p:cmAuthor>
  <p:cmAuthor id="10" name="Chrisanne Wilks" initials="CW" lastIdx="19" clrIdx="9">
    <p:extLst>
      <p:ext uri="{19B8F6BF-5375-455C-9EA6-DF929625EA0E}">
        <p15:presenceInfo xmlns:p15="http://schemas.microsoft.com/office/powerpoint/2012/main" userId="S::cwilks@healthmanagement.com::c38c5aef-70ed-4812-b942-59f470c64c67" providerId="AD"/>
      </p:ext>
    </p:extLst>
  </p:cmAuthor>
  <p:cmAuthor id="4" name="Brooke Zollinger" initials="BZ" lastIdx="8" clrIdx="3">
    <p:extLst>
      <p:ext uri="{19B8F6BF-5375-455C-9EA6-DF929625EA0E}">
        <p15:presenceInfo xmlns:p15="http://schemas.microsoft.com/office/powerpoint/2012/main" userId="S::brooke.zollinger@leavittpartners.com::62e1696e-02b0-4a1f-840c-42cc33c79fc4" providerId="AD"/>
      </p:ext>
    </p:extLst>
  </p:cmAuthor>
  <p:cmAuthor id="5" name="Samantha Foster" initials="SF" lastIdx="32" clrIdx="4">
    <p:extLst>
      <p:ext uri="{19B8F6BF-5375-455C-9EA6-DF929625EA0E}">
        <p15:presenceInfo xmlns:p15="http://schemas.microsoft.com/office/powerpoint/2012/main" userId="S::samantha.foster@leavittpartners.com::989c0158-e383-4e7a-8797-8adca4221d1f" providerId="AD"/>
      </p:ext>
    </p:extLst>
  </p:cmAuthor>
  <p:cmAuthor id="6" name="Chloe Wilcox" initials="CW" lastIdx="28" clrIdx="5">
    <p:extLst>
      <p:ext uri="{19B8F6BF-5375-455C-9EA6-DF929625EA0E}">
        <p15:presenceInfo xmlns:p15="http://schemas.microsoft.com/office/powerpoint/2012/main" userId="S::chloe.wilcox@leavittpartners.com::7ea811f5-6518-4d19-b5eb-1f519ca89c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687DA1"/>
    <a:srgbClr val="A6A6A6"/>
    <a:srgbClr val="84A4DC"/>
    <a:srgbClr val="0057B8"/>
    <a:srgbClr val="193560"/>
    <a:srgbClr val="E1E1E1"/>
    <a:srgbClr val="FFFFFF"/>
    <a:srgbClr val="84A8DF"/>
    <a:srgbClr val="165C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9" autoAdjust="0"/>
    <p:restoredTop sz="93692" autoAdjust="0"/>
  </p:normalViewPr>
  <p:slideViewPr>
    <p:cSldViewPr snapToGrid="0">
      <p:cViewPr varScale="1">
        <p:scale>
          <a:sx n="74" d="100"/>
          <a:sy n="74" d="100"/>
        </p:scale>
        <p:origin x="308" y="88"/>
      </p:cViewPr>
      <p:guideLst>
        <p:guide orient="horz" pos="2160"/>
        <p:guide pos="3831"/>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193560"/>
            </a:solidFill>
          </c:spPr>
          <c:dPt>
            <c:idx val="0"/>
            <c:bubble3D val="0"/>
            <c:explosion val="14"/>
            <c:spPr>
              <a:solidFill>
                <a:srgbClr val="00B050"/>
              </a:solidFill>
              <a:ln w="19050">
                <a:solidFill>
                  <a:schemeClr val="lt1"/>
                </a:solidFill>
              </a:ln>
              <a:effectLst/>
            </c:spPr>
            <c:extLst>
              <c:ext xmlns:c16="http://schemas.microsoft.com/office/drawing/2014/chart" uri="{C3380CC4-5D6E-409C-BE32-E72D297353CC}">
                <c16:uniqueId val="{00000001-3FC9-40FA-A52A-7923EC76A4F1}"/>
              </c:ext>
            </c:extLst>
          </c:dPt>
          <c:dPt>
            <c:idx val="1"/>
            <c:bubble3D val="0"/>
            <c:spPr>
              <a:solidFill>
                <a:srgbClr val="193560"/>
              </a:solidFill>
              <a:ln w="19050">
                <a:solidFill>
                  <a:schemeClr val="lt1"/>
                </a:solidFill>
              </a:ln>
              <a:effectLst/>
            </c:spPr>
            <c:extLst>
              <c:ext xmlns:c16="http://schemas.microsoft.com/office/drawing/2014/chart" uri="{C3380CC4-5D6E-409C-BE32-E72D297353CC}">
                <c16:uniqueId val="{00000003-3FC9-40FA-A52A-7923EC76A4F1}"/>
              </c:ext>
            </c:extLst>
          </c:dPt>
          <c:cat>
            <c:strRef>
              <c:f>Sheet1!$A$2:$A$3</c:f>
              <c:strCache>
                <c:ptCount val="2"/>
                <c:pt idx="0">
                  <c:v>1st Qtr</c:v>
                </c:pt>
                <c:pt idx="1">
                  <c:v>2nd Qtr</c:v>
                </c:pt>
              </c:strCache>
            </c:strRef>
          </c:cat>
          <c:val>
            <c:numRef>
              <c:f>Sheet1!$B$2:$B$3</c:f>
              <c:numCache>
                <c:formatCode>General</c:formatCode>
                <c:ptCount val="2"/>
                <c:pt idx="0">
                  <c:v>34.5</c:v>
                </c:pt>
                <c:pt idx="1">
                  <c:v>65.5</c:v>
                </c:pt>
              </c:numCache>
            </c:numRef>
          </c:val>
          <c:extLst>
            <c:ext xmlns:c16="http://schemas.microsoft.com/office/drawing/2014/chart" uri="{C3380CC4-5D6E-409C-BE32-E72D297353CC}">
              <c16:uniqueId val="{00000004-3FC9-40FA-A52A-7923EC76A4F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1848B4-B06E-4413-9728-27B278A9F2AC}" type="doc">
      <dgm:prSet loTypeId="urn:microsoft.com/office/officeart/2005/8/layout/hList3" loCatId="list" qsTypeId="urn:microsoft.com/office/officeart/2005/8/quickstyle/simple1" qsCatId="simple" csTypeId="urn:microsoft.com/office/officeart/2005/8/colors/accent4_4" csCatId="accent4" phldr="1"/>
      <dgm:spPr/>
      <dgm:t>
        <a:bodyPr/>
        <a:lstStyle/>
        <a:p>
          <a:endParaRPr lang="en-US"/>
        </a:p>
      </dgm:t>
    </dgm:pt>
    <dgm:pt modelId="{CE4A334D-8207-424C-BD88-CB1D8557220A}">
      <dgm:prSet phldrT="[Text]" custT="1"/>
      <dgm:spPr>
        <a:solidFill>
          <a:schemeClr val="bg1"/>
        </a:solidFill>
        <a:ln w="38100">
          <a:solidFill>
            <a:srgbClr val="193560"/>
          </a:solidFill>
        </a:ln>
      </dgm:spPr>
      <dgm:t>
        <a:bodyPr/>
        <a:lstStyle/>
        <a:p>
          <a:pPr algn="ctr"/>
          <a:r>
            <a:rPr lang="en-US" sz="2000" b="1" u="sng" dirty="0">
              <a:solidFill>
                <a:srgbClr val="193560"/>
              </a:solidFill>
            </a:rPr>
            <a:t>*Insert Organization Name* Mission </a:t>
          </a:r>
        </a:p>
        <a:p>
          <a:pPr algn="ctr"/>
          <a:r>
            <a:rPr lang="en-US" sz="1600" dirty="0">
              <a:solidFill>
                <a:srgbClr val="193560"/>
              </a:solidFill>
            </a:rPr>
            <a:t>*Insert organizations mission statement and/or goals here*</a:t>
          </a:r>
        </a:p>
        <a:p>
          <a:pPr algn="l"/>
          <a:endParaRPr lang="en-US" sz="1800" dirty="0"/>
        </a:p>
      </dgm:t>
    </dgm:pt>
    <dgm:pt modelId="{374FE11D-17DF-49AE-9AAD-3F95F1CF7B41}" type="parTrans" cxnId="{657DD9A4-40E0-4E73-9957-7D36ECB673C1}">
      <dgm:prSet/>
      <dgm:spPr/>
      <dgm:t>
        <a:bodyPr/>
        <a:lstStyle/>
        <a:p>
          <a:endParaRPr lang="en-US"/>
        </a:p>
      </dgm:t>
    </dgm:pt>
    <dgm:pt modelId="{C5121DE1-4BA5-4218-819B-8DC0710DF782}" type="sibTrans" cxnId="{657DD9A4-40E0-4E73-9957-7D36ECB673C1}">
      <dgm:prSet/>
      <dgm:spPr/>
      <dgm:t>
        <a:bodyPr/>
        <a:lstStyle/>
        <a:p>
          <a:endParaRPr lang="en-US"/>
        </a:p>
      </dgm:t>
    </dgm:pt>
    <dgm:pt modelId="{F4861746-8B5B-4EB6-A859-28850683F99B}">
      <dgm:prSet phldrT="[Text]" custT="1"/>
      <dgm:spPr>
        <a:solidFill>
          <a:srgbClr val="165C7D"/>
        </a:solidFill>
      </dgm:spPr>
      <dgm:t>
        <a:bodyPr/>
        <a:lstStyle/>
        <a:p>
          <a:r>
            <a:rPr lang="en-US" sz="2000" b="1" u="sng" dirty="0"/>
            <a:t>Organizational Vision for a UHA</a:t>
          </a:r>
        </a:p>
        <a:p>
          <a:r>
            <a:rPr lang="en-US" sz="1600" dirty="0"/>
            <a:t>*Insert description of the vision your organization has for creating a UHA in your state or region*</a:t>
          </a:r>
          <a:endParaRPr lang="en-US" sz="1800" dirty="0"/>
        </a:p>
      </dgm:t>
    </dgm:pt>
    <dgm:pt modelId="{4EFF03E7-0B9D-45E0-8BFD-5D6C33D3C0E5}" type="parTrans" cxnId="{88CEE8C7-98FA-4367-A9B8-0BC25E6CF400}">
      <dgm:prSet/>
      <dgm:spPr/>
      <dgm:t>
        <a:bodyPr/>
        <a:lstStyle/>
        <a:p>
          <a:endParaRPr lang="en-US"/>
        </a:p>
      </dgm:t>
    </dgm:pt>
    <dgm:pt modelId="{716D9BCA-6665-45A0-AC2F-6CFEAC10F136}" type="sibTrans" cxnId="{88CEE8C7-98FA-4367-A9B8-0BC25E6CF400}">
      <dgm:prSet/>
      <dgm:spPr/>
      <dgm:t>
        <a:bodyPr/>
        <a:lstStyle/>
        <a:p>
          <a:endParaRPr lang="en-US"/>
        </a:p>
      </dgm:t>
    </dgm:pt>
    <dgm:pt modelId="{49F51590-D63B-4D18-A363-95D428DDC4F7}">
      <dgm:prSet phldrT="[Text]" custT="1"/>
      <dgm:spPr/>
      <dgm:t>
        <a:bodyPr/>
        <a:lstStyle/>
        <a:p>
          <a:r>
            <a:rPr lang="en-US" sz="2000" b="1" u="sng"/>
            <a:t>Role of Our Organization in a UHA</a:t>
          </a:r>
        </a:p>
        <a:p>
          <a:r>
            <a:rPr lang="en-US" sz="1600" b="0" u="none"/>
            <a:t>*Insert description of the role your organization will play in the UHA in your state or region*</a:t>
          </a:r>
        </a:p>
      </dgm:t>
    </dgm:pt>
    <dgm:pt modelId="{21CFBD89-5398-4455-80CB-AD0DD5ADA9BF}" type="parTrans" cxnId="{C2B98398-DB92-4EB5-AF03-4A392BA53A07}">
      <dgm:prSet/>
      <dgm:spPr/>
      <dgm:t>
        <a:bodyPr/>
        <a:lstStyle/>
        <a:p>
          <a:endParaRPr lang="en-US"/>
        </a:p>
      </dgm:t>
    </dgm:pt>
    <dgm:pt modelId="{4D8C9134-B635-4358-885C-C40F11FB42B1}" type="sibTrans" cxnId="{C2B98398-DB92-4EB5-AF03-4A392BA53A07}">
      <dgm:prSet/>
      <dgm:spPr/>
      <dgm:t>
        <a:bodyPr/>
        <a:lstStyle/>
        <a:p>
          <a:endParaRPr lang="en-US"/>
        </a:p>
      </dgm:t>
    </dgm:pt>
    <dgm:pt modelId="{CFE93D96-355F-4B04-BFF9-C04C127B1012}">
      <dgm:prSet phldrT="[Text]"/>
      <dgm:spPr/>
      <dgm:t>
        <a:bodyPr/>
        <a:lstStyle/>
        <a:p>
          <a:endParaRPr lang="en-US"/>
        </a:p>
      </dgm:t>
    </dgm:pt>
    <dgm:pt modelId="{3C46572D-BCED-4FAD-A3D3-9E291C3C6ACF}" type="parTrans" cxnId="{F933DD4F-31A7-48DF-8EE1-51AF4AE60A35}">
      <dgm:prSet/>
      <dgm:spPr/>
      <dgm:t>
        <a:bodyPr/>
        <a:lstStyle/>
        <a:p>
          <a:endParaRPr lang="en-US"/>
        </a:p>
      </dgm:t>
    </dgm:pt>
    <dgm:pt modelId="{CDF42807-B682-4105-B4A5-93A82E6BF375}" type="sibTrans" cxnId="{F933DD4F-31A7-48DF-8EE1-51AF4AE60A35}">
      <dgm:prSet/>
      <dgm:spPr/>
      <dgm:t>
        <a:bodyPr/>
        <a:lstStyle/>
        <a:p>
          <a:endParaRPr lang="en-US"/>
        </a:p>
      </dgm:t>
    </dgm:pt>
    <dgm:pt modelId="{61FDC38E-339F-4C61-A1A3-BCE408299D8B}" type="pres">
      <dgm:prSet presAssocID="{461848B4-B06E-4413-9728-27B278A9F2AC}" presName="composite" presStyleCnt="0">
        <dgm:presLayoutVars>
          <dgm:chMax val="1"/>
          <dgm:dir/>
          <dgm:resizeHandles val="exact"/>
        </dgm:presLayoutVars>
      </dgm:prSet>
      <dgm:spPr/>
    </dgm:pt>
    <dgm:pt modelId="{4AB1D388-A71B-4390-8602-9E7C6C081948}" type="pres">
      <dgm:prSet presAssocID="{CE4A334D-8207-424C-BD88-CB1D8557220A}" presName="roof" presStyleLbl="dkBgShp" presStyleIdx="0" presStyleCnt="2"/>
      <dgm:spPr/>
    </dgm:pt>
    <dgm:pt modelId="{A43CC23D-06B8-4B99-8EA2-17CD5AEC9B56}" type="pres">
      <dgm:prSet presAssocID="{CE4A334D-8207-424C-BD88-CB1D8557220A}" presName="pillars" presStyleCnt="0"/>
      <dgm:spPr/>
    </dgm:pt>
    <dgm:pt modelId="{3F155503-81B7-4C73-A964-E8D3AD043A1B}" type="pres">
      <dgm:prSet presAssocID="{CE4A334D-8207-424C-BD88-CB1D8557220A}" presName="pillar1" presStyleLbl="node1" presStyleIdx="0" presStyleCnt="2">
        <dgm:presLayoutVars>
          <dgm:bulletEnabled val="1"/>
        </dgm:presLayoutVars>
      </dgm:prSet>
      <dgm:spPr/>
    </dgm:pt>
    <dgm:pt modelId="{ED9E57CB-976F-4D9C-A5C1-84A06E336A0E}" type="pres">
      <dgm:prSet presAssocID="{49F51590-D63B-4D18-A363-95D428DDC4F7}" presName="pillarX" presStyleLbl="node1" presStyleIdx="1" presStyleCnt="2">
        <dgm:presLayoutVars>
          <dgm:bulletEnabled val="1"/>
        </dgm:presLayoutVars>
      </dgm:prSet>
      <dgm:spPr/>
    </dgm:pt>
    <dgm:pt modelId="{A95C5874-510A-4880-92AD-34A717FDE397}" type="pres">
      <dgm:prSet presAssocID="{CE4A334D-8207-424C-BD88-CB1D8557220A}" presName="base" presStyleLbl="dkBgShp" presStyleIdx="1" presStyleCnt="2"/>
      <dgm:spPr>
        <a:noFill/>
        <a:ln w="38100">
          <a:solidFill>
            <a:srgbClr val="193560"/>
          </a:solidFill>
        </a:ln>
      </dgm:spPr>
    </dgm:pt>
  </dgm:ptLst>
  <dgm:cxnLst>
    <dgm:cxn modelId="{7893D706-6908-4449-AA25-B1160D5760BD}" type="presOf" srcId="{CE4A334D-8207-424C-BD88-CB1D8557220A}" destId="{4AB1D388-A71B-4390-8602-9E7C6C081948}" srcOrd="0" destOrd="0" presId="urn:microsoft.com/office/officeart/2005/8/layout/hList3"/>
    <dgm:cxn modelId="{F933DD4F-31A7-48DF-8EE1-51AF4AE60A35}" srcId="{461848B4-B06E-4413-9728-27B278A9F2AC}" destId="{CFE93D96-355F-4B04-BFF9-C04C127B1012}" srcOrd="1" destOrd="0" parTransId="{3C46572D-BCED-4FAD-A3D3-9E291C3C6ACF}" sibTransId="{CDF42807-B682-4105-B4A5-93A82E6BF375}"/>
    <dgm:cxn modelId="{C2B98398-DB92-4EB5-AF03-4A392BA53A07}" srcId="{CE4A334D-8207-424C-BD88-CB1D8557220A}" destId="{49F51590-D63B-4D18-A363-95D428DDC4F7}" srcOrd="1" destOrd="0" parTransId="{21CFBD89-5398-4455-80CB-AD0DD5ADA9BF}" sibTransId="{4D8C9134-B635-4358-885C-C40F11FB42B1}"/>
    <dgm:cxn modelId="{657DD9A4-40E0-4E73-9957-7D36ECB673C1}" srcId="{461848B4-B06E-4413-9728-27B278A9F2AC}" destId="{CE4A334D-8207-424C-BD88-CB1D8557220A}" srcOrd="0" destOrd="0" parTransId="{374FE11D-17DF-49AE-9AAD-3F95F1CF7B41}" sibTransId="{C5121DE1-4BA5-4218-819B-8DC0710DF782}"/>
    <dgm:cxn modelId="{AAF4D6AF-B9A2-49FA-8056-F7149F54391A}" type="presOf" srcId="{461848B4-B06E-4413-9728-27B278A9F2AC}" destId="{61FDC38E-339F-4C61-A1A3-BCE408299D8B}" srcOrd="0" destOrd="0" presId="urn:microsoft.com/office/officeart/2005/8/layout/hList3"/>
    <dgm:cxn modelId="{F02346C7-C4C4-46DE-A052-9A3C14DB7452}" type="presOf" srcId="{49F51590-D63B-4D18-A363-95D428DDC4F7}" destId="{ED9E57CB-976F-4D9C-A5C1-84A06E336A0E}" srcOrd="0" destOrd="0" presId="urn:microsoft.com/office/officeart/2005/8/layout/hList3"/>
    <dgm:cxn modelId="{88CEE8C7-98FA-4367-A9B8-0BC25E6CF400}" srcId="{CE4A334D-8207-424C-BD88-CB1D8557220A}" destId="{F4861746-8B5B-4EB6-A859-28850683F99B}" srcOrd="0" destOrd="0" parTransId="{4EFF03E7-0B9D-45E0-8BFD-5D6C33D3C0E5}" sibTransId="{716D9BCA-6665-45A0-AC2F-6CFEAC10F136}"/>
    <dgm:cxn modelId="{68548DD8-007E-4C41-B3DB-CF2CC268A13B}" type="presOf" srcId="{F4861746-8B5B-4EB6-A859-28850683F99B}" destId="{3F155503-81B7-4C73-A964-E8D3AD043A1B}" srcOrd="0" destOrd="0" presId="urn:microsoft.com/office/officeart/2005/8/layout/hList3"/>
    <dgm:cxn modelId="{89A98F17-763B-48AC-B6EB-604D3F8CC8EC}" type="presParOf" srcId="{61FDC38E-339F-4C61-A1A3-BCE408299D8B}" destId="{4AB1D388-A71B-4390-8602-9E7C6C081948}" srcOrd="0" destOrd="0" presId="urn:microsoft.com/office/officeart/2005/8/layout/hList3"/>
    <dgm:cxn modelId="{408BC889-9100-4F86-AA84-8D0973E5B274}" type="presParOf" srcId="{61FDC38E-339F-4C61-A1A3-BCE408299D8B}" destId="{A43CC23D-06B8-4B99-8EA2-17CD5AEC9B56}" srcOrd="1" destOrd="0" presId="urn:microsoft.com/office/officeart/2005/8/layout/hList3"/>
    <dgm:cxn modelId="{DB55F6CE-C8DE-4DC0-B7DE-861C49B3B9C6}" type="presParOf" srcId="{A43CC23D-06B8-4B99-8EA2-17CD5AEC9B56}" destId="{3F155503-81B7-4C73-A964-E8D3AD043A1B}" srcOrd="0" destOrd="0" presId="urn:microsoft.com/office/officeart/2005/8/layout/hList3"/>
    <dgm:cxn modelId="{861B4748-5341-4516-BB36-3A614E9E301F}" type="presParOf" srcId="{A43CC23D-06B8-4B99-8EA2-17CD5AEC9B56}" destId="{ED9E57CB-976F-4D9C-A5C1-84A06E336A0E}" srcOrd="1" destOrd="0" presId="urn:microsoft.com/office/officeart/2005/8/layout/hList3"/>
    <dgm:cxn modelId="{B1067028-B6BA-49C9-826F-AA24F00F9752}" type="presParOf" srcId="{61FDC38E-339F-4C61-A1A3-BCE408299D8B}" destId="{A95C5874-510A-4880-92AD-34A717FDE39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1848B4-B06E-4413-9728-27B278A9F2AC}" type="doc">
      <dgm:prSet loTypeId="urn:microsoft.com/office/officeart/2005/8/layout/hList3" loCatId="list" qsTypeId="urn:microsoft.com/office/officeart/2005/8/quickstyle/simple1" qsCatId="simple" csTypeId="urn:microsoft.com/office/officeart/2005/8/colors/accent4_4" csCatId="accent4" phldr="1"/>
      <dgm:spPr/>
      <dgm:t>
        <a:bodyPr/>
        <a:lstStyle/>
        <a:p>
          <a:endParaRPr lang="en-US"/>
        </a:p>
      </dgm:t>
    </dgm:pt>
    <dgm:pt modelId="{CE4A334D-8207-424C-BD88-CB1D8557220A}">
      <dgm:prSet phldrT="[Text]" custT="1"/>
      <dgm:spPr>
        <a:solidFill>
          <a:schemeClr val="bg1"/>
        </a:solidFill>
        <a:ln w="38100">
          <a:solidFill>
            <a:srgbClr val="193560"/>
          </a:solidFill>
        </a:ln>
      </dgm:spPr>
      <dgm:t>
        <a:bodyPr/>
        <a:lstStyle/>
        <a:p>
          <a:pPr algn="ctr"/>
          <a:r>
            <a:rPr lang="en-US" sz="2000" b="1" u="sng" dirty="0">
              <a:solidFill>
                <a:srgbClr val="193560"/>
              </a:solidFill>
            </a:rPr>
            <a:t>Ask for *Insert Organization Name*</a:t>
          </a:r>
        </a:p>
        <a:p>
          <a:pPr algn="ctr"/>
          <a:r>
            <a:rPr lang="en-US" sz="1600" dirty="0">
              <a:solidFill>
                <a:srgbClr val="193560"/>
              </a:solidFill>
            </a:rPr>
            <a:t>*Insert the “ask” of the org that is the audience of the presentation*</a:t>
          </a:r>
        </a:p>
        <a:p>
          <a:pPr algn="l"/>
          <a:endParaRPr lang="en-US" sz="1800" dirty="0"/>
        </a:p>
      </dgm:t>
    </dgm:pt>
    <dgm:pt modelId="{374FE11D-17DF-49AE-9AAD-3F95F1CF7B41}" type="parTrans" cxnId="{657DD9A4-40E0-4E73-9957-7D36ECB673C1}">
      <dgm:prSet/>
      <dgm:spPr/>
      <dgm:t>
        <a:bodyPr/>
        <a:lstStyle/>
        <a:p>
          <a:endParaRPr lang="en-US"/>
        </a:p>
      </dgm:t>
    </dgm:pt>
    <dgm:pt modelId="{C5121DE1-4BA5-4218-819B-8DC0710DF782}" type="sibTrans" cxnId="{657DD9A4-40E0-4E73-9957-7D36ECB673C1}">
      <dgm:prSet/>
      <dgm:spPr/>
      <dgm:t>
        <a:bodyPr/>
        <a:lstStyle/>
        <a:p>
          <a:endParaRPr lang="en-US"/>
        </a:p>
      </dgm:t>
    </dgm:pt>
    <dgm:pt modelId="{F4861746-8B5B-4EB6-A859-28850683F99B}">
      <dgm:prSet phldrT="[Text]" custT="1"/>
      <dgm:spPr>
        <a:solidFill>
          <a:srgbClr val="165C7D"/>
        </a:solidFill>
      </dgm:spPr>
      <dgm:t>
        <a:bodyPr/>
        <a:lstStyle/>
        <a:p>
          <a:r>
            <a:rPr lang="en-US" sz="2000" b="1" u="sng" dirty="0"/>
            <a:t>Next Steps or Action Items</a:t>
          </a:r>
        </a:p>
        <a:p>
          <a:r>
            <a:rPr lang="en-US" sz="1600" dirty="0"/>
            <a:t>*Insert any potential next steps or action items*</a:t>
          </a:r>
          <a:endParaRPr lang="en-US" sz="1800" dirty="0"/>
        </a:p>
      </dgm:t>
    </dgm:pt>
    <dgm:pt modelId="{4EFF03E7-0B9D-45E0-8BFD-5D6C33D3C0E5}" type="parTrans" cxnId="{88CEE8C7-98FA-4367-A9B8-0BC25E6CF400}">
      <dgm:prSet/>
      <dgm:spPr/>
      <dgm:t>
        <a:bodyPr/>
        <a:lstStyle/>
        <a:p>
          <a:endParaRPr lang="en-US"/>
        </a:p>
      </dgm:t>
    </dgm:pt>
    <dgm:pt modelId="{716D9BCA-6665-45A0-AC2F-6CFEAC10F136}" type="sibTrans" cxnId="{88CEE8C7-98FA-4367-A9B8-0BC25E6CF400}">
      <dgm:prSet/>
      <dgm:spPr/>
      <dgm:t>
        <a:bodyPr/>
        <a:lstStyle/>
        <a:p>
          <a:endParaRPr lang="en-US"/>
        </a:p>
      </dgm:t>
    </dgm:pt>
    <dgm:pt modelId="{49F51590-D63B-4D18-A363-95D428DDC4F7}">
      <dgm:prSet phldrT="[Text]" custT="1"/>
      <dgm:spPr/>
      <dgm:t>
        <a:bodyPr/>
        <a:lstStyle/>
        <a:p>
          <a:r>
            <a:rPr lang="en-US" sz="2000" b="1" u="sng"/>
            <a:t>Plan for Next Engagement</a:t>
          </a:r>
        </a:p>
        <a:p>
          <a:r>
            <a:rPr lang="en-US" sz="1600" b="0" u="none"/>
            <a:t>*Insert any potential plans for next engagement with the audience organization*</a:t>
          </a:r>
        </a:p>
      </dgm:t>
    </dgm:pt>
    <dgm:pt modelId="{21CFBD89-5398-4455-80CB-AD0DD5ADA9BF}" type="parTrans" cxnId="{C2B98398-DB92-4EB5-AF03-4A392BA53A07}">
      <dgm:prSet/>
      <dgm:spPr/>
      <dgm:t>
        <a:bodyPr/>
        <a:lstStyle/>
        <a:p>
          <a:endParaRPr lang="en-US"/>
        </a:p>
      </dgm:t>
    </dgm:pt>
    <dgm:pt modelId="{4D8C9134-B635-4358-885C-C40F11FB42B1}" type="sibTrans" cxnId="{C2B98398-DB92-4EB5-AF03-4A392BA53A07}">
      <dgm:prSet/>
      <dgm:spPr/>
      <dgm:t>
        <a:bodyPr/>
        <a:lstStyle/>
        <a:p>
          <a:endParaRPr lang="en-US"/>
        </a:p>
      </dgm:t>
    </dgm:pt>
    <dgm:pt modelId="{CFE93D96-355F-4B04-BFF9-C04C127B1012}">
      <dgm:prSet phldrT="[Text]"/>
      <dgm:spPr/>
      <dgm:t>
        <a:bodyPr/>
        <a:lstStyle/>
        <a:p>
          <a:endParaRPr lang="en-US"/>
        </a:p>
      </dgm:t>
    </dgm:pt>
    <dgm:pt modelId="{3C46572D-BCED-4FAD-A3D3-9E291C3C6ACF}" type="parTrans" cxnId="{F933DD4F-31A7-48DF-8EE1-51AF4AE60A35}">
      <dgm:prSet/>
      <dgm:spPr/>
      <dgm:t>
        <a:bodyPr/>
        <a:lstStyle/>
        <a:p>
          <a:endParaRPr lang="en-US"/>
        </a:p>
      </dgm:t>
    </dgm:pt>
    <dgm:pt modelId="{CDF42807-B682-4105-B4A5-93A82E6BF375}" type="sibTrans" cxnId="{F933DD4F-31A7-48DF-8EE1-51AF4AE60A35}">
      <dgm:prSet/>
      <dgm:spPr/>
      <dgm:t>
        <a:bodyPr/>
        <a:lstStyle/>
        <a:p>
          <a:endParaRPr lang="en-US"/>
        </a:p>
      </dgm:t>
    </dgm:pt>
    <dgm:pt modelId="{61FDC38E-339F-4C61-A1A3-BCE408299D8B}" type="pres">
      <dgm:prSet presAssocID="{461848B4-B06E-4413-9728-27B278A9F2AC}" presName="composite" presStyleCnt="0">
        <dgm:presLayoutVars>
          <dgm:chMax val="1"/>
          <dgm:dir/>
          <dgm:resizeHandles val="exact"/>
        </dgm:presLayoutVars>
      </dgm:prSet>
      <dgm:spPr/>
    </dgm:pt>
    <dgm:pt modelId="{4AB1D388-A71B-4390-8602-9E7C6C081948}" type="pres">
      <dgm:prSet presAssocID="{CE4A334D-8207-424C-BD88-CB1D8557220A}" presName="roof" presStyleLbl="dkBgShp" presStyleIdx="0" presStyleCnt="2"/>
      <dgm:spPr/>
    </dgm:pt>
    <dgm:pt modelId="{A43CC23D-06B8-4B99-8EA2-17CD5AEC9B56}" type="pres">
      <dgm:prSet presAssocID="{CE4A334D-8207-424C-BD88-CB1D8557220A}" presName="pillars" presStyleCnt="0"/>
      <dgm:spPr/>
    </dgm:pt>
    <dgm:pt modelId="{3F155503-81B7-4C73-A964-E8D3AD043A1B}" type="pres">
      <dgm:prSet presAssocID="{CE4A334D-8207-424C-BD88-CB1D8557220A}" presName="pillar1" presStyleLbl="node1" presStyleIdx="0" presStyleCnt="2">
        <dgm:presLayoutVars>
          <dgm:bulletEnabled val="1"/>
        </dgm:presLayoutVars>
      </dgm:prSet>
      <dgm:spPr/>
    </dgm:pt>
    <dgm:pt modelId="{ED9E57CB-976F-4D9C-A5C1-84A06E336A0E}" type="pres">
      <dgm:prSet presAssocID="{49F51590-D63B-4D18-A363-95D428DDC4F7}" presName="pillarX" presStyleLbl="node1" presStyleIdx="1" presStyleCnt="2">
        <dgm:presLayoutVars>
          <dgm:bulletEnabled val="1"/>
        </dgm:presLayoutVars>
      </dgm:prSet>
      <dgm:spPr/>
    </dgm:pt>
    <dgm:pt modelId="{A95C5874-510A-4880-92AD-34A717FDE397}" type="pres">
      <dgm:prSet presAssocID="{CE4A334D-8207-424C-BD88-CB1D8557220A}" presName="base" presStyleLbl="dkBgShp" presStyleIdx="1" presStyleCnt="2"/>
      <dgm:spPr>
        <a:noFill/>
        <a:ln w="38100">
          <a:solidFill>
            <a:srgbClr val="193560"/>
          </a:solidFill>
        </a:ln>
      </dgm:spPr>
    </dgm:pt>
  </dgm:ptLst>
  <dgm:cxnLst>
    <dgm:cxn modelId="{7893D706-6908-4449-AA25-B1160D5760BD}" type="presOf" srcId="{CE4A334D-8207-424C-BD88-CB1D8557220A}" destId="{4AB1D388-A71B-4390-8602-9E7C6C081948}" srcOrd="0" destOrd="0" presId="urn:microsoft.com/office/officeart/2005/8/layout/hList3"/>
    <dgm:cxn modelId="{F933DD4F-31A7-48DF-8EE1-51AF4AE60A35}" srcId="{461848B4-B06E-4413-9728-27B278A9F2AC}" destId="{CFE93D96-355F-4B04-BFF9-C04C127B1012}" srcOrd="1" destOrd="0" parTransId="{3C46572D-BCED-4FAD-A3D3-9E291C3C6ACF}" sibTransId="{CDF42807-B682-4105-B4A5-93A82E6BF375}"/>
    <dgm:cxn modelId="{C2B98398-DB92-4EB5-AF03-4A392BA53A07}" srcId="{CE4A334D-8207-424C-BD88-CB1D8557220A}" destId="{49F51590-D63B-4D18-A363-95D428DDC4F7}" srcOrd="1" destOrd="0" parTransId="{21CFBD89-5398-4455-80CB-AD0DD5ADA9BF}" sibTransId="{4D8C9134-B635-4358-885C-C40F11FB42B1}"/>
    <dgm:cxn modelId="{657DD9A4-40E0-4E73-9957-7D36ECB673C1}" srcId="{461848B4-B06E-4413-9728-27B278A9F2AC}" destId="{CE4A334D-8207-424C-BD88-CB1D8557220A}" srcOrd="0" destOrd="0" parTransId="{374FE11D-17DF-49AE-9AAD-3F95F1CF7B41}" sibTransId="{C5121DE1-4BA5-4218-819B-8DC0710DF782}"/>
    <dgm:cxn modelId="{AAF4D6AF-B9A2-49FA-8056-F7149F54391A}" type="presOf" srcId="{461848B4-B06E-4413-9728-27B278A9F2AC}" destId="{61FDC38E-339F-4C61-A1A3-BCE408299D8B}" srcOrd="0" destOrd="0" presId="urn:microsoft.com/office/officeart/2005/8/layout/hList3"/>
    <dgm:cxn modelId="{F02346C7-C4C4-46DE-A052-9A3C14DB7452}" type="presOf" srcId="{49F51590-D63B-4D18-A363-95D428DDC4F7}" destId="{ED9E57CB-976F-4D9C-A5C1-84A06E336A0E}" srcOrd="0" destOrd="0" presId="urn:microsoft.com/office/officeart/2005/8/layout/hList3"/>
    <dgm:cxn modelId="{88CEE8C7-98FA-4367-A9B8-0BC25E6CF400}" srcId="{CE4A334D-8207-424C-BD88-CB1D8557220A}" destId="{F4861746-8B5B-4EB6-A859-28850683F99B}" srcOrd="0" destOrd="0" parTransId="{4EFF03E7-0B9D-45E0-8BFD-5D6C33D3C0E5}" sibTransId="{716D9BCA-6665-45A0-AC2F-6CFEAC10F136}"/>
    <dgm:cxn modelId="{68548DD8-007E-4C41-B3DB-CF2CC268A13B}" type="presOf" srcId="{F4861746-8B5B-4EB6-A859-28850683F99B}" destId="{3F155503-81B7-4C73-A964-E8D3AD043A1B}" srcOrd="0" destOrd="0" presId="urn:microsoft.com/office/officeart/2005/8/layout/hList3"/>
    <dgm:cxn modelId="{89A98F17-763B-48AC-B6EB-604D3F8CC8EC}" type="presParOf" srcId="{61FDC38E-339F-4C61-A1A3-BCE408299D8B}" destId="{4AB1D388-A71B-4390-8602-9E7C6C081948}" srcOrd="0" destOrd="0" presId="urn:microsoft.com/office/officeart/2005/8/layout/hList3"/>
    <dgm:cxn modelId="{408BC889-9100-4F86-AA84-8D0973E5B274}" type="presParOf" srcId="{61FDC38E-339F-4C61-A1A3-BCE408299D8B}" destId="{A43CC23D-06B8-4B99-8EA2-17CD5AEC9B56}" srcOrd="1" destOrd="0" presId="urn:microsoft.com/office/officeart/2005/8/layout/hList3"/>
    <dgm:cxn modelId="{DB55F6CE-C8DE-4DC0-B7DE-861C49B3B9C6}" type="presParOf" srcId="{A43CC23D-06B8-4B99-8EA2-17CD5AEC9B56}" destId="{3F155503-81B7-4C73-A964-E8D3AD043A1B}" srcOrd="0" destOrd="0" presId="urn:microsoft.com/office/officeart/2005/8/layout/hList3"/>
    <dgm:cxn modelId="{861B4748-5341-4516-BB36-3A614E9E301F}" type="presParOf" srcId="{A43CC23D-06B8-4B99-8EA2-17CD5AEC9B56}" destId="{ED9E57CB-976F-4D9C-A5C1-84A06E336A0E}" srcOrd="1" destOrd="0" presId="urn:microsoft.com/office/officeart/2005/8/layout/hList3"/>
    <dgm:cxn modelId="{B1067028-B6BA-49C9-826F-AA24F00F9752}" type="presParOf" srcId="{61FDC38E-339F-4C61-A1A3-BCE408299D8B}" destId="{A95C5874-510A-4880-92AD-34A717FDE39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1D388-A71B-4390-8602-9E7C6C081948}">
      <dsp:nvSpPr>
        <dsp:cNvPr id="0" name=""/>
        <dsp:cNvSpPr/>
      </dsp:nvSpPr>
      <dsp:spPr>
        <a:xfrm>
          <a:off x="0" y="0"/>
          <a:ext cx="10785869" cy="1485900"/>
        </a:xfrm>
        <a:prstGeom prst="rect">
          <a:avLst/>
        </a:prstGeom>
        <a:solidFill>
          <a:schemeClr val="bg1"/>
        </a:solidFill>
        <a:ln w="38100">
          <a:solidFill>
            <a:srgbClr val="193560"/>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rgbClr val="193560"/>
              </a:solidFill>
            </a:rPr>
            <a:t>*Insert Organization Name* Mission </a:t>
          </a:r>
        </a:p>
        <a:p>
          <a:pPr marL="0" lvl="0" indent="0" algn="ctr" defTabSz="889000">
            <a:lnSpc>
              <a:spcPct val="90000"/>
            </a:lnSpc>
            <a:spcBef>
              <a:spcPct val="0"/>
            </a:spcBef>
            <a:spcAft>
              <a:spcPct val="35000"/>
            </a:spcAft>
            <a:buNone/>
          </a:pPr>
          <a:r>
            <a:rPr lang="en-US" sz="1600" kern="1200" dirty="0">
              <a:solidFill>
                <a:srgbClr val="193560"/>
              </a:solidFill>
            </a:rPr>
            <a:t>*Insert organizations mission statement and/or goals here*</a:t>
          </a:r>
        </a:p>
        <a:p>
          <a:pPr marL="0" lvl="0" indent="0" algn="l" defTabSz="889000">
            <a:lnSpc>
              <a:spcPct val="90000"/>
            </a:lnSpc>
            <a:spcBef>
              <a:spcPct val="0"/>
            </a:spcBef>
            <a:spcAft>
              <a:spcPct val="35000"/>
            </a:spcAft>
            <a:buNone/>
          </a:pPr>
          <a:endParaRPr lang="en-US" sz="1800" kern="1200" dirty="0"/>
        </a:p>
      </dsp:txBody>
      <dsp:txXfrm>
        <a:off x="0" y="0"/>
        <a:ext cx="10785869" cy="1485900"/>
      </dsp:txXfrm>
    </dsp:sp>
    <dsp:sp modelId="{3F155503-81B7-4C73-A964-E8D3AD043A1B}">
      <dsp:nvSpPr>
        <dsp:cNvPr id="0" name=""/>
        <dsp:cNvSpPr/>
      </dsp:nvSpPr>
      <dsp:spPr>
        <a:xfrm>
          <a:off x="0" y="1485900"/>
          <a:ext cx="5392934" cy="3120390"/>
        </a:xfrm>
        <a:prstGeom prst="rect">
          <a:avLst/>
        </a:prstGeom>
        <a:solidFill>
          <a:srgbClr val="165C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t>Organizational Vision for a UHA</a:t>
          </a:r>
        </a:p>
        <a:p>
          <a:pPr marL="0" lvl="0" indent="0" algn="ctr" defTabSz="889000">
            <a:lnSpc>
              <a:spcPct val="90000"/>
            </a:lnSpc>
            <a:spcBef>
              <a:spcPct val="0"/>
            </a:spcBef>
            <a:spcAft>
              <a:spcPct val="35000"/>
            </a:spcAft>
            <a:buNone/>
          </a:pPr>
          <a:r>
            <a:rPr lang="en-US" sz="1600" kern="1200" dirty="0"/>
            <a:t>*Insert description of the vision your organization has for creating a UHA in your state or region*</a:t>
          </a:r>
          <a:endParaRPr lang="en-US" sz="1800" kern="1200" dirty="0"/>
        </a:p>
      </dsp:txBody>
      <dsp:txXfrm>
        <a:off x="0" y="1485900"/>
        <a:ext cx="5392934" cy="3120390"/>
      </dsp:txXfrm>
    </dsp:sp>
    <dsp:sp modelId="{ED9E57CB-976F-4D9C-A5C1-84A06E336A0E}">
      <dsp:nvSpPr>
        <dsp:cNvPr id="0" name=""/>
        <dsp:cNvSpPr/>
      </dsp:nvSpPr>
      <dsp:spPr>
        <a:xfrm>
          <a:off x="5392934" y="1485900"/>
          <a:ext cx="5392934" cy="3120390"/>
        </a:xfrm>
        <a:prstGeom prst="rect">
          <a:avLst/>
        </a:prstGeom>
        <a:solidFill>
          <a:schemeClr val="accent4">
            <a:shade val="50000"/>
            <a:hueOff val="581938"/>
            <a:satOff val="-61248"/>
            <a:lumOff val="537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a:t>Role of Our Organization in a UHA</a:t>
          </a:r>
        </a:p>
        <a:p>
          <a:pPr marL="0" lvl="0" indent="0" algn="ctr" defTabSz="889000">
            <a:lnSpc>
              <a:spcPct val="90000"/>
            </a:lnSpc>
            <a:spcBef>
              <a:spcPct val="0"/>
            </a:spcBef>
            <a:spcAft>
              <a:spcPct val="35000"/>
            </a:spcAft>
            <a:buNone/>
          </a:pPr>
          <a:r>
            <a:rPr lang="en-US" sz="1600" b="0" u="none" kern="1200"/>
            <a:t>*Insert description of the role your organization will play in the UHA in your state or region*</a:t>
          </a:r>
        </a:p>
      </dsp:txBody>
      <dsp:txXfrm>
        <a:off x="5392934" y="1485900"/>
        <a:ext cx="5392934" cy="3120390"/>
      </dsp:txXfrm>
    </dsp:sp>
    <dsp:sp modelId="{A95C5874-510A-4880-92AD-34A717FDE397}">
      <dsp:nvSpPr>
        <dsp:cNvPr id="0" name=""/>
        <dsp:cNvSpPr/>
      </dsp:nvSpPr>
      <dsp:spPr>
        <a:xfrm>
          <a:off x="0" y="4606290"/>
          <a:ext cx="10785869" cy="346710"/>
        </a:xfrm>
        <a:prstGeom prst="rect">
          <a:avLst/>
        </a:prstGeom>
        <a:noFill/>
        <a:ln w="38100">
          <a:solidFill>
            <a:srgbClr val="193560"/>
          </a:solid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1D388-A71B-4390-8602-9E7C6C081948}">
      <dsp:nvSpPr>
        <dsp:cNvPr id="0" name=""/>
        <dsp:cNvSpPr/>
      </dsp:nvSpPr>
      <dsp:spPr>
        <a:xfrm>
          <a:off x="0" y="0"/>
          <a:ext cx="10785869" cy="1485900"/>
        </a:xfrm>
        <a:prstGeom prst="rect">
          <a:avLst/>
        </a:prstGeom>
        <a:solidFill>
          <a:schemeClr val="bg1"/>
        </a:solidFill>
        <a:ln w="38100">
          <a:solidFill>
            <a:srgbClr val="193560"/>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rgbClr val="193560"/>
              </a:solidFill>
            </a:rPr>
            <a:t>Ask for *Insert Organization Name*</a:t>
          </a:r>
        </a:p>
        <a:p>
          <a:pPr marL="0" lvl="0" indent="0" algn="ctr" defTabSz="889000">
            <a:lnSpc>
              <a:spcPct val="90000"/>
            </a:lnSpc>
            <a:spcBef>
              <a:spcPct val="0"/>
            </a:spcBef>
            <a:spcAft>
              <a:spcPct val="35000"/>
            </a:spcAft>
            <a:buNone/>
          </a:pPr>
          <a:r>
            <a:rPr lang="en-US" sz="1600" kern="1200" dirty="0">
              <a:solidFill>
                <a:srgbClr val="193560"/>
              </a:solidFill>
            </a:rPr>
            <a:t>*Insert the “ask” of the org that is the audience of the presentation*</a:t>
          </a:r>
        </a:p>
        <a:p>
          <a:pPr marL="0" lvl="0" indent="0" algn="l" defTabSz="889000">
            <a:lnSpc>
              <a:spcPct val="90000"/>
            </a:lnSpc>
            <a:spcBef>
              <a:spcPct val="0"/>
            </a:spcBef>
            <a:spcAft>
              <a:spcPct val="35000"/>
            </a:spcAft>
            <a:buNone/>
          </a:pPr>
          <a:endParaRPr lang="en-US" sz="1800" kern="1200" dirty="0"/>
        </a:p>
      </dsp:txBody>
      <dsp:txXfrm>
        <a:off x="0" y="0"/>
        <a:ext cx="10785869" cy="1485900"/>
      </dsp:txXfrm>
    </dsp:sp>
    <dsp:sp modelId="{3F155503-81B7-4C73-A964-E8D3AD043A1B}">
      <dsp:nvSpPr>
        <dsp:cNvPr id="0" name=""/>
        <dsp:cNvSpPr/>
      </dsp:nvSpPr>
      <dsp:spPr>
        <a:xfrm>
          <a:off x="0" y="1485900"/>
          <a:ext cx="5392934" cy="3120390"/>
        </a:xfrm>
        <a:prstGeom prst="rect">
          <a:avLst/>
        </a:prstGeom>
        <a:solidFill>
          <a:srgbClr val="165C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t>Next Steps or Action Items</a:t>
          </a:r>
        </a:p>
        <a:p>
          <a:pPr marL="0" lvl="0" indent="0" algn="ctr" defTabSz="889000">
            <a:lnSpc>
              <a:spcPct val="90000"/>
            </a:lnSpc>
            <a:spcBef>
              <a:spcPct val="0"/>
            </a:spcBef>
            <a:spcAft>
              <a:spcPct val="35000"/>
            </a:spcAft>
            <a:buNone/>
          </a:pPr>
          <a:r>
            <a:rPr lang="en-US" sz="1600" kern="1200" dirty="0"/>
            <a:t>*Insert any potential next steps or action items*</a:t>
          </a:r>
          <a:endParaRPr lang="en-US" sz="1800" kern="1200" dirty="0"/>
        </a:p>
      </dsp:txBody>
      <dsp:txXfrm>
        <a:off x="0" y="1485900"/>
        <a:ext cx="5392934" cy="3120390"/>
      </dsp:txXfrm>
    </dsp:sp>
    <dsp:sp modelId="{ED9E57CB-976F-4D9C-A5C1-84A06E336A0E}">
      <dsp:nvSpPr>
        <dsp:cNvPr id="0" name=""/>
        <dsp:cNvSpPr/>
      </dsp:nvSpPr>
      <dsp:spPr>
        <a:xfrm>
          <a:off x="5392934" y="1485900"/>
          <a:ext cx="5392934" cy="3120390"/>
        </a:xfrm>
        <a:prstGeom prst="rect">
          <a:avLst/>
        </a:prstGeom>
        <a:solidFill>
          <a:schemeClr val="accent4">
            <a:shade val="50000"/>
            <a:hueOff val="581938"/>
            <a:satOff val="-61248"/>
            <a:lumOff val="537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a:t>Plan for Next Engagement</a:t>
          </a:r>
        </a:p>
        <a:p>
          <a:pPr marL="0" lvl="0" indent="0" algn="ctr" defTabSz="889000">
            <a:lnSpc>
              <a:spcPct val="90000"/>
            </a:lnSpc>
            <a:spcBef>
              <a:spcPct val="0"/>
            </a:spcBef>
            <a:spcAft>
              <a:spcPct val="35000"/>
            </a:spcAft>
            <a:buNone/>
          </a:pPr>
          <a:r>
            <a:rPr lang="en-US" sz="1600" b="0" u="none" kern="1200"/>
            <a:t>*Insert any potential plans for next engagement with the audience organization*</a:t>
          </a:r>
        </a:p>
      </dsp:txBody>
      <dsp:txXfrm>
        <a:off x="5392934" y="1485900"/>
        <a:ext cx="5392934" cy="3120390"/>
      </dsp:txXfrm>
    </dsp:sp>
    <dsp:sp modelId="{A95C5874-510A-4880-92AD-34A717FDE397}">
      <dsp:nvSpPr>
        <dsp:cNvPr id="0" name=""/>
        <dsp:cNvSpPr/>
      </dsp:nvSpPr>
      <dsp:spPr>
        <a:xfrm>
          <a:off x="0" y="4606290"/>
          <a:ext cx="10785869" cy="346710"/>
        </a:xfrm>
        <a:prstGeom prst="rect">
          <a:avLst/>
        </a:prstGeom>
        <a:noFill/>
        <a:ln w="38100">
          <a:solidFill>
            <a:srgbClr val="193560"/>
          </a:solid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14053C-D216-4B34-9050-3479A19215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437" y="198437"/>
            <a:ext cx="1703640" cy="499820"/>
          </a:xfrm>
          <a:prstGeom prst="rect">
            <a:avLst/>
          </a:prstGeom>
        </p:spPr>
      </p:pic>
      <p:sp>
        <p:nvSpPr>
          <p:cNvPr id="7" name="Rectangle 2">
            <a:extLst>
              <a:ext uri="{FF2B5EF4-FFF2-40B4-BE49-F238E27FC236}">
                <a16:creationId xmlns:a16="http://schemas.microsoft.com/office/drawing/2014/main" id="{67E3588E-651B-4C77-8168-2A24C923ACA6}"/>
              </a:ext>
            </a:extLst>
          </p:cNvPr>
          <p:cNvSpPr>
            <a:spLocks noChangeArrowheads="1"/>
          </p:cNvSpPr>
          <p:nvPr/>
        </p:nvSpPr>
        <p:spPr bwMode="auto">
          <a:xfrm>
            <a:off x="160337" y="8123237"/>
            <a:ext cx="6950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8" name="Straight Arrow Connector 7">
            <a:extLst>
              <a:ext uri="{FF2B5EF4-FFF2-40B4-BE49-F238E27FC236}">
                <a16:creationId xmlns:a16="http://schemas.microsoft.com/office/drawing/2014/main" id="{BB6BE2C8-C587-4E2D-B7C4-01397AFBE4A3}"/>
              </a:ext>
            </a:extLst>
          </p:cNvPr>
          <p:cNvCxnSpPr>
            <a:cxnSpLocks noChangeShapeType="1"/>
          </p:cNvCxnSpPr>
          <p:nvPr/>
        </p:nvCxnSpPr>
        <p:spPr bwMode="auto">
          <a:xfrm>
            <a:off x="663257" y="17783492"/>
            <a:ext cx="6766560" cy="0"/>
          </a:xfrm>
          <a:prstGeom prst="straightConnector1">
            <a:avLst/>
          </a:prstGeom>
          <a:noFill/>
          <a:ln w="3175">
            <a:solidFill>
              <a:srgbClr val="193560"/>
            </a:solidFill>
            <a:round/>
            <a:headEnd/>
            <a:tailEnd/>
          </a:ln>
          <a:extLst>
            <a:ext uri="{909E8E84-426E-40DD-AFC4-6F175D3DCCD1}">
              <a14:hiddenFill xmlns:a14="http://schemas.microsoft.com/office/drawing/2010/main">
                <a:noFill/>
              </a14:hiddenFill>
            </a:ext>
          </a:extLst>
        </p:spPr>
      </p:cxnSp>
      <p:sp>
        <p:nvSpPr>
          <p:cNvPr id="10" name="Rectangle 9">
            <a:extLst>
              <a:ext uri="{FF2B5EF4-FFF2-40B4-BE49-F238E27FC236}">
                <a16:creationId xmlns:a16="http://schemas.microsoft.com/office/drawing/2014/main" id="{FF867A32-D315-41E5-BFCD-7D082F0947B5}"/>
              </a:ext>
            </a:extLst>
          </p:cNvPr>
          <p:cNvSpPr/>
          <p:nvPr/>
        </p:nvSpPr>
        <p:spPr>
          <a:xfrm>
            <a:off x="274637" y="8730605"/>
            <a:ext cx="6477000" cy="230832"/>
          </a:xfrm>
          <a:prstGeom prst="rect">
            <a:avLst/>
          </a:prstGeom>
        </p:spPr>
        <p:txBody>
          <a:bodyPr wrap="square">
            <a:spAutoFit/>
          </a:bodyPr>
          <a:lstStyle/>
          <a:p>
            <a:pPr algn="ctr"/>
            <a:r>
              <a:rPr lang="en-US" sz="900">
                <a:solidFill>
                  <a:srgbClr val="193560"/>
                </a:solidFill>
                <a:latin typeface="Calibri Light" panose="020F0302020204030204" pitchFamily="34" charset="0"/>
                <a:ea typeface="Cambria" panose="02040503050406030204" pitchFamily="18" charset="0"/>
                <a:cs typeface="Cambria" panose="02040503050406030204" pitchFamily="18" charset="0"/>
              </a:rPr>
              <a:t>LEAVITT PARTNERS, LLC</a:t>
            </a:r>
            <a:r>
              <a:rPr lang="en-US" sz="900">
                <a:solidFill>
                  <a:srgbClr val="001783"/>
                </a:solidFill>
                <a:latin typeface="Calibri Light" panose="020F0302020204030204" pitchFamily="34" charset="0"/>
                <a:ea typeface="Cambria" panose="02040503050406030204" pitchFamily="18" charset="0"/>
                <a:cs typeface="Cambria" panose="02040503050406030204" pitchFamily="18" charset="0"/>
              </a:rPr>
              <a:t>     </a:t>
            </a:r>
            <a:r>
              <a:rPr lang="en-US" sz="900">
                <a:solidFill>
                  <a:srgbClr val="000000"/>
                </a:solidFill>
                <a:latin typeface="Calibri Light" panose="020F0302020204030204" pitchFamily="34" charset="0"/>
                <a:ea typeface="Cambria" panose="02040503050406030204" pitchFamily="18" charset="0"/>
                <a:cs typeface="Cambria" panose="02040503050406030204" pitchFamily="18" charset="0"/>
              </a:rPr>
              <a:t>I     801-538-5082     I     Offices in Salt Lake City and Washington, D.C.     I     LeavittPartners.com</a:t>
            </a:r>
            <a:endParaRPr lang="en-US" sz="900"/>
          </a:p>
        </p:txBody>
      </p:sp>
      <p:cxnSp>
        <p:nvCxnSpPr>
          <p:cNvPr id="12" name="Straight Connector 11">
            <a:extLst>
              <a:ext uri="{FF2B5EF4-FFF2-40B4-BE49-F238E27FC236}">
                <a16:creationId xmlns:a16="http://schemas.microsoft.com/office/drawing/2014/main" id="{E45969FF-62D6-4ED2-8113-CAF4E693E79C}"/>
              </a:ext>
            </a:extLst>
          </p:cNvPr>
          <p:cNvCxnSpPr/>
          <p:nvPr/>
        </p:nvCxnSpPr>
        <p:spPr>
          <a:xfrm>
            <a:off x="404177" y="8654405"/>
            <a:ext cx="621792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72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3225" y="692150"/>
            <a:ext cx="6143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BBFEBEC-59D0-429E-A150-9CCC84EA12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8674" y="226155"/>
            <a:ext cx="1209886" cy="354960"/>
          </a:xfrm>
          <a:prstGeom prst="rect">
            <a:avLst/>
          </a:prstGeom>
        </p:spPr>
      </p:pic>
      <p:sp>
        <p:nvSpPr>
          <p:cNvPr id="9" name="Rectangle 8">
            <a:extLst>
              <a:ext uri="{FF2B5EF4-FFF2-40B4-BE49-F238E27FC236}">
                <a16:creationId xmlns:a16="http://schemas.microsoft.com/office/drawing/2014/main" id="{F31544A9-70B5-4686-8760-2A43A8CD7F99}"/>
              </a:ext>
            </a:extLst>
          </p:cNvPr>
          <p:cNvSpPr/>
          <p:nvPr/>
        </p:nvSpPr>
        <p:spPr>
          <a:xfrm>
            <a:off x="274637" y="8730605"/>
            <a:ext cx="6477000" cy="230832"/>
          </a:xfrm>
          <a:prstGeom prst="rect">
            <a:avLst/>
          </a:prstGeom>
        </p:spPr>
        <p:txBody>
          <a:bodyPr wrap="square">
            <a:spAutoFit/>
          </a:bodyPr>
          <a:lstStyle/>
          <a:p>
            <a:pPr algn="ctr"/>
            <a:r>
              <a:rPr lang="en-US" sz="900">
                <a:solidFill>
                  <a:srgbClr val="193560"/>
                </a:solidFill>
                <a:latin typeface="Calibri Light" panose="020F0302020204030204" pitchFamily="34" charset="0"/>
                <a:ea typeface="Cambria" panose="02040503050406030204" pitchFamily="18" charset="0"/>
                <a:cs typeface="Cambria" panose="02040503050406030204" pitchFamily="18" charset="0"/>
              </a:rPr>
              <a:t>LEAVITT PARTNERS, LLC</a:t>
            </a:r>
            <a:r>
              <a:rPr lang="en-US" sz="900">
                <a:solidFill>
                  <a:srgbClr val="001783"/>
                </a:solidFill>
                <a:latin typeface="Calibri Light" panose="020F0302020204030204" pitchFamily="34" charset="0"/>
                <a:ea typeface="Cambria" panose="02040503050406030204" pitchFamily="18" charset="0"/>
                <a:cs typeface="Cambria" panose="02040503050406030204" pitchFamily="18" charset="0"/>
              </a:rPr>
              <a:t>     </a:t>
            </a:r>
            <a:r>
              <a:rPr lang="en-US" sz="900">
                <a:solidFill>
                  <a:srgbClr val="000000"/>
                </a:solidFill>
                <a:latin typeface="Calibri Light" panose="020F0302020204030204" pitchFamily="34" charset="0"/>
                <a:ea typeface="Cambria" panose="02040503050406030204" pitchFamily="18" charset="0"/>
                <a:cs typeface="Cambria" panose="02040503050406030204" pitchFamily="18" charset="0"/>
              </a:rPr>
              <a:t>I     801-538-5082     I     Offices in Salt Lake City and Washington, D.C.     I     LeavittPartners.com</a:t>
            </a:r>
            <a:endParaRPr lang="en-US" sz="900"/>
          </a:p>
        </p:txBody>
      </p:sp>
      <p:cxnSp>
        <p:nvCxnSpPr>
          <p:cNvPr id="10" name="Straight Connector 9">
            <a:extLst>
              <a:ext uri="{FF2B5EF4-FFF2-40B4-BE49-F238E27FC236}">
                <a16:creationId xmlns:a16="http://schemas.microsoft.com/office/drawing/2014/main" id="{60EA9CCA-71E0-43F0-B0A9-3ED9BADF84DF}"/>
              </a:ext>
            </a:extLst>
          </p:cNvPr>
          <p:cNvCxnSpPr/>
          <p:nvPr/>
        </p:nvCxnSpPr>
        <p:spPr>
          <a:xfrm>
            <a:off x="404177" y="8654405"/>
            <a:ext cx="621792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593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200" kern="1200">
        <a:solidFill>
          <a:schemeClr val="tx1"/>
        </a:solidFill>
        <a:latin typeface="Calibri Light" panose="020F0302020204030204" pitchFamily="34" charset="0"/>
        <a:ea typeface="+mn-ea"/>
        <a:cs typeface="Calibri Light" panose="020F0302020204030204" pitchFamily="34" charset="0"/>
      </a:defRPr>
    </a:lvl2pPr>
    <a:lvl3pPr marL="914400" algn="l" defTabSz="914400" rtl="0" eaLnBrk="1" latinLnBrk="0" hangingPunct="1">
      <a:defRPr sz="1200" kern="1200">
        <a:solidFill>
          <a:schemeClr val="tx1"/>
        </a:solidFill>
        <a:latin typeface="Calibri Light" panose="020F0302020204030204" pitchFamily="34" charset="0"/>
        <a:ea typeface="+mn-ea"/>
        <a:cs typeface="Calibri Light" panose="020F0302020204030204" pitchFamily="34" charset="0"/>
      </a:defRPr>
    </a:lvl3pPr>
    <a:lvl4pPr marL="1371600" algn="l" defTabSz="914400" rtl="0" eaLnBrk="1" latinLnBrk="0" hangingPunct="1">
      <a:defRPr sz="1200" kern="1200">
        <a:solidFill>
          <a:schemeClr val="tx1"/>
        </a:solidFill>
        <a:latin typeface="Calibri Light" panose="020F0302020204030204" pitchFamily="34" charset="0"/>
        <a:ea typeface="+mn-ea"/>
        <a:cs typeface="Calibri Light" panose="020F0302020204030204" pitchFamily="34" charset="0"/>
      </a:defRPr>
    </a:lvl4pPr>
    <a:lvl5pPr marL="1828800" algn="l" defTabSz="914400" rtl="0" eaLnBrk="1" latinLnBrk="0" hangingPunct="1">
      <a:defRPr sz="1200" kern="1200">
        <a:solidFill>
          <a:schemeClr val="tx1"/>
        </a:solidFill>
        <a:latin typeface="Calibri Light" panose="020F0302020204030204" pitchFamily="34" charset="0"/>
        <a:ea typeface="+mn-ea"/>
        <a:cs typeface="Calibri Light" panose="020F03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overagetoolkit.org/umbrella-hub-arrangement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overagetoolkit.org/communicating-promoting-the-benefi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coveragetoolkit.org/wp-content/uploads/2021/02/Diagram-of-Contracting-in-the-Umbrella-Hub-Demonstration.pdf" TargetMode="External"/><Relationship Id="rId3" Type="http://schemas.openxmlformats.org/officeDocument/2006/relationships/hyperlink" Target="https://coveragetoolkit.org/wp-content/uploads/2021/02/Sample-BAA-for-UHO-Subsidiary-and-Billing-Platform-Example-1.pdf" TargetMode="External"/><Relationship Id="rId7" Type="http://schemas.openxmlformats.org/officeDocument/2006/relationships/hyperlink" Target="https://www.cdc.gov/diabetes/prevention/pdf/dprp-standards.pdf"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coveragetoolkit.org/wp-content/uploads/2021/02/Sample-Charter-Between-a-UHO-and-a-Subsidiary-Example-2.pdf" TargetMode="External"/><Relationship Id="rId5" Type="http://schemas.openxmlformats.org/officeDocument/2006/relationships/hyperlink" Target="https://coveragetoolkit.org/wp-content/uploads/2021/02/Sample-Charter-Between-a-UHO-and-a-Subsidiary-Example-1.pdf" TargetMode="External"/><Relationship Id="rId10" Type="http://schemas.openxmlformats.org/officeDocument/2006/relationships/hyperlink" Target="https://nationaldppcsc.cdc.gov/s/topic/0TOt000000001QcGAI/marketing-and-recruitment-for-the-national-dpp" TargetMode="External"/><Relationship Id="rId4" Type="http://schemas.openxmlformats.org/officeDocument/2006/relationships/hyperlink" Target="https://coveragetoolkit.org/wp-content/uploads/2021/02/Sample-BAA-for-UHO-Subsidiary-and-Billing-Platform-Example-2.pdf" TargetMode="External"/><Relationship Id="rId9" Type="http://schemas.openxmlformats.org/officeDocument/2006/relationships/hyperlink" Target="https://nationaldppcsc.cdc.gov/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overagetoolkit.org/umbrella-hub-arrangements/"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coveragetoolkit.org/participating-payers/" TargetMode="External"/><Relationship Id="rId4" Type="http://schemas.openxmlformats.org/officeDocument/2006/relationships/hyperlink" Target="https://coveragetoolkit.org/wp-content/uploads/2021/05/Tips-for-Contracting-with-Medicaid-Managed-Care-Organizations-.pdf"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mapreventdiabetes.org/tools-resources"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coveragetoolkit.org/recruitment-referral-for-the-national-dpp-lifestyle-change-program/" TargetMode="External"/><Relationship Id="rId4" Type="http://schemas.openxmlformats.org/officeDocument/2006/relationships/hyperlink" Target="https://nationaldppcsc.cdc.gov/s/"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nationaldppcsc.cdc.gov/s/"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coveragetoolkit.org/communicating-promoting-the-benefit/" TargetMode="External"/><Relationship Id="rId4" Type="http://schemas.openxmlformats.org/officeDocument/2006/relationships/hyperlink" Target="https://nationaldppcsc.cdc.gov/s/topic/0TOt000000001QcGAI/marketing-and-recruitment-for-the-national-dpp"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diabetes/home/index.html"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doi.org/10.2337/dci18-0007" TargetMode="External"/><Relationship Id="rId4" Type="http://schemas.openxmlformats.org/officeDocument/2006/relationships/hyperlink" Target="https://www.heart.org/en/about-us/heart-and-stroke-association-statistic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Segoe UI" panose="020B0502040204020203" pitchFamily="34" charset="0"/>
              </a:rPr>
              <a:t>Modifiable:</a:t>
            </a:r>
            <a:endParaRPr lang="en-US" sz="1800">
              <a:effectLst/>
              <a:latin typeface="Arial" panose="020B0604020202020204" pitchFamily="34" charset="0"/>
            </a:endParaRPr>
          </a:p>
          <a:p>
            <a:r>
              <a:rPr lang="en-US" sz="1800">
                <a:effectLst/>
                <a:latin typeface="Segoe UI" panose="020B0502040204020203" pitchFamily="34" charset="0"/>
              </a:rPr>
              <a:t>-Change title as needed to address the organization(s) you are presenting to</a:t>
            </a:r>
            <a:endParaRPr lang="en-US" sz="1800">
              <a:effectLst/>
              <a:latin typeface="Arial" panose="020B0604020202020204" pitchFamily="34" charset="0"/>
            </a:endParaRPr>
          </a:p>
          <a:p>
            <a:r>
              <a:rPr lang="en-US" sz="1800">
                <a:effectLst/>
                <a:latin typeface="Segoe UI" panose="020B0502040204020203" pitchFamily="34" charset="0"/>
              </a:rPr>
              <a:t>-Add your logo if you would like</a:t>
            </a:r>
            <a:endParaRPr lang="en-US" sz="1800">
              <a:effectLst/>
              <a:latin typeface="Arial" panose="020B0604020202020204" pitchFamily="34" charset="0"/>
            </a:endParaRPr>
          </a:p>
          <a:p>
            <a:endParaRPr lang="en-US"/>
          </a:p>
        </p:txBody>
      </p:sp>
    </p:spTree>
    <p:extLst>
      <p:ext uri="{BB962C8B-B14F-4D97-AF65-F5344CB8AC3E}">
        <p14:creationId xmlns:p14="http://schemas.microsoft.com/office/powerpoint/2010/main" val="1006847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Segoe UI" panose="020B0502040204020203" pitchFamily="34" charset="0"/>
              </a:rPr>
              <a:t>Modifiable – to modify this slide: </a:t>
            </a:r>
            <a:endParaRPr lang="en-US" sz="1800" b="1">
              <a:effectLst/>
              <a:latin typeface="Arial" panose="020B0604020202020204" pitchFamily="34" charset="0"/>
            </a:endParaRPr>
          </a:p>
          <a:p>
            <a:r>
              <a:rPr lang="en-US" sz="1800">
                <a:effectLst/>
                <a:latin typeface="Segoe UI" panose="020B0502040204020203" pitchFamily="34" charset="0"/>
              </a:rPr>
              <a:t>-Update your state or region in the first bullet.</a:t>
            </a:r>
            <a:endParaRPr lang="en-US" sz="1800">
              <a:effectLst/>
              <a:latin typeface="Arial" panose="020B0604020202020204" pitchFamily="34" charset="0"/>
            </a:endParaRPr>
          </a:p>
          <a:p>
            <a:r>
              <a:rPr lang="en-US" sz="1800">
                <a:effectLst/>
                <a:latin typeface="Segoe UI" panose="020B0502040204020203" pitchFamily="34" charset="0"/>
              </a:rPr>
              <a:t>-Use the green hyperlinks in the set of bullets to identify the data needed for your state or region (</a:t>
            </a:r>
            <a:r>
              <a:rPr lang="en-US" sz="1800" b="1">
                <a:effectLst/>
                <a:latin typeface="Segoe UI" panose="020B0502040204020203" pitchFamily="34" charset="0"/>
              </a:rPr>
              <a:t>all linked to the participating payers page of the Coverage Toolkit</a:t>
            </a:r>
            <a:r>
              <a:rPr lang="en-US" sz="1800">
                <a:effectLst/>
                <a:latin typeface="Segoe UI" panose="020B0502040204020203" pitchFamily="34" charset="0"/>
              </a:rPr>
              <a:t>). </a:t>
            </a:r>
            <a:endParaRPr lang="en-US" sz="1800">
              <a:effectLst/>
              <a:latin typeface="Arial" panose="020B0604020202020204" pitchFamily="34" charset="0"/>
            </a:endParaRPr>
          </a:p>
          <a:p>
            <a:r>
              <a:rPr lang="en-US" sz="1800">
                <a:effectLst/>
                <a:latin typeface="Segoe UI" panose="020B0502040204020203" pitchFamily="34" charset="0"/>
              </a:rPr>
              <a:t>-Leave the hyperlinks but edit the text to include your data.</a:t>
            </a:r>
            <a:endParaRPr lang="en-US" sz="1800">
              <a:effectLst/>
              <a:latin typeface="Arial" panose="020B0604020202020204" pitchFamily="34" charset="0"/>
            </a:endParaRPr>
          </a:p>
        </p:txBody>
      </p:sp>
    </p:spTree>
    <p:extLst>
      <p:ext uri="{BB962C8B-B14F-4D97-AF65-F5344CB8AC3E}">
        <p14:creationId xmlns:p14="http://schemas.microsoft.com/office/powerpoint/2010/main" val="3440650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Segoe UI" panose="020B0502040204020203" pitchFamily="34" charset="0"/>
              </a:rPr>
              <a:t>Modifiable – to modify this slide: </a:t>
            </a:r>
            <a:endParaRPr lang="en-US" sz="1800" b="1"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-Include gaps in your state or region that a UHA could help fill. (</a:t>
            </a:r>
            <a:r>
              <a:rPr lang="en-US" sz="1800" b="1" u="sng" dirty="0">
                <a:solidFill>
                  <a:srgbClr val="FF0000"/>
                </a:solidFill>
              </a:rPr>
              <a:t>Examples include but are not limited to: inadequate program distribution to meet need, CBOs struggle with sustainability, program issues with data collection and management, referral management, difficulty obtaining CDC recognition</a:t>
            </a:r>
            <a:r>
              <a:rPr lang="en-US" sz="1800" b="1" u="sng" dirty="0">
                <a:solidFill>
                  <a:srgbClr val="193560"/>
                </a:solidFill>
              </a:rPr>
              <a:t>.)</a:t>
            </a: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-Include UHA services that could be utilized. (</a:t>
            </a:r>
            <a:r>
              <a:rPr lang="en-US" sz="1800" b="1" u="sng" dirty="0">
                <a:solidFill>
                  <a:srgbClr val="FF0000"/>
                </a:solidFill>
              </a:rPr>
              <a:t>Examples include but are not limited to: Claims submission, shared recognition, data management and reporting support, technical assistance and training for coaches</a:t>
            </a:r>
            <a:r>
              <a:rPr lang="en-US" sz="1800" b="1" u="sng" dirty="0">
                <a:solidFill>
                  <a:srgbClr val="193560"/>
                </a:solidFill>
              </a:rPr>
              <a:t>.)</a:t>
            </a:r>
            <a:endParaRPr lang="en-US" sz="1800" dirty="0">
              <a:effectLst/>
              <a:latin typeface="Arial" panose="020B0604020202020204" pitchFamily="34" charset="0"/>
            </a:endParaRPr>
          </a:p>
          <a:p>
            <a:r>
              <a:rPr lang="en-US" sz="1800" dirty="0">
                <a:effectLst/>
                <a:latin typeface="Segoe UI" panose="020B0502040204020203" pitchFamily="34" charset="0"/>
              </a:rPr>
              <a:t>-Use layout in capacity assessment summaries to show why there is a need for a UHA in the state/region.</a:t>
            </a:r>
            <a:endParaRPr lang="en-US" sz="1800" dirty="0">
              <a:effectLst/>
              <a:latin typeface="Arial" panose="020B0604020202020204" pitchFamily="34" charset="0"/>
            </a:endParaRPr>
          </a:p>
          <a:p>
            <a:r>
              <a:rPr lang="en-US" sz="1800" dirty="0">
                <a:effectLst/>
                <a:latin typeface="Segoe UI" panose="020B0502040204020203" pitchFamily="34" charset="0"/>
              </a:rPr>
              <a:t>-Feel free to change the color of your state or region on the map to highlight it. Do this by selecting the state and clicking shape fill, then using a different color from the theme colors.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effectLst/>
                <a:latin typeface="Segoe UI" panose="020B0502040204020203" pitchFamily="34" charset="0"/>
              </a:rPr>
              <a:t>-Sources of reference to help you synthesize the information to be found on this slide are your individual knowledge of the landscape of populations you are serving, the Umbrella Hub Arrangement page of the Coverage Toolkit website, your Capacity Assessment Final Report to be provided by Leavitt Partners, and the National DPP Operations Center that is coming soon. </a:t>
            </a:r>
          </a:p>
          <a:p>
            <a:endParaRPr lang="en-US" sz="1800" dirty="0">
              <a:effectLst/>
              <a:latin typeface="Arial" panose="020B0604020202020204" pitchFamily="34" charset="0"/>
            </a:endParaRPr>
          </a:p>
        </p:txBody>
      </p:sp>
    </p:spTree>
    <p:extLst>
      <p:ext uri="{BB962C8B-B14F-4D97-AF65-F5344CB8AC3E}">
        <p14:creationId xmlns:p14="http://schemas.microsoft.com/office/powerpoint/2010/main" val="1730213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Segoe UI" panose="020B0502040204020203" pitchFamily="34" charset="0"/>
              </a:rPr>
              <a:t>Fixed: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Segoe UI" panose="020B0502040204020203" pitchFamily="34" charset="0"/>
              </a:rPr>
              <a:t>-If there is a need to change section name, please recreate to accommodate changes</a:t>
            </a:r>
            <a:endParaRPr lang="en-US" sz="1200">
              <a:effectLst/>
              <a:latin typeface="Arial" panose="020B0604020202020204" pitchFamily="34" charset="0"/>
            </a:endParaRPr>
          </a:p>
          <a:p>
            <a:endParaRPr lang="en-US"/>
          </a:p>
          <a:p>
            <a:endParaRPr lang="en-US"/>
          </a:p>
        </p:txBody>
      </p:sp>
    </p:spTree>
    <p:extLst>
      <p:ext uri="{BB962C8B-B14F-4D97-AF65-F5344CB8AC3E}">
        <p14:creationId xmlns:p14="http://schemas.microsoft.com/office/powerpoint/2010/main" val="3917618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Fixed slide</a:t>
            </a:r>
          </a:p>
        </p:txBody>
      </p:sp>
    </p:spTree>
    <p:extLst>
      <p:ext uri="{BB962C8B-B14F-4D97-AF65-F5344CB8AC3E}">
        <p14:creationId xmlns:p14="http://schemas.microsoft.com/office/powerpoint/2010/main" val="504449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Fixed slide</a:t>
            </a:r>
          </a:p>
        </p:txBody>
      </p:sp>
    </p:spTree>
    <p:extLst>
      <p:ext uri="{BB962C8B-B14F-4D97-AF65-F5344CB8AC3E}">
        <p14:creationId xmlns:p14="http://schemas.microsoft.com/office/powerpoint/2010/main" val="3564648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Fixed slide</a:t>
            </a:r>
          </a:p>
        </p:txBody>
      </p:sp>
    </p:spTree>
    <p:extLst>
      <p:ext uri="{BB962C8B-B14F-4D97-AF65-F5344CB8AC3E}">
        <p14:creationId xmlns:p14="http://schemas.microsoft.com/office/powerpoint/2010/main" val="1364300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Fixed slide</a:t>
            </a:r>
          </a:p>
          <a:p>
            <a:endParaRPr lang="en-US"/>
          </a:p>
        </p:txBody>
      </p:sp>
    </p:spTree>
    <p:extLst>
      <p:ext uri="{BB962C8B-B14F-4D97-AF65-F5344CB8AC3E}">
        <p14:creationId xmlns:p14="http://schemas.microsoft.com/office/powerpoint/2010/main" val="738299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Fixed slide</a:t>
            </a:r>
          </a:p>
          <a:p>
            <a:endParaRPr lang="en-US" dirty="0"/>
          </a:p>
        </p:txBody>
      </p:sp>
    </p:spTree>
    <p:extLst>
      <p:ext uri="{BB962C8B-B14F-4D97-AF65-F5344CB8AC3E}">
        <p14:creationId xmlns:p14="http://schemas.microsoft.com/office/powerpoint/2010/main" val="2266517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Fixed slide</a:t>
            </a:r>
          </a:p>
          <a:p>
            <a:endParaRPr lang="en-US" dirty="0"/>
          </a:p>
        </p:txBody>
      </p:sp>
    </p:spTree>
    <p:extLst>
      <p:ext uri="{BB962C8B-B14F-4D97-AF65-F5344CB8AC3E}">
        <p14:creationId xmlns:p14="http://schemas.microsoft.com/office/powerpoint/2010/main" val="982720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Fixed slide</a:t>
            </a:r>
          </a:p>
          <a:p>
            <a:endParaRPr lang="en-US" b="1" dirty="0"/>
          </a:p>
          <a:p>
            <a:r>
              <a:rPr lang="en-US" b="1" dirty="0"/>
              <a:t>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hlinkClick r:id="rId3">
                  <a:extLst>
                    <a:ext uri="{A12FA001-AC4F-418D-AE19-62706E023703}">
                      <ahyp:hlinkClr xmlns:ahyp="http://schemas.microsoft.com/office/drawing/2018/hyperlinkcolor" val="tx"/>
                    </a:ext>
                  </a:extLst>
                </a:hlinkClick>
              </a:rPr>
              <a:t>Coverage Toolkit – UHAs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hlinkClick r:id="rId4">
                  <a:extLst>
                    <a:ext uri="{A12FA001-AC4F-418D-AE19-62706E023703}">
                      <ahyp:hlinkClr xmlns:ahyp="http://schemas.microsoft.com/office/drawing/2018/hyperlinkcolor" val="tx"/>
                    </a:ext>
                  </a:extLst>
                </a:hlinkClick>
              </a:rPr>
              <a:t>Coverage Toolkit – Communicating the Benefit</a:t>
            </a:r>
            <a:endParaRPr lang="en-US" sz="1200" dirty="0">
              <a:solidFill>
                <a:schemeClr val="bg1"/>
              </a:solidFill>
            </a:endParaRPr>
          </a:p>
          <a:p>
            <a:endParaRPr lang="en-US" b="1" dirty="0"/>
          </a:p>
        </p:txBody>
      </p:sp>
    </p:spTree>
    <p:extLst>
      <p:ext uri="{BB962C8B-B14F-4D97-AF65-F5344CB8AC3E}">
        <p14:creationId xmlns:p14="http://schemas.microsoft.com/office/powerpoint/2010/main" val="12650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Segoe UI" panose="020B0502040204020203" pitchFamily="34" charset="0"/>
              </a:rPr>
              <a:t>Fixed: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Segoe UI" panose="020B0502040204020203" pitchFamily="34" charset="0"/>
              </a:rPr>
              <a:t>- </a:t>
            </a:r>
            <a:r>
              <a:rPr lang="en-US" sz="1800" b="0" dirty="0">
                <a:solidFill>
                  <a:srgbClr val="FF0000"/>
                </a:solidFill>
                <a:effectLst/>
                <a:highlight>
                  <a:srgbClr val="FFFF00"/>
                </a:highlight>
                <a:latin typeface="Segoe UI" panose="020B0502040204020203" pitchFamily="34" charset="0"/>
              </a:rPr>
              <a:t>This slide may not be edited. We recommend using as 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Segoe UI" panose="020B0502040204020203" pitchFamily="34" charset="0"/>
              </a:rPr>
              <a:t>-However, If you wish to reorganize the deck, remove sections, or change titles then please recreate this slide to accommodate changes</a:t>
            </a:r>
            <a:endParaRPr lang="en-US" sz="1800" b="0"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3267404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Fixed slide</a:t>
            </a:r>
          </a:p>
          <a:p>
            <a:pPr marL="0" indent="0">
              <a:buFont typeface="Arial" panose="020B0604020202020204" pitchFamily="34" charset="0"/>
              <a:buNone/>
            </a:pPr>
            <a:r>
              <a:rPr lang="en-US" dirty="0"/>
              <a:t>-Potential talking points:</a:t>
            </a:r>
            <a:endParaRPr lang="en-US" b="1" dirty="0"/>
          </a:p>
          <a:p>
            <a:pPr marL="171450" indent="-171450">
              <a:buFont typeface="Arial" panose="020B0604020202020204" pitchFamily="34" charset="0"/>
              <a:buChar char="•"/>
            </a:pPr>
            <a:r>
              <a:rPr lang="en-US" b="1" dirty="0"/>
              <a:t>Billing and claims submission platform: </a:t>
            </a:r>
            <a:r>
              <a:rPr lang="en-US" dirty="0"/>
              <a:t>A challenge that many CBOs face is successfully billing Medicare and other payers to receive reimbursement. A key element of an umbrella hub arrangement is a single billing and claims submission platform used by all subsidiary organizations. These platforms can be in-house used by the umbrella hub organization that all subsidiary organizations can access, or it can be a contracted third-party platform. Either way, this administrative support allows subsidiaries, particularly community-based organizations, to focus on delivering the National DPP lifestyle change program. </a:t>
            </a:r>
          </a:p>
          <a:p>
            <a:pPr marL="457200" lvl="1" indent="0">
              <a:buFont typeface="Arial" panose="020B0604020202020204" pitchFamily="34" charset="0"/>
              <a:buNone/>
            </a:pPr>
            <a:endParaRPr lang="en-US" dirty="0"/>
          </a:p>
          <a:p>
            <a:pPr marL="171450" lvl="0" indent="-171450">
              <a:buFont typeface="Arial" panose="020B0604020202020204" pitchFamily="34" charset="0"/>
              <a:buChar char="•"/>
            </a:pPr>
            <a:r>
              <a:rPr lang="en-US" b="1" dirty="0"/>
              <a:t>Administrative Support: </a:t>
            </a:r>
            <a:r>
              <a:rPr lang="en-US" b="0" dirty="0"/>
              <a:t>Beyond billing and claims submission capabilities, subsidiaries may lack capacity and/or administrative infrastructure to achieve scale. The umbrella hub organization will provide administrative support to subsidiary organizations so that they can pursue sustainability and achieve benefits of scale. This support includes but is not limited to: billing and claims assistance, payer contracting services, data management and reporting, and technical support such as lifestyle coach training and participant referral and retention. </a:t>
            </a:r>
          </a:p>
          <a:p>
            <a:pPr marL="171450" lvl="0" indent="-171450">
              <a:buFont typeface="Arial" panose="020B0604020202020204" pitchFamily="34" charset="0"/>
              <a:buChar cha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Shared Status: </a:t>
            </a:r>
            <a:r>
              <a:rPr lang="en-US" b="0" dirty="0"/>
              <a:t>CBOs without CDC recognition face a variety of roadblocks when attempting to deliver the </a:t>
            </a:r>
            <a:r>
              <a:rPr lang="en-US" dirty="0"/>
              <a:t>National DPP lifestyle change program. For example, CBOs </a:t>
            </a:r>
            <a:r>
              <a:rPr lang="en-US" b="0" dirty="0"/>
              <a:t>cannot access Medicare reimbursement without CDC recognition. However, while participating in an umbrella hub arrangement, all subsidiaries assume the recognition status of the umbrella hub organization. This allows subsidiaries with pending recognition to access Medicare reimbursement, even when preliminary or full recognition is typically required. </a:t>
            </a:r>
            <a:endParaRPr lang="en-US" b="1" dirty="0"/>
          </a:p>
          <a:p>
            <a:endParaRPr lang="en-US" b="1" dirty="0"/>
          </a:p>
          <a:p>
            <a:r>
              <a:rPr lang="en-US" sz="1400" b="1" dirty="0">
                <a:solidFill>
                  <a:srgbClr val="193560"/>
                </a:solidFill>
              </a:rPr>
              <a:t>Resources:</a:t>
            </a:r>
          </a:p>
          <a:p>
            <a:pPr marL="228029" indent="-228029" defTabSz="909834">
              <a:buFont typeface="Arial" panose="020B0604020202020204" pitchFamily="34" charset="0"/>
              <a:buChar char="•"/>
              <a:defRPr/>
            </a:pPr>
            <a:r>
              <a:rPr lang="en-US" sz="1200" kern="0" dirty="0">
                <a:solidFill>
                  <a:srgbClr val="193560"/>
                </a:solidFill>
              </a:rPr>
              <a:t>Sample BAA for UHO Subsidiary and Billing Platform (</a:t>
            </a:r>
            <a:r>
              <a:rPr lang="en-US" sz="1200" kern="0" dirty="0">
                <a:solidFill>
                  <a:srgbClr val="193560"/>
                </a:solidFill>
                <a:hlinkClick r:id="rId3">
                  <a:extLst>
                    <a:ext uri="{A12FA001-AC4F-418D-AE19-62706E023703}">
                      <ahyp:hlinkClr xmlns:ahyp="http://schemas.microsoft.com/office/drawing/2018/hyperlinkcolor" val="tx"/>
                    </a:ext>
                  </a:extLst>
                </a:hlinkClick>
              </a:rPr>
              <a:t>1</a:t>
            </a:r>
            <a:r>
              <a:rPr lang="en-US" sz="1200" kern="0" dirty="0">
                <a:solidFill>
                  <a:srgbClr val="193560"/>
                </a:solidFill>
              </a:rPr>
              <a:t>, </a:t>
            </a:r>
            <a:r>
              <a:rPr lang="en-US" sz="1200" kern="0" dirty="0">
                <a:solidFill>
                  <a:srgbClr val="193560"/>
                </a:solidFill>
                <a:hlinkClick r:id="rId4">
                  <a:extLst>
                    <a:ext uri="{A12FA001-AC4F-418D-AE19-62706E023703}">
                      <ahyp:hlinkClr xmlns:ahyp="http://schemas.microsoft.com/office/drawing/2018/hyperlinkcolor" val="tx"/>
                    </a:ext>
                  </a:extLst>
                </a:hlinkClick>
              </a:rPr>
              <a:t>2</a:t>
            </a:r>
            <a:r>
              <a:rPr lang="en-US" sz="1200" kern="0" dirty="0">
                <a:solidFill>
                  <a:srgbClr val="193560"/>
                </a:solidFill>
              </a:rPr>
              <a:t>)</a:t>
            </a:r>
          </a:p>
          <a:p>
            <a:pPr marL="228029" indent="-228029" defTabSz="909834">
              <a:buFont typeface="Arial" panose="020B0604020202020204" pitchFamily="34" charset="0"/>
              <a:buChar char="•"/>
              <a:defRPr/>
            </a:pPr>
            <a:r>
              <a:rPr lang="en-US" sz="1200" kern="0" dirty="0">
                <a:solidFill>
                  <a:srgbClr val="193560"/>
                </a:solidFill>
              </a:rPr>
              <a:t>Sample Charter Between a UHO and Subsidiary (</a:t>
            </a:r>
            <a:r>
              <a:rPr lang="en-US" sz="1200" kern="0" dirty="0">
                <a:solidFill>
                  <a:srgbClr val="193560"/>
                </a:solidFill>
                <a:hlinkClick r:id="rId5">
                  <a:extLst>
                    <a:ext uri="{A12FA001-AC4F-418D-AE19-62706E023703}">
                      <ahyp:hlinkClr xmlns:ahyp="http://schemas.microsoft.com/office/drawing/2018/hyperlinkcolor" val="tx"/>
                    </a:ext>
                  </a:extLst>
                </a:hlinkClick>
              </a:rPr>
              <a:t>1</a:t>
            </a:r>
            <a:r>
              <a:rPr lang="en-US" sz="1200" kern="0" dirty="0">
                <a:solidFill>
                  <a:srgbClr val="193560"/>
                </a:solidFill>
              </a:rPr>
              <a:t>,</a:t>
            </a:r>
            <a:r>
              <a:rPr lang="en-US" sz="1200" kern="0" dirty="0">
                <a:solidFill>
                  <a:srgbClr val="193560"/>
                </a:solidFill>
                <a:hlinkClick r:id="rId6">
                  <a:extLst>
                    <a:ext uri="{A12FA001-AC4F-418D-AE19-62706E023703}">
                      <ahyp:hlinkClr xmlns:ahyp="http://schemas.microsoft.com/office/drawing/2018/hyperlinkcolor" val="tx"/>
                    </a:ext>
                  </a:extLst>
                </a:hlinkClick>
              </a:rPr>
              <a:t>2</a:t>
            </a:r>
            <a:r>
              <a:rPr lang="en-US" sz="1200" kern="0" dirty="0">
                <a:solidFill>
                  <a:srgbClr val="193560"/>
                </a:solidFill>
              </a:rPr>
              <a:t>)</a:t>
            </a:r>
          </a:p>
          <a:p>
            <a:pPr marL="228029" indent="-228029" defTabSz="909834">
              <a:buFont typeface="Arial" panose="020B0604020202020204" pitchFamily="34" charset="0"/>
              <a:buChar char="•"/>
              <a:defRPr/>
            </a:pPr>
            <a:r>
              <a:rPr lang="en-US" sz="1200" kern="0" dirty="0">
                <a:solidFill>
                  <a:srgbClr val="193560"/>
                </a:solidFill>
                <a:hlinkClick r:id="rId7">
                  <a:extLst>
                    <a:ext uri="{A12FA001-AC4F-418D-AE19-62706E023703}">
                      <ahyp:hlinkClr xmlns:ahyp="http://schemas.microsoft.com/office/drawing/2018/hyperlinkcolor" val="tx"/>
                    </a:ext>
                  </a:extLst>
                </a:hlinkClick>
              </a:rPr>
              <a:t>CDC DPRP Requirements</a:t>
            </a:r>
            <a:endParaRPr lang="en-US" sz="1200" kern="0" dirty="0">
              <a:solidFill>
                <a:srgbClr val="193560"/>
              </a:solidFill>
            </a:endParaRPr>
          </a:p>
          <a:p>
            <a:pPr marL="228029" indent="-228029" defTabSz="909834">
              <a:buFont typeface="Arial" panose="020B0604020202020204" pitchFamily="34" charset="0"/>
              <a:buChar char="•"/>
              <a:defRPr/>
            </a:pPr>
            <a:r>
              <a:rPr lang="en-US" sz="1200" kern="0" dirty="0">
                <a:solidFill>
                  <a:srgbClr val="193560"/>
                </a:solidFill>
                <a:hlinkClick r:id="rId8">
                  <a:extLst>
                    <a:ext uri="{A12FA001-AC4F-418D-AE19-62706E023703}">
                      <ahyp:hlinkClr xmlns:ahyp="http://schemas.microsoft.com/office/drawing/2018/hyperlinkcolor" val="tx"/>
                    </a:ext>
                  </a:extLst>
                </a:hlinkClick>
              </a:rPr>
              <a:t>Diagram of contracting in the Umbrella Hub Demonstration</a:t>
            </a:r>
            <a:endParaRPr lang="en-US" sz="1200" kern="0" dirty="0">
              <a:solidFill>
                <a:srgbClr val="193560"/>
              </a:solidFill>
            </a:endParaRPr>
          </a:p>
          <a:p>
            <a:pPr marL="228029" indent="-228029">
              <a:buFont typeface="Arial" panose="020B0604020202020204" pitchFamily="34" charset="0"/>
              <a:buChar char="•"/>
            </a:pPr>
            <a:r>
              <a:rPr lang="en-US" sz="1200" dirty="0">
                <a:solidFill>
                  <a:schemeClr val="bg1"/>
                </a:solidFill>
                <a:hlinkClick r:id="rId9">
                  <a:extLst>
                    <a:ext uri="{A12FA001-AC4F-418D-AE19-62706E023703}">
                      <ahyp:hlinkClr xmlns:ahyp="http://schemas.microsoft.com/office/drawing/2018/hyperlinkcolor" val="tx"/>
                    </a:ext>
                  </a:extLst>
                </a:hlinkClick>
              </a:rPr>
              <a:t>CDC Customer Service Center</a:t>
            </a:r>
            <a:endParaRPr lang="en-US" sz="1200" dirty="0">
              <a:solidFill>
                <a:schemeClr val="bg1"/>
              </a:solidFill>
            </a:endParaRPr>
          </a:p>
          <a:p>
            <a:pPr marL="228029" indent="-228029">
              <a:buFont typeface="Arial" panose="020B0604020202020204" pitchFamily="34" charset="0"/>
              <a:buChar char="•"/>
            </a:pPr>
            <a:r>
              <a:rPr lang="en-US" sz="1200" dirty="0">
                <a:solidFill>
                  <a:schemeClr val="bg1"/>
                </a:solidFill>
                <a:hlinkClick r:id="rId10">
                  <a:extLst>
                    <a:ext uri="{A12FA001-AC4F-418D-AE19-62706E023703}">
                      <ahyp:hlinkClr xmlns:ahyp="http://schemas.microsoft.com/office/drawing/2018/hyperlinkcolor" val="tx"/>
                    </a:ext>
                  </a:extLst>
                </a:hlinkClick>
              </a:rPr>
              <a:t>CDC National DPP Promotional Materials</a:t>
            </a:r>
            <a:endParaRPr lang="en-US" sz="1200" dirty="0">
              <a:solidFill>
                <a:schemeClr val="bg1"/>
              </a:solidFill>
            </a:endParaRPr>
          </a:p>
          <a:p>
            <a:endParaRPr lang="en-US" b="1" dirty="0"/>
          </a:p>
        </p:txBody>
      </p:sp>
    </p:spTree>
    <p:extLst>
      <p:ext uri="{BB962C8B-B14F-4D97-AF65-F5344CB8AC3E}">
        <p14:creationId xmlns:p14="http://schemas.microsoft.com/office/powerpoint/2010/main" val="164538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Fixed slide</a:t>
            </a:r>
          </a:p>
        </p:txBody>
      </p:sp>
    </p:spTree>
    <p:extLst>
      <p:ext uri="{BB962C8B-B14F-4D97-AF65-F5344CB8AC3E}">
        <p14:creationId xmlns:p14="http://schemas.microsoft.com/office/powerpoint/2010/main" val="2970009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Fixed slide</a:t>
            </a:r>
          </a:p>
          <a:p>
            <a:pPr marL="0" indent="0">
              <a:buFont typeface="Arial" panose="020B0604020202020204" pitchFamily="34" charset="0"/>
              <a:buNone/>
            </a:pPr>
            <a:r>
              <a:rPr lang="en-US" dirty="0"/>
              <a:t>-Potential talking points:</a:t>
            </a:r>
          </a:p>
          <a:p>
            <a:pPr marL="171450" indent="-171450">
              <a:buFont typeface="Arial" panose="020B0604020202020204" pitchFamily="34" charset="0"/>
              <a:buChar char="•"/>
            </a:pPr>
            <a:r>
              <a:rPr lang="en-US" b="1" dirty="0"/>
              <a:t>One-Stop-Shop</a:t>
            </a:r>
            <a:r>
              <a:rPr lang="en-US" dirty="0"/>
              <a:t>: Usually payers will need to contract individually with each organization outside of UHA to access provided resources. With a UHA they have one contract that allows them to have access to everything.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Streamlined Processes</a:t>
            </a:r>
            <a:r>
              <a:rPr lang="en-US" dirty="0"/>
              <a:t>: Payers won’t need to negotiate for multiple reimbursement rates or learn new processes for each subsidiary, rather they will have one process and rate for the entire UHA. This can save them time and costs.</a:t>
            </a:r>
          </a:p>
          <a:p>
            <a:pPr marL="171450" indent="-171450">
              <a:buFont typeface="Arial" panose="020B0604020202020204" pitchFamily="34" charset="0"/>
              <a:buChar char="•"/>
            </a:pPr>
            <a:r>
              <a:rPr lang="en-US" b="1" dirty="0"/>
              <a:t>Reliance on UHO</a:t>
            </a:r>
            <a:r>
              <a:rPr lang="en-US" dirty="0"/>
              <a:t>: Ultimately, the payers will have less responsibility with the UHO being the one doing with the work with the subsidiaries. The payers would really just have to worry about making sure reimbursement goes through with their one contract. Saves time and costs.</a:t>
            </a:r>
          </a:p>
          <a:p>
            <a:pPr marL="0" indent="0">
              <a:buFont typeface="Arial" panose="020B0604020202020204" pitchFamily="34" charset="0"/>
              <a:buNone/>
            </a:pPr>
            <a:endParaRPr lang="en-US" dirty="0"/>
          </a:p>
          <a:p>
            <a:r>
              <a:rPr lang="en-US" sz="1200" b="1" dirty="0">
                <a:solidFill>
                  <a:schemeClr val="bg1"/>
                </a:solidFill>
              </a:rPr>
              <a:t>Resources:</a:t>
            </a:r>
          </a:p>
          <a:p>
            <a:pPr marL="228029" indent="-228029">
              <a:buFont typeface="Arial" panose="020B0604020202020204" pitchFamily="34" charset="0"/>
              <a:buChar char="•"/>
            </a:pPr>
            <a:r>
              <a:rPr lang="en-US" sz="1200" dirty="0">
                <a:solidFill>
                  <a:schemeClr val="bg1"/>
                </a:solidFill>
                <a:hlinkClick r:id="rId3">
                  <a:extLst>
                    <a:ext uri="{A12FA001-AC4F-418D-AE19-62706E023703}">
                      <ahyp:hlinkClr xmlns:ahyp="http://schemas.microsoft.com/office/drawing/2018/hyperlinkcolor" val="tx"/>
                    </a:ext>
                  </a:extLst>
                </a:hlinkClick>
              </a:rPr>
              <a:t>Coverage Toolkit – UHAs</a:t>
            </a:r>
            <a:endParaRPr lang="en-US" sz="1200" dirty="0">
              <a:solidFill>
                <a:schemeClr val="bg1"/>
              </a:solidFill>
            </a:endParaRPr>
          </a:p>
          <a:p>
            <a:pPr marL="228029" indent="-228029">
              <a:buFont typeface="Arial" panose="020B0604020202020204" pitchFamily="34" charset="0"/>
              <a:buChar char="•"/>
            </a:pPr>
            <a:r>
              <a:rPr lang="en-US" sz="1200" dirty="0">
                <a:solidFill>
                  <a:schemeClr val="bg1"/>
                </a:solidFill>
                <a:hlinkClick r:id="rId4">
                  <a:extLst>
                    <a:ext uri="{A12FA001-AC4F-418D-AE19-62706E023703}">
                      <ahyp:hlinkClr xmlns:ahyp="http://schemas.microsoft.com/office/drawing/2018/hyperlinkcolor" val="tx"/>
                    </a:ext>
                  </a:extLst>
                </a:hlinkClick>
              </a:rPr>
              <a:t>Coverage Toolkit – Contracting with Medicaid Managed Care Organizations</a:t>
            </a:r>
            <a:endParaRPr lang="en-US" sz="1200" dirty="0">
              <a:solidFill>
                <a:schemeClr val="bg1"/>
              </a:solidFill>
            </a:endParaRPr>
          </a:p>
          <a:p>
            <a:pPr marL="228029" indent="-228029">
              <a:buFont typeface="Arial" panose="020B0604020202020204" pitchFamily="34" charset="0"/>
              <a:buChar char="•"/>
            </a:pPr>
            <a:r>
              <a:rPr lang="en-US" sz="1200" dirty="0">
                <a:solidFill>
                  <a:schemeClr val="bg1"/>
                </a:solidFill>
                <a:hlinkClick r:id="rId5">
                  <a:extLst>
                    <a:ext uri="{A12FA001-AC4F-418D-AE19-62706E023703}">
                      <ahyp:hlinkClr xmlns:ahyp="http://schemas.microsoft.com/office/drawing/2018/hyperlinkcolor" val="tx"/>
                    </a:ext>
                  </a:extLst>
                </a:hlinkClick>
              </a:rPr>
              <a:t>Coverage Toolkit – Participating Payers</a:t>
            </a:r>
            <a:endParaRPr lang="en-US" sz="1200" dirty="0">
              <a:solidFill>
                <a:schemeClr val="bg1"/>
              </a:solidFill>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413133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Fixed slide</a:t>
            </a:r>
          </a:p>
          <a:p>
            <a:pPr marL="0" indent="0">
              <a:buFont typeface="Arial" panose="020B0604020202020204" pitchFamily="34" charset="0"/>
              <a:buNone/>
            </a:pPr>
            <a:r>
              <a:rPr lang="en-US" dirty="0"/>
              <a:t>-Potential talking points: </a:t>
            </a:r>
          </a:p>
          <a:p>
            <a:pPr marL="171450" indent="-171450">
              <a:buFont typeface="Arial" panose="020B0604020202020204" pitchFamily="34" charset="0"/>
              <a:buChar char="•"/>
            </a:pPr>
            <a:r>
              <a:rPr lang="en-US" b="1" dirty="0"/>
              <a:t>Start Dates</a:t>
            </a:r>
            <a:r>
              <a:rPr lang="en-US" dirty="0"/>
              <a:t>: Providers struggle with referring when there isn’t realistic dates to offer a patient. Additionally, providers are busy and don’t have time to go through multiple hoops to refer someone – a UHA gives greater access to class times and dates and also allows suppliers to learn from each other to establish the processes that are easiest for providers to use when referring a patient to the program. </a:t>
            </a:r>
          </a:p>
          <a:p>
            <a:pPr marL="171450" indent="-171450">
              <a:buFont typeface="Arial" panose="020B0604020202020204" pitchFamily="34" charset="0"/>
              <a:buChar char="•"/>
            </a:pPr>
            <a:r>
              <a:rPr lang="en-US" b="1" dirty="0"/>
              <a:t>Network</a:t>
            </a:r>
            <a:r>
              <a:rPr lang="en-US" dirty="0"/>
              <a:t>: Providers are busy and see countless patients throughout a day and could struggle with really helping each patient because there are patients coming in repeatedly for appointments dealing with type 2 diabetes - once an easy referral system is set up and patients are being continually referred, some patients could be turned over to the program to learn and understand how to prevent and manage type 2 diabetes. This could potentially decrease the number of patients providers are seeing in a day to allow more time with each patient. In addition, it could save some costs that could be allocated elsewhere. </a:t>
            </a:r>
          </a:p>
          <a:p>
            <a:pPr marL="171450" indent="-171450">
              <a:buFont typeface="Arial" panose="020B0604020202020204" pitchFamily="34" charset="0"/>
              <a:buChar char="•"/>
            </a:pPr>
            <a:r>
              <a:rPr lang="en-US" b="1" dirty="0"/>
              <a:t>Benefits Beyond</a:t>
            </a:r>
            <a:r>
              <a:rPr lang="en-US" dirty="0"/>
              <a:t>: It seems that everyone is pushing for goals to address SDOH – referring to the program can not only give more time for patients with other chronic disease SDOH needs but can also help those with type 2 diabetes needs to have SDOH addressed during the program. </a:t>
            </a:r>
            <a:endParaRPr lang="en-US" b="1" dirty="0"/>
          </a:p>
          <a:p>
            <a:endParaRPr lang="en-US" b="1" dirty="0"/>
          </a:p>
          <a:p>
            <a:r>
              <a:rPr lang="en-US" sz="1200" b="1" dirty="0">
                <a:solidFill>
                  <a:schemeClr val="bg1"/>
                </a:solidFill>
              </a:rPr>
              <a:t>Resources:</a:t>
            </a:r>
          </a:p>
          <a:p>
            <a:pPr marL="228029" indent="-228029">
              <a:buFont typeface="Arial" panose="020B0604020202020204" pitchFamily="34" charset="0"/>
              <a:buChar char="•"/>
            </a:pPr>
            <a:r>
              <a:rPr lang="en-US" sz="1200" dirty="0">
                <a:solidFill>
                  <a:schemeClr val="bg1"/>
                </a:solidFill>
                <a:hlinkClick r:id="rId3">
                  <a:extLst>
                    <a:ext uri="{A12FA001-AC4F-418D-AE19-62706E023703}">
                      <ahyp:hlinkClr xmlns:ahyp="http://schemas.microsoft.com/office/drawing/2018/hyperlinkcolor" val="tx"/>
                    </a:ext>
                  </a:extLst>
                </a:hlinkClick>
              </a:rPr>
              <a:t>AMA Diabetes Prevention Toolkit</a:t>
            </a:r>
            <a:endParaRPr lang="en-US" sz="1200" dirty="0">
              <a:solidFill>
                <a:schemeClr val="bg1"/>
              </a:solidFill>
            </a:endParaRPr>
          </a:p>
          <a:p>
            <a:pPr marL="228029" indent="-228029">
              <a:buFont typeface="Arial" panose="020B0604020202020204" pitchFamily="34" charset="0"/>
              <a:buChar char="•"/>
            </a:pPr>
            <a:r>
              <a:rPr lang="en-US" sz="1200" dirty="0">
                <a:solidFill>
                  <a:schemeClr val="bg1"/>
                </a:solidFill>
                <a:hlinkClick r:id="rId4">
                  <a:extLst>
                    <a:ext uri="{A12FA001-AC4F-418D-AE19-62706E023703}">
                      <ahyp:hlinkClr xmlns:ahyp="http://schemas.microsoft.com/office/drawing/2018/hyperlinkcolor" val="tx"/>
                    </a:ext>
                  </a:extLst>
                </a:hlinkClick>
              </a:rPr>
              <a:t>CDC Customer Service Center</a:t>
            </a:r>
            <a:endParaRPr lang="en-US" sz="1200" dirty="0">
              <a:solidFill>
                <a:schemeClr val="bg1"/>
              </a:solidFill>
            </a:endParaRPr>
          </a:p>
          <a:p>
            <a:pPr marL="228029" indent="-228029">
              <a:buFont typeface="Arial" panose="020B0604020202020204" pitchFamily="34" charset="0"/>
              <a:buChar char="•"/>
            </a:pPr>
            <a:r>
              <a:rPr lang="en-US" sz="1200" dirty="0">
                <a:solidFill>
                  <a:schemeClr val="bg1"/>
                </a:solidFill>
                <a:hlinkClick r:id="rId5">
                  <a:extLst>
                    <a:ext uri="{A12FA001-AC4F-418D-AE19-62706E023703}">
                      <ahyp:hlinkClr xmlns:ahyp="http://schemas.microsoft.com/office/drawing/2018/hyperlinkcolor" val="tx"/>
                    </a:ext>
                  </a:extLst>
                </a:hlinkClick>
              </a:rPr>
              <a:t>Coverage Toolkit – Recruitment and Referral Page</a:t>
            </a:r>
            <a:endParaRPr lang="en-US" sz="1200" dirty="0">
              <a:solidFill>
                <a:schemeClr val="bg1"/>
              </a:solidFill>
            </a:endParaRPr>
          </a:p>
          <a:p>
            <a:endParaRPr lang="en-US" b="1" dirty="0"/>
          </a:p>
        </p:txBody>
      </p:sp>
    </p:spTree>
    <p:extLst>
      <p:ext uri="{BB962C8B-B14F-4D97-AF65-F5344CB8AC3E}">
        <p14:creationId xmlns:p14="http://schemas.microsoft.com/office/powerpoint/2010/main" val="2177311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Fixed slide</a:t>
            </a:r>
          </a:p>
          <a:p>
            <a:endParaRPr lang="en-US" b="1" dirty="0"/>
          </a:p>
          <a:p>
            <a:r>
              <a:rPr lang="en-US" sz="1200" b="1" dirty="0">
                <a:solidFill>
                  <a:schemeClr val="bg1"/>
                </a:solidFill>
              </a:rPr>
              <a:t>Resources:</a:t>
            </a:r>
          </a:p>
          <a:p>
            <a:pPr marL="228029" indent="-228029">
              <a:buFont typeface="Arial" panose="020B0604020202020204" pitchFamily="34" charset="0"/>
              <a:buChar char="•"/>
            </a:pPr>
            <a:r>
              <a:rPr lang="en-US" sz="1200" dirty="0">
                <a:solidFill>
                  <a:schemeClr val="bg1"/>
                </a:solidFill>
                <a:hlinkClick r:id="rId3">
                  <a:extLst>
                    <a:ext uri="{A12FA001-AC4F-418D-AE19-62706E023703}">
                      <ahyp:hlinkClr xmlns:ahyp="http://schemas.microsoft.com/office/drawing/2018/hyperlinkcolor" val="tx"/>
                    </a:ext>
                  </a:extLst>
                </a:hlinkClick>
              </a:rPr>
              <a:t>CDC Customer Service Center</a:t>
            </a:r>
            <a:endParaRPr lang="en-US" sz="1200" dirty="0">
              <a:solidFill>
                <a:schemeClr val="bg1"/>
              </a:solidFill>
            </a:endParaRPr>
          </a:p>
          <a:p>
            <a:pPr marL="228029" indent="-228029">
              <a:buFont typeface="Arial" panose="020B0604020202020204" pitchFamily="34" charset="0"/>
              <a:buChar char="•"/>
            </a:pPr>
            <a:r>
              <a:rPr lang="en-US" sz="1200" dirty="0">
                <a:solidFill>
                  <a:schemeClr val="bg1"/>
                </a:solidFill>
                <a:hlinkClick r:id="rId4">
                  <a:extLst>
                    <a:ext uri="{A12FA001-AC4F-418D-AE19-62706E023703}">
                      <ahyp:hlinkClr xmlns:ahyp="http://schemas.microsoft.com/office/drawing/2018/hyperlinkcolor" val="tx"/>
                    </a:ext>
                  </a:extLst>
                </a:hlinkClick>
              </a:rPr>
              <a:t>CDC National DPP Promotional Materials</a:t>
            </a:r>
            <a:endParaRPr lang="en-US" sz="1200" dirty="0">
              <a:solidFill>
                <a:schemeClr val="bg1"/>
              </a:solidFill>
            </a:endParaRPr>
          </a:p>
          <a:p>
            <a:pPr marL="228029" indent="-228029">
              <a:buFont typeface="Arial" panose="020B0604020202020204" pitchFamily="34" charset="0"/>
              <a:buChar char="•"/>
            </a:pPr>
            <a:r>
              <a:rPr lang="en-US" sz="1200" dirty="0">
                <a:solidFill>
                  <a:schemeClr val="bg1"/>
                </a:solidFill>
                <a:hlinkClick r:id="rId5">
                  <a:extLst>
                    <a:ext uri="{A12FA001-AC4F-418D-AE19-62706E023703}">
                      <ahyp:hlinkClr xmlns:ahyp="http://schemas.microsoft.com/office/drawing/2018/hyperlinkcolor" val="tx"/>
                    </a:ext>
                  </a:extLst>
                </a:hlinkClick>
              </a:rPr>
              <a:t>Coverage Toolkit – Communicating the Benefit</a:t>
            </a:r>
            <a:endParaRPr lang="en-US" sz="1200" dirty="0">
              <a:solidFill>
                <a:schemeClr val="bg1"/>
              </a:solidFill>
            </a:endParaRPr>
          </a:p>
          <a:p>
            <a:endParaRPr lang="en-US" b="1" dirty="0"/>
          </a:p>
        </p:txBody>
      </p:sp>
    </p:spTree>
    <p:extLst>
      <p:ext uri="{BB962C8B-B14F-4D97-AF65-F5344CB8AC3E}">
        <p14:creationId xmlns:p14="http://schemas.microsoft.com/office/powerpoint/2010/main" val="176900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Fixed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Talking Points (Highly recommended that they be used):</a:t>
            </a:r>
          </a:p>
          <a:p>
            <a:pPr marL="0" indent="0">
              <a:buNone/>
            </a:pPr>
            <a:r>
              <a:rPr lang="en-US" sz="1200" dirty="0">
                <a:solidFill>
                  <a:schemeClr val="tx1"/>
                </a:solidFill>
                <a:latin typeface="Calibri Light" panose="020F0302020204030204" pitchFamily="34" charset="0"/>
              </a:rPr>
              <a:t>-The three Demonstration UHAs </a:t>
            </a:r>
            <a:r>
              <a:rPr lang="en-US" sz="1200" dirty="0">
                <a:solidFill>
                  <a:srgbClr val="002060"/>
                </a:solidFill>
                <a:latin typeface="+mn-lt"/>
              </a:rPr>
              <a:t>cover Hawaii, Pennsylvania, and the Appalachian region (spanning 8 states). CDC is also funding several states to test UHAs in the Medicaid and Medicare spaces as well. </a:t>
            </a:r>
            <a:endParaRPr lang="en-US" sz="1200" dirty="0">
              <a:solidFill>
                <a:schemeClr val="tx1"/>
              </a:solidFill>
              <a:latin typeface="Calibri Light" panose="020F0302020204030204" pitchFamily="34" charset="0"/>
            </a:endParaRPr>
          </a:p>
          <a:p>
            <a:pPr marL="0" indent="0">
              <a:buNone/>
            </a:pPr>
            <a:r>
              <a:rPr lang="en-US" sz="1200" dirty="0">
                <a:solidFill>
                  <a:schemeClr val="tx1"/>
                </a:solidFill>
                <a:latin typeface="Calibri Light" panose="020F0302020204030204" pitchFamily="34" charset="0"/>
              </a:rPr>
              <a:t>-</a:t>
            </a:r>
            <a:r>
              <a:rPr lang="en-US" sz="1200" dirty="0">
                <a:solidFill>
                  <a:srgbClr val="002060"/>
                </a:solidFill>
                <a:latin typeface="+mn-lt"/>
              </a:rPr>
              <a:t>Private businesses have also begun to step into the space and help develop cost-effective systems and applications to drive the work forward. </a:t>
            </a:r>
          </a:p>
          <a:p>
            <a:pPr marL="0" indent="0">
              <a:buNone/>
            </a:pPr>
            <a:r>
              <a:rPr lang="en-US" sz="1200" dirty="0">
                <a:solidFill>
                  <a:srgbClr val="002060"/>
                </a:solidFill>
                <a:latin typeface="+mn-lt"/>
              </a:rPr>
              <a:t>-Lastly, CDC-funded partners, state health departments, and national organizations across the country are being encouraged by CDC to look at the work in the space and use their funds to support the work. </a:t>
            </a:r>
          </a:p>
        </p:txBody>
      </p:sp>
    </p:spTree>
    <p:extLst>
      <p:ext uri="{BB962C8B-B14F-4D97-AF65-F5344CB8AC3E}">
        <p14:creationId xmlns:p14="http://schemas.microsoft.com/office/powerpoint/2010/main" val="2456909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Fixed Slide</a:t>
            </a:r>
          </a:p>
        </p:txBody>
      </p:sp>
    </p:spTree>
    <p:extLst>
      <p:ext uri="{BB962C8B-B14F-4D97-AF65-F5344CB8AC3E}">
        <p14:creationId xmlns:p14="http://schemas.microsoft.com/office/powerpoint/2010/main" val="4003791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Modifiable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is to be used to show the current activities and steps your organization is working on or towards to operationalize a UHA. The </a:t>
            </a:r>
            <a:r>
              <a:rPr lang="en-US"/>
              <a:t>purpose is </a:t>
            </a:r>
            <a:r>
              <a:rPr lang="en-US" dirty="0"/>
              <a:t>to give an idea to your potential partner of the existing efforts underway as well as near-term goals for the UHA (example on next slide). </a:t>
            </a:r>
            <a:r>
              <a:rPr lang="en-US" b="0" i="0" dirty="0">
                <a:solidFill>
                  <a:srgbClr val="FF0000"/>
                </a:solidFill>
              </a:rPr>
              <a:t>These two slides differ from the sustainability goals list because they are more comprehensive of activities that are necessary to operationalize a UHA. Both high-level goals and current and future activities will help achieve the goals. </a:t>
            </a:r>
            <a:r>
              <a:rPr lang="en-US" dirty="0"/>
              <a:t>Please reference the Coverage Toolkit Umbrella Hub Checklist for ideas on activities (</a:t>
            </a:r>
            <a:r>
              <a:rPr lang="en-US" sz="1800" dirty="0">
                <a:effectLst/>
                <a:latin typeface="Segoe UI" panose="020B0502040204020203" pitchFamily="34" charset="0"/>
              </a:rPr>
              <a:t>https://</a:t>
            </a:r>
            <a:r>
              <a:rPr lang="en-US" sz="1800" dirty="0" err="1">
                <a:effectLst/>
                <a:latin typeface="Segoe UI" panose="020B0502040204020203" pitchFamily="34" charset="0"/>
              </a:rPr>
              <a:t>coveragetoolkit.org</a:t>
            </a:r>
            <a:r>
              <a:rPr lang="en-US" sz="1800" dirty="0">
                <a:effectLst/>
                <a:latin typeface="Segoe UI" panose="020B0502040204020203" pitchFamily="34" charset="0"/>
              </a:rPr>
              <a:t>/wp-content/uploads/2021/02/Checklist-to-Help-Organizations-Establish-an-Umbrella-Hub-Arrangement.pdf</a:t>
            </a:r>
            <a:r>
              <a:rPr lang="en-US" sz="1800" dirty="0">
                <a:effectLst/>
                <a:latin typeface="Arial" panose="020B0604020202020204" pitchFamily="34" charset="0"/>
              </a:rPr>
              <a:t>)</a:t>
            </a:r>
            <a:r>
              <a:rPr lang="en-US" dirty="0"/>
              <a:t>. </a:t>
            </a:r>
          </a:p>
          <a:p>
            <a:endParaRPr lang="en-US" dirty="0"/>
          </a:p>
          <a:p>
            <a:r>
              <a:rPr lang="en-US" b="1" dirty="0"/>
              <a:t>To modify this slide:</a:t>
            </a:r>
          </a:p>
          <a:p>
            <a:pPr marL="171450" indent="-171450">
              <a:buFontTx/>
              <a:buChar char="-"/>
            </a:pPr>
            <a:r>
              <a:rPr lang="en-US" b="0" dirty="0"/>
              <a:t>Insert text for the current and future activities depending on your previous efforts and near-term goals</a:t>
            </a:r>
          </a:p>
        </p:txBody>
      </p:sp>
    </p:spTree>
    <p:extLst>
      <p:ext uri="{BB962C8B-B14F-4D97-AF65-F5344CB8AC3E}">
        <p14:creationId xmlns:p14="http://schemas.microsoft.com/office/powerpoint/2010/main" val="1000753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Remove this slide when finished with modifications:</a:t>
            </a:r>
          </a:p>
          <a:p>
            <a:r>
              <a:rPr lang="en-US"/>
              <a:t>-This serves as instructions for the user modifying the slides, please remove when you are ready to present</a:t>
            </a:r>
          </a:p>
        </p:txBody>
      </p:sp>
    </p:spTree>
    <p:extLst>
      <p:ext uri="{BB962C8B-B14F-4D97-AF65-F5344CB8AC3E}">
        <p14:creationId xmlns:p14="http://schemas.microsoft.com/office/powerpoint/2010/main" val="3206607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Segoe UI" panose="020B0502040204020203" pitchFamily="34" charset="0"/>
              </a:rPr>
              <a:t>Modifiable – to modify this slide:</a:t>
            </a:r>
            <a:endParaRPr lang="en-US" sz="1800" b="1">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-Update the organization name in the title </a:t>
            </a:r>
            <a:r>
              <a:rPr lang="en-US" sz="1800" b="0">
                <a:effectLst/>
                <a:latin typeface="Segoe UI" panose="020B0502040204020203" pitchFamily="34" charset="0"/>
              </a:rPr>
              <a:t>with the name of the organization you are presenting to.</a:t>
            </a:r>
            <a:endParaRPr lang="en-US" sz="1800">
              <a:effectLst/>
              <a:latin typeface="Segoe UI" panose="020B0502040204020203" pitchFamily="34" charset="0"/>
            </a:endParaRPr>
          </a:p>
          <a:p>
            <a:r>
              <a:rPr lang="en-US" sz="1800">
                <a:effectLst/>
                <a:latin typeface="Segoe UI" panose="020B0502040204020203" pitchFamily="34" charset="0"/>
              </a:rPr>
              <a:t>-Include “ask” for the audience organization.</a:t>
            </a:r>
            <a:endParaRPr lang="en-US" sz="1800">
              <a:effectLst/>
              <a:latin typeface="Arial" panose="020B0604020202020204" pitchFamily="34" charset="0"/>
            </a:endParaRPr>
          </a:p>
          <a:p>
            <a:r>
              <a:rPr lang="en-US" sz="1800">
                <a:effectLst/>
                <a:latin typeface="Segoe UI" panose="020B0502040204020203" pitchFamily="34" charset="0"/>
              </a:rPr>
              <a:t>-Include next steps or action items.</a:t>
            </a:r>
            <a:endParaRPr lang="en-US" sz="1800">
              <a:effectLst/>
              <a:latin typeface="Arial" panose="020B0604020202020204" pitchFamily="34" charset="0"/>
            </a:endParaRPr>
          </a:p>
          <a:p>
            <a:r>
              <a:rPr lang="en-US" sz="1800">
                <a:effectLst/>
                <a:latin typeface="Segoe UI" panose="020B0502040204020203" pitchFamily="34" charset="0"/>
              </a:rPr>
              <a:t>-Include plan for next engagement. </a:t>
            </a:r>
            <a:endParaRPr lang="en-US" sz="1800">
              <a:effectLst/>
              <a:latin typeface="Arial" panose="020B0604020202020204" pitchFamily="34" charset="0"/>
            </a:endParaRPr>
          </a:p>
        </p:txBody>
      </p:sp>
    </p:spTree>
    <p:extLst>
      <p:ext uri="{BB962C8B-B14F-4D97-AF65-F5344CB8AC3E}">
        <p14:creationId xmlns:p14="http://schemas.microsoft.com/office/powerpoint/2010/main" val="392775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Remove this slide when finished with modifications:</a:t>
            </a:r>
          </a:p>
          <a:p>
            <a:r>
              <a:rPr lang="en-US"/>
              <a:t>-This serves as instructions for the user modifying the slides, please remove when you are ready to present</a:t>
            </a:r>
          </a:p>
        </p:txBody>
      </p:sp>
    </p:spTree>
    <p:extLst>
      <p:ext uri="{BB962C8B-B14F-4D97-AF65-F5344CB8AC3E}">
        <p14:creationId xmlns:p14="http://schemas.microsoft.com/office/powerpoint/2010/main" val="3051563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Modifiable – to modify this slide: </a:t>
            </a:r>
          </a:p>
          <a:p>
            <a:r>
              <a:rPr lang="en-US"/>
              <a:t>-Update icon to represent organization logo</a:t>
            </a:r>
          </a:p>
          <a:p>
            <a:r>
              <a:rPr lang="en-US"/>
              <a:t>-Update contact information </a:t>
            </a:r>
          </a:p>
        </p:txBody>
      </p:sp>
    </p:spTree>
    <p:extLst>
      <p:ext uri="{BB962C8B-B14F-4D97-AF65-F5344CB8AC3E}">
        <p14:creationId xmlns:p14="http://schemas.microsoft.com/office/powerpoint/2010/main" val="2357306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Fixed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AE2A3B-3CC1-FA46-915F-4794E036C6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441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Remove this slide when finished with modifications:</a:t>
            </a:r>
          </a:p>
          <a:p>
            <a:r>
              <a:rPr lang="en-US" dirty="0"/>
              <a:t>-This serves as instructions for the user modifying the slides, please remove when you are ready to present</a:t>
            </a:r>
          </a:p>
        </p:txBody>
      </p:sp>
    </p:spTree>
    <p:extLst>
      <p:ext uri="{BB962C8B-B14F-4D97-AF65-F5344CB8AC3E}">
        <p14:creationId xmlns:p14="http://schemas.microsoft.com/office/powerpoint/2010/main" val="4090324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Fixed slide:</a:t>
            </a:r>
          </a:p>
          <a:p>
            <a:pPr marL="171450" indent="-171450">
              <a:buFontTx/>
              <a:buChar char="-"/>
            </a:pPr>
            <a:r>
              <a:rPr lang="en-US" dirty="0"/>
              <a:t>This slide gives an example overview of what one might use to consider their placement on a sustainability spectrum. Use this as a guideline for where to place each puzzle piece of sustainability on the following slides for your specific situation.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Other considerations to take into account with this spectrum are the diversity of payer contracts (</a:t>
            </a:r>
            <a:r>
              <a:rPr lang="en-US" b="1" dirty="0"/>
              <a:t>e.g., commercial, Medicaid, Medicare, employers</a:t>
            </a:r>
            <a:r>
              <a:rPr lang="en-US" dirty="0"/>
              <a:t>) and for subsidiaries the number of start dates and diversity of subsidiary type (</a:t>
            </a:r>
            <a:r>
              <a:rPr lang="en-US" b="1" dirty="0"/>
              <a:t>e.g., small/large, CBO, FQHC/clinic-based organizations, YMCAs, etc.)</a:t>
            </a:r>
          </a:p>
          <a:p>
            <a:pPr marL="171450" indent="-171450">
              <a:buFontTx/>
              <a:buChar char="-"/>
            </a:pPr>
            <a:r>
              <a:rPr lang="en-US" dirty="0"/>
              <a:t>When presenting, consider showing this as an example before showing your own current sustainability spectrum. Remove from the deck if you would prefer to only show your sustainability spectrum and reference this for your knowledge.</a:t>
            </a:r>
          </a:p>
        </p:txBody>
      </p:sp>
    </p:spTree>
    <p:extLst>
      <p:ext uri="{BB962C8B-B14F-4D97-AF65-F5344CB8AC3E}">
        <p14:creationId xmlns:p14="http://schemas.microsoft.com/office/powerpoint/2010/main" val="382697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Modifiable slide:</a:t>
            </a:r>
          </a:p>
          <a:p>
            <a:pPr marL="171450" indent="-171450">
              <a:buFontTx/>
              <a:buChar char="-"/>
            </a:pPr>
            <a:r>
              <a:rPr lang="en-US" dirty="0"/>
              <a:t>This slide demonstrates where you are currently with the different growth points associated in creating a UHA. The puzzle pieces of sustainability referenced in the larger circles represent where you are at right now, the dotted line represents how far you hope to advance, and the ending circle represents where you could be if the partner you are presenting to commits to working with you. The next slide will give you a table to populate that outlines your specific goals with each puzzle piece and the associated timeframe (to see an example of this, please reference the example slides that follow).</a:t>
            </a:r>
          </a:p>
          <a:p>
            <a:pPr marL="171450" indent="-171450">
              <a:buFontTx/>
              <a:buChar char="-"/>
            </a:pPr>
            <a:endParaRPr lang="en-US" b="1" dirty="0"/>
          </a:p>
          <a:p>
            <a:pPr marL="171450" indent="-171450">
              <a:buFontTx/>
              <a:buChar char="-"/>
            </a:pPr>
            <a:r>
              <a:rPr lang="en-US" b="1" dirty="0"/>
              <a:t>To modify this slide</a:t>
            </a:r>
            <a:r>
              <a:rPr lang="en-US" dirty="0"/>
              <a:t>:</a:t>
            </a:r>
          </a:p>
          <a:p>
            <a:pPr marL="171450" indent="-171450">
              <a:buFontTx/>
              <a:buChar char="-"/>
            </a:pPr>
            <a:r>
              <a:rPr lang="en-US" dirty="0"/>
              <a:t>Place each puzzle piece of sustainability represented by the larger circle icon in the correct place on the spectrum.</a:t>
            </a:r>
          </a:p>
          <a:p>
            <a:pPr marL="171450" indent="-171450">
              <a:buFontTx/>
              <a:buChar char="-"/>
            </a:pPr>
            <a:r>
              <a:rPr lang="en-US" dirty="0"/>
              <a:t>Extend or shorten the dotted line to match where you want your progress to go over the upcoming months</a:t>
            </a:r>
          </a:p>
          <a:p>
            <a:pPr marL="171450" indent="-171450">
              <a:buFontTx/>
              <a:buChar char="-"/>
            </a:pPr>
            <a:r>
              <a:rPr lang="en-US" dirty="0"/>
              <a:t>Place the ending circle where you believe you could be on the spectrum with the help of the partner you are presenting to</a:t>
            </a:r>
          </a:p>
        </p:txBody>
      </p:sp>
    </p:spTree>
    <p:extLst>
      <p:ext uri="{BB962C8B-B14F-4D97-AF65-F5344CB8AC3E}">
        <p14:creationId xmlns:p14="http://schemas.microsoft.com/office/powerpoint/2010/main" val="368327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Modifiable slide: </a:t>
            </a:r>
            <a:r>
              <a:rPr lang="en-US" b="0"/>
              <a:t>This slide branches off the previous slide and helps to give partners you are presenting to an idea of what your specific goals are and the timeframe in which you hope to accomplish those goals. </a:t>
            </a:r>
            <a:endParaRPr lang="en-US" b="1"/>
          </a:p>
          <a:p>
            <a:pPr marL="0" indent="0">
              <a:buFontTx/>
              <a:buNone/>
            </a:pPr>
            <a:endParaRPr lang="en-US" b="1"/>
          </a:p>
          <a:p>
            <a:pPr marL="0" indent="0">
              <a:buFontTx/>
              <a:buNone/>
            </a:pPr>
            <a:r>
              <a:rPr lang="en-US" b="1"/>
              <a:t>To modify this slide</a:t>
            </a:r>
            <a:r>
              <a:rPr lang="en-US"/>
              <a:t>:</a:t>
            </a:r>
          </a:p>
          <a:p>
            <a:pPr marL="0" indent="0">
              <a:buFontTx/>
              <a:buNone/>
            </a:pPr>
            <a:r>
              <a:rPr lang="en-US" b="0"/>
              <a:t>- Edit the table to add details of the goals you have for each puzzle piece and the estimated timeframe it will take to accomplish those goals</a:t>
            </a:r>
          </a:p>
          <a:p>
            <a:pPr marL="171450" indent="-171450">
              <a:buFontTx/>
              <a:buChar char="-"/>
            </a:pPr>
            <a:endParaRPr lang="en-US"/>
          </a:p>
        </p:txBody>
      </p:sp>
    </p:spTree>
    <p:extLst>
      <p:ext uri="{BB962C8B-B14F-4D97-AF65-F5344CB8AC3E}">
        <p14:creationId xmlns:p14="http://schemas.microsoft.com/office/powerpoint/2010/main" val="1789107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Remove this slide when finished with modifications:</a:t>
            </a:r>
          </a:p>
          <a:p>
            <a:r>
              <a:rPr lang="en-US"/>
              <a:t>-This serves as instructions for the user modifying the slides, please remove when you are ready to present</a:t>
            </a:r>
          </a:p>
          <a:p>
            <a:endParaRPr lang="en-US"/>
          </a:p>
          <a:p>
            <a:endParaRPr lang="en-US"/>
          </a:p>
        </p:txBody>
      </p:sp>
    </p:spTree>
    <p:extLst>
      <p:ext uri="{BB962C8B-B14F-4D97-AF65-F5344CB8AC3E}">
        <p14:creationId xmlns:p14="http://schemas.microsoft.com/office/powerpoint/2010/main" val="33129131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Remove this slide when finished with modifications:</a:t>
            </a:r>
          </a:p>
          <a:p>
            <a:r>
              <a:rPr lang="en-US"/>
              <a:t>-This serves as </a:t>
            </a:r>
            <a:r>
              <a:rPr lang="en-US" b="0"/>
              <a:t>an instructional example </a:t>
            </a:r>
            <a:r>
              <a:rPr lang="en-US"/>
              <a:t>for the user modifying the slides, please remove when you are ready to present</a:t>
            </a:r>
          </a:p>
        </p:txBody>
      </p:sp>
    </p:spTree>
    <p:extLst>
      <p:ext uri="{BB962C8B-B14F-4D97-AF65-F5344CB8AC3E}">
        <p14:creationId xmlns:p14="http://schemas.microsoft.com/office/powerpoint/2010/main" val="187491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Remove this slide when finished with modifications:</a:t>
            </a:r>
          </a:p>
          <a:p>
            <a:r>
              <a:rPr lang="en-US"/>
              <a:t>-This serves as instructions for the user modifying the slides, please remove when you are ready to present</a:t>
            </a:r>
          </a:p>
          <a:p>
            <a:endParaRPr lang="en-US"/>
          </a:p>
        </p:txBody>
      </p:sp>
    </p:spTree>
    <p:extLst>
      <p:ext uri="{BB962C8B-B14F-4D97-AF65-F5344CB8AC3E}">
        <p14:creationId xmlns:p14="http://schemas.microsoft.com/office/powerpoint/2010/main" val="3342026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Remove this slide when finished with modifications:</a:t>
            </a:r>
          </a:p>
          <a:p>
            <a:r>
              <a:rPr lang="en-US" dirty="0"/>
              <a:t>-This serves as instructions for the user modifying the slides, please remove when you are ready to present</a:t>
            </a:r>
          </a:p>
          <a:p>
            <a:endParaRPr lang="en-US" dirty="0"/>
          </a:p>
        </p:txBody>
      </p:sp>
    </p:spTree>
    <p:extLst>
      <p:ext uri="{BB962C8B-B14F-4D97-AF65-F5344CB8AC3E}">
        <p14:creationId xmlns:p14="http://schemas.microsoft.com/office/powerpoint/2010/main" val="3242925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Segoe UI" panose="020B0502040204020203" pitchFamily="34" charset="0"/>
              </a:rPr>
              <a:t>Fixed: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Segoe UI" panose="020B0502040204020203" pitchFamily="34" charset="0"/>
              </a:rPr>
              <a:t>-If there is a need to change section name, please recreate to accommodate changes</a:t>
            </a:r>
            <a:endParaRPr lang="en-US" sz="1200">
              <a:effectLst/>
              <a:latin typeface="Arial" panose="020B0604020202020204" pitchFamily="34" charset="0"/>
            </a:endParaRPr>
          </a:p>
          <a:p>
            <a:endParaRPr lang="en-US"/>
          </a:p>
        </p:txBody>
      </p:sp>
    </p:spTree>
    <p:extLst>
      <p:ext uri="{BB962C8B-B14F-4D97-AF65-F5344CB8AC3E}">
        <p14:creationId xmlns:p14="http://schemas.microsoft.com/office/powerpoint/2010/main" val="1218355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Segoe UI" panose="020B0502040204020203" pitchFamily="34" charset="0"/>
              </a:rPr>
              <a:t>Modifiable – to modify this slide:</a:t>
            </a:r>
            <a:endParaRPr lang="en-US" sz="1800" b="1">
              <a:effectLst/>
              <a:latin typeface="Arial" panose="020B0604020202020204" pitchFamily="34" charset="0"/>
            </a:endParaRPr>
          </a:p>
          <a:p>
            <a:r>
              <a:rPr lang="en-US" sz="1800">
                <a:effectLst/>
                <a:latin typeface="Segoe UI" panose="020B0502040204020203" pitchFamily="34" charset="0"/>
              </a:rPr>
              <a:t>-Update the organization name in the title </a:t>
            </a:r>
            <a:r>
              <a:rPr lang="en-US" sz="1800" b="0">
                <a:effectLst/>
                <a:latin typeface="Segoe UI" panose="020B0502040204020203" pitchFamily="34" charset="0"/>
              </a:rPr>
              <a:t>with the name of your organization.</a:t>
            </a:r>
            <a:endParaRPr lang="en-US" sz="1800" b="0">
              <a:effectLst/>
              <a:latin typeface="Arial" panose="020B0604020202020204" pitchFamily="34" charset="0"/>
            </a:endParaRPr>
          </a:p>
          <a:p>
            <a:r>
              <a:rPr lang="en-US" sz="1800" b="0">
                <a:effectLst/>
                <a:latin typeface="Segoe UI" panose="020B0502040204020203" pitchFamily="34" charset="0"/>
              </a:rPr>
              <a:t>-Update the organization name and mission statement/goals in the header.</a:t>
            </a:r>
            <a:endParaRPr lang="en-US" sz="1800" b="0">
              <a:effectLst/>
              <a:latin typeface="Arial" panose="020B0604020202020204" pitchFamily="34" charset="0"/>
            </a:endParaRPr>
          </a:p>
          <a:p>
            <a:r>
              <a:rPr lang="en-US" sz="1800">
                <a:effectLst/>
                <a:latin typeface="Segoe UI" panose="020B0502040204020203" pitchFamily="34" charset="0"/>
              </a:rPr>
              <a:t>-Update the organizational vision and role of the organization in the text boxes.</a:t>
            </a:r>
            <a:endParaRPr lang="en-US" sz="1800">
              <a:effectLst/>
              <a:latin typeface="Arial" panose="020B0604020202020204" pitchFamily="34" charset="0"/>
            </a:endParaRPr>
          </a:p>
          <a:p>
            <a:endParaRPr lang="en-US"/>
          </a:p>
        </p:txBody>
      </p:sp>
    </p:spTree>
    <p:extLst>
      <p:ext uri="{BB962C8B-B14F-4D97-AF65-F5344CB8AC3E}">
        <p14:creationId xmlns:p14="http://schemas.microsoft.com/office/powerpoint/2010/main" val="382202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Segoe UI" panose="020B0502040204020203" pitchFamily="34" charset="0"/>
              </a:rPr>
              <a:t>Modifiable – to modify this slide: </a:t>
            </a:r>
            <a:endParaRPr lang="en-US" sz="1800" b="1">
              <a:effectLst/>
              <a:latin typeface="Arial" panose="020B0604020202020204" pitchFamily="34" charset="0"/>
            </a:endParaRPr>
          </a:p>
          <a:p>
            <a:r>
              <a:rPr lang="en-US" sz="1800">
                <a:effectLst/>
                <a:latin typeface="Segoe UI" panose="020B0502040204020203" pitchFamily="34" charset="0"/>
              </a:rPr>
              <a:t>-Update sub-bullets under first bullet to include any other data that is relevant to your vision </a:t>
            </a:r>
            <a:r>
              <a:rPr lang="en-US" sz="2800" b="0" i="0">
                <a:solidFill>
                  <a:srgbClr val="242424"/>
                </a:solidFill>
                <a:effectLst/>
                <a:latin typeface="Segoe UI" panose="020B0502040204020203" pitchFamily="34" charset="0"/>
              </a:rPr>
              <a:t>(e.g., health disparities data, Medicaid data, SDOH data).</a:t>
            </a:r>
            <a:endParaRPr lang="en-US" sz="1800">
              <a:effectLst/>
              <a:latin typeface="Segoe UI" panose="020B0502040204020203" pitchFamily="34" charset="0"/>
            </a:endParaRPr>
          </a:p>
          <a:p>
            <a:r>
              <a:rPr lang="en-US" sz="1800">
                <a:effectLst/>
                <a:latin typeface="Segoe UI" panose="020B0502040204020203" pitchFamily="34" charset="0"/>
              </a:rPr>
              <a:t>-Update your state or region in the second bullet.</a:t>
            </a:r>
            <a:endParaRPr lang="en-US" sz="1800">
              <a:effectLst/>
              <a:latin typeface="Arial" panose="020B0604020202020204" pitchFamily="34" charset="0"/>
            </a:endParaRPr>
          </a:p>
          <a:p>
            <a:r>
              <a:rPr lang="en-US" sz="1800">
                <a:effectLst/>
                <a:latin typeface="Segoe UI" panose="020B0502040204020203" pitchFamily="34" charset="0"/>
              </a:rPr>
              <a:t>-Use the green hyperlink in the second bullet-- see page 11 to identify the prediabetes data needed for your state or region. </a:t>
            </a:r>
            <a:endParaRPr lang="en-US" sz="1800">
              <a:effectLst/>
              <a:latin typeface="Arial" panose="020B0604020202020204" pitchFamily="34" charset="0"/>
            </a:endParaRPr>
          </a:p>
          <a:p>
            <a:r>
              <a:rPr lang="en-US" sz="1800">
                <a:effectLst/>
                <a:latin typeface="Segoe UI" panose="020B0502040204020203" pitchFamily="34" charset="0"/>
              </a:rPr>
              <a:t>-Leave the hyperlink but edit the text to include your data as well as keep the source. </a:t>
            </a:r>
          </a:p>
          <a:p>
            <a:r>
              <a:rPr lang="en-US" sz="1800">
                <a:effectLst/>
                <a:latin typeface="Segoe UI" panose="020B0502040204020203" pitchFamily="34" charset="0"/>
              </a:rPr>
              <a:t>-Other sources for data: state and local health department websites, CDC Division of Diabetes Translation (</a:t>
            </a:r>
            <a:r>
              <a:rPr lang="en-US" sz="1800">
                <a:hlinkClick r:id="rId3"/>
              </a:rPr>
              <a:t>https://www.cdc.gov/diabetes/home/index.html</a:t>
            </a:r>
            <a:r>
              <a:rPr lang="en-US" sz="1800">
                <a:effectLst/>
                <a:latin typeface="Segoe UI" panose="020B0502040204020203" pitchFamily="34" charset="0"/>
              </a:rPr>
              <a:t>), the American Heart Association (</a:t>
            </a:r>
            <a:r>
              <a:rPr lang="en-US" sz="1800">
                <a:hlinkClick r:id="rId4"/>
              </a:rPr>
              <a:t>https://www.heart.org/en/about-us/heart-and-stroke-association-statistics</a:t>
            </a:r>
            <a:r>
              <a:rPr lang="en-US" sz="1800"/>
              <a:t>), and the Economic Cost of Diabetes in the US in 2017 (</a:t>
            </a:r>
            <a:r>
              <a:rPr lang="en-US" sz="1800">
                <a:hlinkClick r:id="rId5"/>
              </a:rPr>
              <a:t>https://doi.org/10.2337/dci18-0007</a:t>
            </a:r>
            <a:r>
              <a:rPr lang="en-US" sz="1800"/>
              <a:t>) </a:t>
            </a:r>
            <a:r>
              <a:rPr lang="en-US" sz="1800">
                <a:effectLst/>
                <a:latin typeface="Segoe UI" panose="020B0502040204020203" pitchFamily="34" charset="0"/>
              </a:rPr>
              <a:t> </a:t>
            </a:r>
            <a:endParaRPr lang="en-US" sz="1800">
              <a:effectLst/>
              <a:latin typeface="Arial" panose="020B0604020202020204" pitchFamily="34" charset="0"/>
            </a:endParaRPr>
          </a:p>
          <a:p>
            <a:r>
              <a:rPr lang="en-US" sz="1800">
                <a:effectLst/>
                <a:latin typeface="Segoe UI" panose="020B0502040204020203" pitchFamily="34" charset="0"/>
              </a:rPr>
              <a:t>-If your region covers multiple states, be sure to include all states and their relevant data.</a:t>
            </a:r>
            <a:endParaRPr lang="en-US" sz="1800">
              <a:effectLst/>
              <a:latin typeface="Arial" panose="020B0604020202020204" pitchFamily="34" charset="0"/>
            </a:endParaRPr>
          </a:p>
          <a:p>
            <a:endParaRPr lang="en-US"/>
          </a:p>
        </p:txBody>
      </p:sp>
    </p:spTree>
    <p:extLst>
      <p:ext uri="{BB962C8B-B14F-4D97-AF65-F5344CB8AC3E}">
        <p14:creationId xmlns:p14="http://schemas.microsoft.com/office/powerpoint/2010/main" val="3713339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Segoe UI" panose="020B0502040204020203" pitchFamily="34" charset="0"/>
              </a:rPr>
              <a:t>Modifiable – to modify this slide: </a:t>
            </a:r>
            <a:endParaRPr lang="en-US" sz="1800" b="1">
              <a:effectLst/>
              <a:latin typeface="Arial" panose="020B0604020202020204" pitchFamily="34" charset="0"/>
            </a:endParaRPr>
          </a:p>
          <a:p>
            <a:r>
              <a:rPr lang="en-US" sz="1800">
                <a:effectLst/>
                <a:latin typeface="Segoe UI" panose="020B0502040204020203" pitchFamily="34" charset="0"/>
              </a:rPr>
              <a:t>-Update your state or region in the first and second bullet. </a:t>
            </a:r>
            <a:endParaRPr lang="en-US" sz="1800">
              <a:effectLst/>
              <a:latin typeface="Arial" panose="020B0604020202020204" pitchFamily="34" charset="0"/>
            </a:endParaRPr>
          </a:p>
          <a:p>
            <a:r>
              <a:rPr lang="en-US" sz="1800">
                <a:effectLst/>
                <a:latin typeface="Segoe UI" panose="020B0502040204020203" pitchFamily="34" charset="0"/>
              </a:rPr>
              <a:t>-Use the green hyperlinks in the first set of bullets to identify the data needed on CDC-recognized orgs for your state or region. </a:t>
            </a:r>
            <a:endParaRPr lang="en-US" sz="1800">
              <a:effectLst/>
              <a:latin typeface="Arial" panose="020B0604020202020204" pitchFamily="34" charset="0"/>
            </a:endParaRPr>
          </a:p>
          <a:p>
            <a:r>
              <a:rPr lang="en-US" sz="1800">
                <a:effectLst/>
                <a:latin typeface="Segoe UI" panose="020B0502040204020203" pitchFamily="34" charset="0"/>
              </a:rPr>
              <a:t>-Leave the hyperlinks but edit the text to include your data. </a:t>
            </a:r>
            <a:endParaRPr lang="en-US" sz="1800">
              <a:effectLst/>
              <a:latin typeface="Arial" panose="020B0604020202020204" pitchFamily="34" charset="0"/>
            </a:endParaRPr>
          </a:p>
          <a:p>
            <a:r>
              <a:rPr lang="en-US" sz="1800">
                <a:effectLst/>
                <a:latin typeface="Segoe UI" panose="020B0502040204020203" pitchFamily="34" charset="0"/>
              </a:rPr>
              <a:t>-Use the green hyperlink in the second bullet to determine the number of MDPP suppliers in your state or region. You can search by a variety of filters, including, state, city, and zip code. </a:t>
            </a:r>
            <a:endParaRPr lang="en-US" sz="1800">
              <a:effectLst/>
              <a:latin typeface="Arial" panose="020B0604020202020204" pitchFamily="34" charset="0"/>
            </a:endParaRPr>
          </a:p>
          <a:p>
            <a:r>
              <a:rPr lang="en-US" sz="1800">
                <a:effectLst/>
                <a:latin typeface="Segoe UI" panose="020B0502040204020203" pitchFamily="34" charset="0"/>
              </a:rPr>
              <a:t>-Leave the hyperlink but edit the text to include your data.</a:t>
            </a:r>
            <a:endParaRPr lang="en-US" sz="1800">
              <a:effectLst/>
              <a:latin typeface="Arial" panose="020B0604020202020204" pitchFamily="34" charset="0"/>
            </a:endParaRPr>
          </a:p>
          <a:p>
            <a:r>
              <a:rPr lang="en-US" sz="1800">
                <a:effectLst/>
                <a:latin typeface="Segoe UI" panose="020B0502040204020203" pitchFamily="34" charset="0"/>
              </a:rPr>
              <a:t>-If your region covers multiple states, be sure to include all states and their relevant data.</a:t>
            </a:r>
            <a:endParaRPr lang="en-US" sz="1800">
              <a:effectLst/>
              <a:latin typeface="Arial" panose="020B0604020202020204" pitchFamily="34" charset="0"/>
            </a:endParaRPr>
          </a:p>
        </p:txBody>
      </p:sp>
    </p:spTree>
    <p:extLst>
      <p:ext uri="{BB962C8B-B14F-4D97-AF65-F5344CB8AC3E}">
        <p14:creationId xmlns:p14="http://schemas.microsoft.com/office/powerpoint/2010/main" val="7839832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18.sv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0.svg"/><Relationship Id="rId9"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Option 1">
    <p:spTree>
      <p:nvGrpSpPr>
        <p:cNvPr id="1" name=""/>
        <p:cNvGrpSpPr/>
        <p:nvPr/>
      </p:nvGrpSpPr>
      <p:grpSpPr>
        <a:xfrm>
          <a:off x="0" y="0"/>
          <a:ext cx="0" cy="0"/>
          <a:chOff x="0" y="0"/>
          <a:chExt cx="0" cy="0"/>
        </a:xfrm>
      </p:grpSpPr>
      <p:pic>
        <p:nvPicPr>
          <p:cNvPr id="10" name="Picture 9" descr="A picture containing blur&#10;&#10;Description automatically generated">
            <a:extLst>
              <a:ext uri="{FF2B5EF4-FFF2-40B4-BE49-F238E27FC236}">
                <a16:creationId xmlns:a16="http://schemas.microsoft.com/office/drawing/2014/main" id="{B80F4A07-A17C-4B9C-B5EE-3DCA7EF27AC8}"/>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 r="48319"/>
          <a:stretch/>
        </p:blipFill>
        <p:spPr>
          <a:xfrm>
            <a:off x="5623719" y="0"/>
            <a:ext cx="6538119" cy="6858000"/>
          </a:xfrm>
          <a:prstGeom prst="rect">
            <a:avLst/>
          </a:prstGeom>
        </p:spPr>
      </p:pic>
      <p:grpSp>
        <p:nvGrpSpPr>
          <p:cNvPr id="3" name="Group 2">
            <a:extLst>
              <a:ext uri="{FF2B5EF4-FFF2-40B4-BE49-F238E27FC236}">
                <a16:creationId xmlns:a16="http://schemas.microsoft.com/office/drawing/2014/main" id="{FA2AF74B-71E1-476E-9EBE-4BB51DBF07B6}"/>
              </a:ext>
            </a:extLst>
          </p:cNvPr>
          <p:cNvGrpSpPr/>
          <p:nvPr userDrawn="1"/>
        </p:nvGrpSpPr>
        <p:grpSpPr>
          <a:xfrm rot="16200000" flipH="1">
            <a:off x="1065809" y="-1142998"/>
            <a:ext cx="6858002" cy="9143999"/>
            <a:chOff x="-3358" y="0"/>
            <a:chExt cx="12164270" cy="5976064"/>
          </a:xfrm>
        </p:grpSpPr>
        <p:sp>
          <p:nvSpPr>
            <p:cNvPr id="4" name="Flowchart: Manual Input 5">
              <a:extLst>
                <a:ext uri="{FF2B5EF4-FFF2-40B4-BE49-F238E27FC236}">
                  <a16:creationId xmlns:a16="http://schemas.microsoft.com/office/drawing/2014/main" id="{1A090369-6EF2-4961-A602-763DB5712A9A}"/>
                </a:ext>
              </a:extLst>
            </p:cNvPr>
            <p:cNvSpPr/>
            <p:nvPr userDrawn="1"/>
          </p:nvSpPr>
          <p:spPr>
            <a:xfrm flipV="1">
              <a:off x="-3358" y="228600"/>
              <a:ext cx="12164270"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5">
              <a:extLst>
                <a:ext uri="{FF2B5EF4-FFF2-40B4-BE49-F238E27FC236}">
                  <a16:creationId xmlns:a16="http://schemas.microsoft.com/office/drawing/2014/main" id="{99F207BC-2E0D-4A81-B073-E70945D6ED37}"/>
                </a:ext>
              </a:extLst>
            </p:cNvPr>
            <p:cNvSpPr/>
            <p:nvPr userDrawn="1"/>
          </p:nvSpPr>
          <p:spPr>
            <a:xfrm flipV="1">
              <a:off x="-3357" y="0"/>
              <a:ext cx="12164269"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 Placeholder 29">
            <a:extLst>
              <a:ext uri="{FF2B5EF4-FFF2-40B4-BE49-F238E27FC236}">
                <a16:creationId xmlns:a16="http://schemas.microsoft.com/office/drawing/2014/main" id="{CACF1783-D4E1-488D-B2F5-C0D20196AC1B}"/>
              </a:ext>
            </a:extLst>
          </p:cNvPr>
          <p:cNvSpPr>
            <a:spLocks noGrp="1"/>
          </p:cNvSpPr>
          <p:nvPr>
            <p:ph type="body" sz="quarter" idx="11" hasCustomPrompt="1"/>
          </p:nvPr>
        </p:nvSpPr>
        <p:spPr>
          <a:xfrm>
            <a:off x="213519" y="5330574"/>
            <a:ext cx="1887619" cy="520700"/>
          </a:xfrm>
          <a:prstGeom prst="rect">
            <a:avLst/>
          </a:prstGeom>
        </p:spPr>
        <p:txBody>
          <a:bodyPr lIns="68580" tIns="34290" rIns="68580" bIns="34290" anchor="ctr" anchorCtr="0"/>
          <a:lstStyle>
            <a:lvl1pPr marL="0" indent="0">
              <a:buNone/>
              <a:defRPr sz="1400" baseline="0">
                <a:solidFill>
                  <a:schemeClr val="bg1"/>
                </a:solidFill>
                <a:latin typeface="+mj-lt"/>
              </a:defRPr>
            </a:lvl1pPr>
          </a:lstStyle>
          <a:p>
            <a:pPr lvl="0"/>
            <a:r>
              <a:rPr lang="en-US"/>
              <a:t>Month DD, YYYY</a:t>
            </a:r>
          </a:p>
        </p:txBody>
      </p:sp>
      <p:sp>
        <p:nvSpPr>
          <p:cNvPr id="7" name="Title 1">
            <a:extLst>
              <a:ext uri="{FF2B5EF4-FFF2-40B4-BE49-F238E27FC236}">
                <a16:creationId xmlns:a16="http://schemas.microsoft.com/office/drawing/2014/main" id="{3FA2E698-09EE-4A73-880C-71492F238131}"/>
              </a:ext>
            </a:extLst>
          </p:cNvPr>
          <p:cNvSpPr>
            <a:spLocks noGrp="1"/>
          </p:cNvSpPr>
          <p:nvPr>
            <p:ph type="ctrTitle"/>
          </p:nvPr>
        </p:nvSpPr>
        <p:spPr>
          <a:xfrm>
            <a:off x="213519" y="2002050"/>
            <a:ext cx="7086600" cy="757130"/>
          </a:xfrm>
          <a:prstGeom prst="rect">
            <a:avLst/>
          </a:prstGeom>
        </p:spPr>
        <p:txBody>
          <a:bodyPr wrap="square" anchor="b" anchorCtr="0">
            <a:spAutoFit/>
          </a:bodyPr>
          <a:lstStyle>
            <a:lvl1pPr marL="0" indent="0">
              <a:buFont typeface="Arial" panose="020B0604020202020204" pitchFamily="34" charset="0"/>
              <a:buNone/>
              <a:defRPr sz="4800">
                <a:solidFill>
                  <a:schemeClr val="bg1"/>
                </a:solidFill>
                <a:latin typeface="+mj-lt"/>
              </a:defRPr>
            </a:lvl1pPr>
          </a:lstStyle>
          <a:p>
            <a:r>
              <a:rPr lang="en-US"/>
              <a:t>Click to edit Master title style</a:t>
            </a:r>
          </a:p>
        </p:txBody>
      </p:sp>
      <p:sp>
        <p:nvSpPr>
          <p:cNvPr id="8" name="Subtitle 2">
            <a:extLst>
              <a:ext uri="{FF2B5EF4-FFF2-40B4-BE49-F238E27FC236}">
                <a16:creationId xmlns:a16="http://schemas.microsoft.com/office/drawing/2014/main" id="{ED93D9E3-A954-432A-AF03-FC9F367EA223}"/>
              </a:ext>
            </a:extLst>
          </p:cNvPr>
          <p:cNvSpPr>
            <a:spLocks noGrp="1"/>
          </p:cNvSpPr>
          <p:nvPr>
            <p:ph type="subTitle" idx="1"/>
          </p:nvPr>
        </p:nvSpPr>
        <p:spPr>
          <a:xfrm>
            <a:off x="213519" y="2893418"/>
            <a:ext cx="7086600" cy="590931"/>
          </a:xfrm>
          <a:prstGeom prst="rect">
            <a:avLst/>
          </a:prstGeom>
        </p:spPr>
        <p:txBody>
          <a:bodyPr wrap="square">
            <a:spAutoFit/>
          </a:bodyPr>
          <a:lstStyle>
            <a:lvl1pPr marL="0" indent="0">
              <a:buNone/>
              <a:defRPr sz="3600" cap="all" baseline="0">
                <a:solidFill>
                  <a:schemeClr val="bg1"/>
                </a:solidFill>
                <a:latin typeface="+mn-lt"/>
              </a:defRPr>
            </a:lvl1pPr>
          </a:lstStyle>
          <a:p>
            <a:r>
              <a:rPr lang="en-US"/>
              <a:t>Click to edit Master subtitle style</a:t>
            </a:r>
          </a:p>
        </p:txBody>
      </p:sp>
      <p:pic>
        <p:nvPicPr>
          <p:cNvPr id="12" name="Picture 11">
            <a:extLst>
              <a:ext uri="{FF2B5EF4-FFF2-40B4-BE49-F238E27FC236}">
                <a16:creationId xmlns:a16="http://schemas.microsoft.com/office/drawing/2014/main" id="{CF2CF9BE-C95F-4648-9E35-BCFFCB8DF176}"/>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11138" y="6019800"/>
            <a:ext cx="1887619" cy="590931"/>
          </a:xfrm>
          <a:prstGeom prst="rect">
            <a:avLst/>
          </a:prstGeom>
          <a:noFill/>
          <a:ln>
            <a:noFill/>
          </a:ln>
        </p:spPr>
      </p:pic>
    </p:spTree>
    <p:extLst>
      <p:ext uri="{BB962C8B-B14F-4D97-AF65-F5344CB8AC3E}">
        <p14:creationId xmlns:p14="http://schemas.microsoft.com/office/powerpoint/2010/main" val="1941586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Option 6">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4166305" y="6627168"/>
            <a:ext cx="7995533"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0" y="6627169"/>
            <a:ext cx="2566105"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2566105" y="6627168"/>
            <a:ext cx="1600200"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322128" y="6293328"/>
            <a:ext cx="11517261" cy="230832"/>
          </a:xfrm>
          <a:prstGeom prst="rect">
            <a:avLst/>
          </a:prstGeom>
        </p:spPr>
        <p:txBody>
          <a:bodyPr wrap="square" anchor="b" anchorCtr="0">
            <a:spAutoFit/>
          </a:bodyPr>
          <a:lstStyle>
            <a:lvl1pPr marL="0" indent="0" algn="l">
              <a:lnSpc>
                <a:spcPct val="100000"/>
              </a:lnSpc>
              <a:spcBef>
                <a:spcPts val="0"/>
              </a:spcBef>
              <a:buNone/>
              <a:defRPr sz="900">
                <a:solidFill>
                  <a:schemeClr val="accent5"/>
                </a:solidFill>
                <a:latin typeface="+mn-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
        <p:nvSpPr>
          <p:cNvPr id="17" name="Rectangle 6">
            <a:extLst>
              <a:ext uri="{FF2B5EF4-FFF2-40B4-BE49-F238E27FC236}">
                <a16:creationId xmlns:a16="http://schemas.microsoft.com/office/drawing/2014/main" id="{8B4AE875-188B-4B6A-B4C2-5FD36226681D}"/>
              </a:ext>
            </a:extLst>
          </p:cNvPr>
          <p:cNvSpPr>
            <a:spLocks noChangeArrowheads="1"/>
          </p:cNvSpPr>
          <p:nvPr userDrawn="1"/>
        </p:nvSpPr>
        <p:spPr bwMode="auto">
          <a:xfrm>
            <a:off x="137319" y="6646406"/>
            <a:ext cx="1258993" cy="192358"/>
          </a:xfrm>
          <a:prstGeom prst="rect">
            <a:avLst/>
          </a:prstGeom>
          <a:noFill/>
          <a:ln w="9525">
            <a:noFill/>
            <a:miter lim="800000"/>
            <a:headEnd/>
            <a:tailEnd/>
          </a:ln>
        </p:spPr>
        <p:txBody>
          <a:bodyPr wrap="none" lIns="68577" tIns="34289" rIns="68577" bIns="34289">
            <a:spAutoFit/>
          </a:bodyPr>
          <a:lstStyle/>
          <a:p>
            <a:pPr defTabSz="685800" eaLnBrk="0" fontAlgn="base" hangingPunct="0">
              <a:spcBef>
                <a:spcPct val="0"/>
              </a:spcBef>
              <a:spcAft>
                <a:spcPct val="0"/>
              </a:spcAft>
              <a:defRPr/>
            </a:pPr>
            <a:r>
              <a:rPr lang="en-US" sz="800">
                <a:solidFill>
                  <a:schemeClr val="bg1"/>
                </a:solidFill>
                <a:latin typeface="+mn-lt"/>
                <a:ea typeface="ヒラギノ角ゴ Pro W3" pitchFamily="-112" charset="-128"/>
                <a:cs typeface="Segoe UI" pitchFamily="34" charset="0"/>
              </a:rPr>
              <a:t>©2021 LEAVITT PARTNERS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11561438" y="6627170"/>
            <a:ext cx="377682" cy="230830"/>
          </a:xfrm>
          <a:prstGeom prst="rect">
            <a:avLst/>
          </a:prstGeom>
          <a:noFill/>
        </p:spPr>
        <p:txBody>
          <a:bodyPr wrap="square" lIns="68577" tIns="34289" rIns="68577" bIns="34289" rtlCol="0">
            <a:spAutoFit/>
          </a:bodyPr>
          <a:lstStyle/>
          <a:p>
            <a:pPr algn="r" defTabSz="685800"/>
            <a:fld id="{879E2ECD-52C4-4036-9BD3-F4AEC1C18931}" type="slidenum">
              <a:rPr lang="en-US" sz="1050">
                <a:solidFill>
                  <a:schemeClr val="bg1"/>
                </a:solidFill>
                <a:latin typeface="+mn-lt"/>
              </a:rPr>
              <a:pPr algn="r" defTabSz="685800"/>
              <a:t>‹#›</a:t>
            </a:fld>
            <a:endParaRPr lang="en-US" sz="105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322289" y="152400"/>
            <a:ext cx="9263830" cy="624834"/>
          </a:xfrm>
          <a:prstGeom prst="rect">
            <a:avLst/>
          </a:prstGeom>
        </p:spPr>
        <p:txBody>
          <a:bodyPr lIns="91438" tIns="0" rIns="91438" bIns="0" anchor="ctr" anchorCtr="0">
            <a:noAutofit/>
          </a:bodyPr>
          <a:lstStyle>
            <a:lvl1pPr algn="l">
              <a:defRPr sz="3200"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322289" y="929634"/>
            <a:ext cx="11517261" cy="5294569"/>
          </a:xfrm>
          <a:prstGeom prst="rect">
            <a:avLst/>
          </a:prstGeom>
        </p:spPr>
        <p:txBody>
          <a:bodyPr/>
          <a:lstStyle>
            <a:lvl1pPr marL="0" indent="0">
              <a:buNone/>
              <a:defRPr sz="2400">
                <a:solidFill>
                  <a:schemeClr val="accent5"/>
                </a:solidFill>
                <a:latin typeface="+mn-lt"/>
              </a:defRPr>
            </a:lvl1pPr>
            <a:lvl2pPr>
              <a:defRPr sz="2000">
                <a:solidFill>
                  <a:schemeClr val="accent5"/>
                </a:solidFill>
                <a:latin typeface="+mn-lt"/>
              </a:defRPr>
            </a:lvl2pPr>
            <a:lvl3pPr>
              <a:defRPr sz="1400">
                <a:solidFill>
                  <a:schemeClr val="accent5"/>
                </a:solidFill>
                <a:latin typeface="+mn-lt"/>
              </a:defRPr>
            </a:lvl3pPr>
            <a:lvl4pPr>
              <a:defRPr sz="1200">
                <a:solidFill>
                  <a:schemeClr val="accent5"/>
                </a:solidFill>
                <a:latin typeface="+mn-lt"/>
              </a:defRPr>
            </a:lvl4pPr>
            <a:lvl5pPr>
              <a:defRPr sz="12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AF813799-D8BF-44B0-9768-91A3DD2739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2013" y="155684"/>
            <a:ext cx="2107376" cy="618266"/>
          </a:xfrm>
          <a:prstGeom prst="rect">
            <a:avLst/>
          </a:prstGeom>
        </p:spPr>
      </p:pic>
    </p:spTree>
    <p:extLst>
      <p:ext uri="{BB962C8B-B14F-4D97-AF65-F5344CB8AC3E}">
        <p14:creationId xmlns:p14="http://schemas.microsoft.com/office/powerpoint/2010/main" val="293876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Option 1">
    <p:bg>
      <p:bgRef idx="1002">
        <a:schemeClr val="bg2"/>
      </p:bgRef>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86CBFA4A-0345-4482-9C8A-82811B3998CE}"/>
              </a:ext>
            </a:extLst>
          </p:cNvPr>
          <p:cNvSpPr/>
          <p:nvPr userDrawn="1"/>
        </p:nvSpPr>
        <p:spPr>
          <a:xfrm>
            <a:off x="0" y="0"/>
            <a:ext cx="12161838" cy="6858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C6F64E-D845-4B38-8506-FA9BF6CBBEB4}"/>
              </a:ext>
            </a:extLst>
          </p:cNvPr>
          <p:cNvSpPr/>
          <p:nvPr userDrawn="1"/>
        </p:nvSpPr>
        <p:spPr>
          <a:xfrm>
            <a:off x="1966913" y="1593527"/>
            <a:ext cx="7161212" cy="3747146"/>
          </a:xfrm>
          <a:prstGeom prst="rect">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1595BC47-E478-47C1-9243-3446B1F574B7}"/>
              </a:ext>
            </a:extLst>
          </p:cNvPr>
          <p:cNvSpPr>
            <a:spLocks noGrp="1"/>
          </p:cNvSpPr>
          <p:nvPr>
            <p:ph type="body" sz="quarter" idx="10" hasCustomPrompt="1"/>
          </p:nvPr>
        </p:nvSpPr>
        <p:spPr>
          <a:xfrm>
            <a:off x="2196307" y="1745927"/>
            <a:ext cx="7161212" cy="3747146"/>
          </a:xfrm>
          <a:prstGeom prst="rect">
            <a:avLst/>
          </a:prstGeom>
          <a:solidFill>
            <a:srgbClr val="FFFFFF">
              <a:alpha val="52941"/>
            </a:srgbClr>
          </a:solidFill>
        </p:spPr>
        <p:txBody>
          <a:bodyPr anchor="ctr" anchorCtr="0"/>
          <a:lstStyle>
            <a:lvl1pPr marL="0" indent="0" algn="ctr">
              <a:buNone/>
              <a:defRPr sz="3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Tree>
    <p:extLst>
      <p:ext uri="{BB962C8B-B14F-4D97-AF65-F5344CB8AC3E}">
        <p14:creationId xmlns:p14="http://schemas.microsoft.com/office/powerpoint/2010/main" val="228041066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EA60E9-DBA5-4E9C-9141-6AB496A5874E}"/>
              </a:ext>
            </a:extLst>
          </p:cNvPr>
          <p:cNvSpPr/>
          <p:nvPr userDrawn="1"/>
        </p:nvSpPr>
        <p:spPr>
          <a:xfrm>
            <a:off x="0" y="0"/>
            <a:ext cx="1216183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FB9ADDC2-A894-4CDC-AED0-C9174A5821F3}"/>
              </a:ext>
            </a:extLst>
          </p:cNvPr>
          <p:cNvCxnSpPr/>
          <p:nvPr userDrawn="1"/>
        </p:nvCxnSpPr>
        <p:spPr>
          <a:xfrm>
            <a:off x="2080419" y="1447800"/>
            <a:ext cx="8001000" cy="0"/>
          </a:xfrm>
          <a:prstGeom prst="line">
            <a:avLst/>
          </a:prstGeom>
          <a:ln w="76200"/>
          <a:effectLst>
            <a:outerShdw dist="50800" dir="1800000" algn="tl" rotWithShape="0">
              <a:schemeClr val="accent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E2D847D-1DC6-4F31-A266-8938C7B3A457}"/>
              </a:ext>
            </a:extLst>
          </p:cNvPr>
          <p:cNvCxnSpPr/>
          <p:nvPr userDrawn="1"/>
        </p:nvCxnSpPr>
        <p:spPr>
          <a:xfrm>
            <a:off x="2080419" y="5410200"/>
            <a:ext cx="8001000" cy="0"/>
          </a:xfrm>
          <a:prstGeom prst="line">
            <a:avLst/>
          </a:prstGeom>
          <a:ln w="76200"/>
          <a:effectLst>
            <a:outerShdw dist="50800" dir="1800000" algn="tl" rotWithShape="0">
              <a:schemeClr val="accent1">
                <a:alpha val="40000"/>
              </a:scheme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3FA35E2-D557-4B7C-B00B-1EDBE87F0C33}"/>
              </a:ext>
            </a:extLst>
          </p:cNvPr>
          <p:cNvSpPr txBox="1"/>
          <p:nvPr userDrawn="1"/>
        </p:nvSpPr>
        <p:spPr>
          <a:xfrm>
            <a:off x="5318919" y="297373"/>
            <a:ext cx="1524000" cy="3154710"/>
          </a:xfrm>
          <a:prstGeom prst="rect">
            <a:avLst/>
          </a:prstGeom>
          <a:solidFill>
            <a:schemeClr val="tx2"/>
          </a:solidFill>
        </p:spPr>
        <p:txBody>
          <a:bodyPr wrap="square" rtlCol="0">
            <a:spAutoFit/>
          </a:bodyPr>
          <a:lstStyle/>
          <a:p>
            <a:pPr algn="ctr"/>
            <a:r>
              <a:rPr lang="en-US" sz="19900">
                <a:solidFill>
                  <a:srgbClr val="7F90AF"/>
                </a:solidFill>
                <a:effectLst>
                  <a:outerShdw blurRad="50800" dist="38100" dir="2700000" algn="tl" rotWithShape="0">
                    <a:prstClr val="black">
                      <a:alpha val="40000"/>
                    </a:prstClr>
                  </a:outerShdw>
                </a:effectLst>
                <a:latin typeface="Franklin Gothic Book" panose="020B0503020102020204" pitchFamily="34" charset="0"/>
              </a:rPr>
              <a:t>“</a:t>
            </a:r>
          </a:p>
        </p:txBody>
      </p:sp>
      <p:sp>
        <p:nvSpPr>
          <p:cNvPr id="7" name="TextBox 6">
            <a:extLst>
              <a:ext uri="{FF2B5EF4-FFF2-40B4-BE49-F238E27FC236}">
                <a16:creationId xmlns:a16="http://schemas.microsoft.com/office/drawing/2014/main" id="{673D41EA-842B-44CB-812E-C567A5257E29}"/>
              </a:ext>
            </a:extLst>
          </p:cNvPr>
          <p:cNvSpPr txBox="1"/>
          <p:nvPr userDrawn="1"/>
        </p:nvSpPr>
        <p:spPr>
          <a:xfrm flipH="1" flipV="1">
            <a:off x="5341938" y="3398327"/>
            <a:ext cx="1524000" cy="3154710"/>
          </a:xfrm>
          <a:prstGeom prst="rect">
            <a:avLst/>
          </a:prstGeom>
          <a:solidFill>
            <a:schemeClr val="tx2"/>
          </a:solidFill>
        </p:spPr>
        <p:txBody>
          <a:bodyPr wrap="square" rtlCol="0">
            <a:spAutoFit/>
          </a:bodyPr>
          <a:lstStyle/>
          <a:p>
            <a:pPr algn="ctr"/>
            <a:r>
              <a:rPr lang="en-US" sz="19900">
                <a:solidFill>
                  <a:srgbClr val="7F90AF"/>
                </a:solidFill>
                <a:effectLst>
                  <a:outerShdw blurRad="50800" dist="38100" dir="2700000" algn="tl" rotWithShape="0">
                    <a:prstClr val="black">
                      <a:alpha val="40000"/>
                    </a:prstClr>
                  </a:outerShdw>
                </a:effectLst>
                <a:latin typeface="Franklin Gothic Book" panose="020B0503020102020204" pitchFamily="34" charset="0"/>
              </a:rPr>
              <a:t>“</a:t>
            </a:r>
          </a:p>
        </p:txBody>
      </p:sp>
      <p:sp>
        <p:nvSpPr>
          <p:cNvPr id="9" name="Text Placeholder 8">
            <a:extLst>
              <a:ext uri="{FF2B5EF4-FFF2-40B4-BE49-F238E27FC236}">
                <a16:creationId xmlns:a16="http://schemas.microsoft.com/office/drawing/2014/main" id="{1E14E791-E581-4128-AE68-88B9AB0C4035}"/>
              </a:ext>
            </a:extLst>
          </p:cNvPr>
          <p:cNvSpPr>
            <a:spLocks noGrp="1"/>
          </p:cNvSpPr>
          <p:nvPr>
            <p:ph type="body" sz="quarter" idx="10" hasCustomPrompt="1"/>
          </p:nvPr>
        </p:nvSpPr>
        <p:spPr>
          <a:xfrm>
            <a:off x="2500313" y="1555427"/>
            <a:ext cx="7161212" cy="3747146"/>
          </a:xfrm>
          <a:prstGeom prst="rect">
            <a:avLst/>
          </a:prstGeom>
          <a:noFill/>
        </p:spPr>
        <p:txBody>
          <a:bodyPr anchor="ctr" anchorCtr="0"/>
          <a:lstStyle>
            <a:lvl1pPr marL="0" indent="0" algn="l" defTabSz="914400" rtl="0" eaLnBrk="1" latinLnBrk="0" hangingPunct="1">
              <a:buNone/>
              <a:defRPr lang="en-US" sz="2800" kern="1200" dirty="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Tree>
    <p:extLst>
      <p:ext uri="{BB962C8B-B14F-4D97-AF65-F5344CB8AC3E}">
        <p14:creationId xmlns:p14="http://schemas.microsoft.com/office/powerpoint/2010/main" val="3017906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Option 3">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92A913A-0EAC-43F3-B58B-58AB7EAB92DB}"/>
              </a:ext>
            </a:extLst>
          </p:cNvPr>
          <p:cNvSpPr>
            <a:spLocks noGrp="1"/>
          </p:cNvSpPr>
          <p:nvPr>
            <p:ph type="pic" sz="quarter" idx="13" hasCustomPrompt="1"/>
          </p:nvPr>
        </p:nvSpPr>
        <p:spPr>
          <a:xfrm>
            <a:off x="0" y="0"/>
            <a:ext cx="12161838" cy="6858000"/>
          </a:xfrm>
          <a:prstGeom prst="rect">
            <a:avLst/>
          </a:prstGeom>
          <a:pattFill prst="pct60">
            <a:fgClr>
              <a:schemeClr val="bg1"/>
            </a:fgClr>
            <a:bgClr>
              <a:schemeClr val="bg1">
                <a:lumMod val="85000"/>
              </a:schemeClr>
            </a:bgClr>
          </a:pattFill>
          <a:effectLst/>
        </p:spPr>
        <p:txBody>
          <a:bodyPr wrap="square" anchor="ctr">
            <a:noAutofit/>
          </a:bodyPr>
          <a:lstStyle>
            <a:lvl1pPr marL="0" indent="0" algn="ctr">
              <a:buNone/>
              <a:defRPr sz="1795">
                <a:solidFill>
                  <a:schemeClr val="tx1">
                    <a:alpha val="73000"/>
                  </a:schemeClr>
                </a:solidFill>
              </a:defRPr>
            </a:lvl1pPr>
          </a:lstStyle>
          <a:p>
            <a:r>
              <a:rPr lang="en-US"/>
              <a:t>Click icon to add picture,</a:t>
            </a:r>
          </a:p>
          <a:p>
            <a:r>
              <a:rPr lang="en-US"/>
              <a:t>Drag and Drop</a:t>
            </a:r>
          </a:p>
        </p:txBody>
      </p:sp>
      <p:sp>
        <p:nvSpPr>
          <p:cNvPr id="6" name="Text Placeholder 8">
            <a:extLst>
              <a:ext uri="{FF2B5EF4-FFF2-40B4-BE49-F238E27FC236}">
                <a16:creationId xmlns:a16="http://schemas.microsoft.com/office/drawing/2014/main" id="{1ADFCD24-8290-4545-9471-62D9D468EA11}"/>
              </a:ext>
            </a:extLst>
          </p:cNvPr>
          <p:cNvSpPr>
            <a:spLocks noGrp="1"/>
          </p:cNvSpPr>
          <p:nvPr>
            <p:ph type="body" sz="quarter" idx="10" hasCustomPrompt="1"/>
          </p:nvPr>
        </p:nvSpPr>
        <p:spPr>
          <a:xfrm>
            <a:off x="442119" y="3810000"/>
            <a:ext cx="8991600" cy="2438400"/>
          </a:xfrm>
          <a:prstGeom prst="rect">
            <a:avLst/>
          </a:prstGeom>
          <a:noFill/>
        </p:spPr>
        <p:txBody>
          <a:bodyPr anchor="b" anchorCtr="0"/>
          <a:lstStyle>
            <a:lvl1pPr marL="0" indent="0" algn="l" defTabSz="914400" rtl="0" eaLnBrk="1" latinLnBrk="0" hangingPunct="1">
              <a:buNone/>
              <a:defRPr lang="en-US" sz="3600" kern="1200" dirty="0">
                <a:solidFill>
                  <a:schemeClr val="tx2"/>
                </a:solidFill>
                <a:latin typeface="+mj-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Tree>
    <p:extLst>
      <p:ext uri="{BB962C8B-B14F-4D97-AF65-F5344CB8AC3E}">
        <p14:creationId xmlns:p14="http://schemas.microsoft.com/office/powerpoint/2010/main" val="3706294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ption 4">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92A913A-0EAC-43F3-B58B-58AB7EAB92DB}"/>
              </a:ext>
            </a:extLst>
          </p:cNvPr>
          <p:cNvSpPr>
            <a:spLocks noGrp="1"/>
          </p:cNvSpPr>
          <p:nvPr>
            <p:ph type="pic" sz="quarter" idx="13" hasCustomPrompt="1"/>
          </p:nvPr>
        </p:nvSpPr>
        <p:spPr>
          <a:xfrm>
            <a:off x="0" y="0"/>
            <a:ext cx="12161838" cy="6858000"/>
          </a:xfrm>
          <a:prstGeom prst="rect">
            <a:avLst/>
          </a:prstGeom>
          <a:pattFill prst="pct60">
            <a:fgClr>
              <a:schemeClr val="bg1"/>
            </a:fgClr>
            <a:bgClr>
              <a:schemeClr val="bg1">
                <a:lumMod val="85000"/>
              </a:schemeClr>
            </a:bgClr>
          </a:pattFill>
          <a:effectLst/>
        </p:spPr>
        <p:txBody>
          <a:bodyPr wrap="square" anchor="ctr">
            <a:noAutofit/>
          </a:bodyPr>
          <a:lstStyle>
            <a:lvl1pPr marL="0" indent="0" algn="ctr">
              <a:buNone/>
              <a:defRPr sz="1795">
                <a:solidFill>
                  <a:schemeClr val="tx1">
                    <a:alpha val="73000"/>
                  </a:schemeClr>
                </a:solidFill>
              </a:defRPr>
            </a:lvl1pPr>
          </a:lstStyle>
          <a:p>
            <a:r>
              <a:rPr lang="en-US"/>
              <a:t>Click icon to add picture,</a:t>
            </a:r>
          </a:p>
          <a:p>
            <a:r>
              <a:rPr lang="en-US"/>
              <a:t>Drag and Drop</a:t>
            </a:r>
          </a:p>
        </p:txBody>
      </p:sp>
      <p:pic>
        <p:nvPicPr>
          <p:cNvPr id="2" name="Picture 1">
            <a:extLst>
              <a:ext uri="{FF2B5EF4-FFF2-40B4-BE49-F238E27FC236}">
                <a16:creationId xmlns:a16="http://schemas.microsoft.com/office/drawing/2014/main" id="{5A50407A-B9A1-41FD-951D-D771510E6D6D}"/>
              </a:ext>
            </a:extLst>
          </p:cNvPr>
          <p:cNvPicPr>
            <a:picLocks noChangeAspect="1"/>
          </p:cNvPicPr>
          <p:nvPr userDrawn="1"/>
        </p:nvPicPr>
        <p:blipFill rotWithShape="1">
          <a:blip r:embed="rId2"/>
          <a:srcRect r="38333"/>
          <a:stretch/>
        </p:blipFill>
        <p:spPr>
          <a:xfrm>
            <a:off x="5395119" y="0"/>
            <a:ext cx="6766719" cy="6858000"/>
          </a:xfrm>
          <a:prstGeom prst="rect">
            <a:avLst/>
          </a:prstGeom>
        </p:spPr>
      </p:pic>
      <p:sp>
        <p:nvSpPr>
          <p:cNvPr id="9" name="Text Placeholder 8">
            <a:extLst>
              <a:ext uri="{FF2B5EF4-FFF2-40B4-BE49-F238E27FC236}">
                <a16:creationId xmlns:a16="http://schemas.microsoft.com/office/drawing/2014/main" id="{C0043641-66FC-4BD4-90B9-CE0E7FC79B9D}"/>
              </a:ext>
            </a:extLst>
          </p:cNvPr>
          <p:cNvSpPr>
            <a:spLocks noGrp="1"/>
          </p:cNvSpPr>
          <p:nvPr>
            <p:ph type="body" sz="quarter" idx="14" hasCustomPrompt="1"/>
          </p:nvPr>
        </p:nvSpPr>
        <p:spPr>
          <a:xfrm>
            <a:off x="7147719" y="1371600"/>
            <a:ext cx="4648200" cy="5181600"/>
          </a:xfrm>
          <a:prstGeom prst="rect">
            <a:avLst/>
          </a:prstGeom>
          <a:noFill/>
        </p:spPr>
        <p:txBody>
          <a:bodyPr anchor="ctr" anchorCtr="0"/>
          <a:lstStyle>
            <a:lvl1pPr marL="0" indent="0" algn="l" defTabSz="914400" rtl="0" eaLnBrk="1" latinLnBrk="0" hangingPunct="1">
              <a:buNone/>
              <a:defRPr lang="en-US" sz="2800" kern="1200" dirty="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
        <p:nvSpPr>
          <p:cNvPr id="10" name="Title 1">
            <a:extLst>
              <a:ext uri="{FF2B5EF4-FFF2-40B4-BE49-F238E27FC236}">
                <a16:creationId xmlns:a16="http://schemas.microsoft.com/office/drawing/2014/main" id="{97689B32-30B9-4063-9EA4-000E65FE7DAD}"/>
              </a:ext>
            </a:extLst>
          </p:cNvPr>
          <p:cNvSpPr>
            <a:spLocks noGrp="1"/>
          </p:cNvSpPr>
          <p:nvPr>
            <p:ph type="title" hasCustomPrompt="1"/>
          </p:nvPr>
        </p:nvSpPr>
        <p:spPr>
          <a:xfrm>
            <a:off x="7136336" y="632359"/>
            <a:ext cx="4659583" cy="624834"/>
          </a:xfrm>
          <a:prstGeom prst="rect">
            <a:avLst/>
          </a:prstGeom>
        </p:spPr>
        <p:txBody>
          <a:bodyPr lIns="91438" tIns="0" rIns="91438" bIns="0" anchor="b" anchorCtr="0">
            <a:noAutofit/>
          </a:bodyPr>
          <a:lstStyle>
            <a:lvl1pPr algn="l">
              <a:defRPr sz="4000" b="0">
                <a:solidFill>
                  <a:schemeClr val="bg1"/>
                </a:solidFill>
                <a:latin typeface="+mj-lt"/>
              </a:defRPr>
            </a:lvl1pPr>
          </a:lstStyle>
          <a:p>
            <a:r>
              <a:rPr lang="en-US"/>
              <a:t>Title of Slide</a:t>
            </a:r>
          </a:p>
        </p:txBody>
      </p:sp>
    </p:spTree>
    <p:extLst>
      <p:ext uri="{BB962C8B-B14F-4D97-AF65-F5344CB8AC3E}">
        <p14:creationId xmlns:p14="http://schemas.microsoft.com/office/powerpoint/2010/main" val="4075206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Option 5">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F88A8E68-0BA0-4E36-A262-4ACA893ECBBE}"/>
              </a:ext>
            </a:extLst>
          </p:cNvPr>
          <p:cNvSpPr/>
          <p:nvPr userDrawn="1"/>
        </p:nvSpPr>
        <p:spPr>
          <a:xfrm>
            <a:off x="1966119" y="3657600"/>
            <a:ext cx="1833740" cy="1996434"/>
          </a:xfrm>
          <a:prstGeom prst="parallelogram">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48899F82-FE4F-48DA-B23A-F33984930952}"/>
              </a:ext>
            </a:extLst>
          </p:cNvPr>
          <p:cNvSpPr>
            <a:spLocks noGrp="1"/>
          </p:cNvSpPr>
          <p:nvPr>
            <p:ph idx="15" hasCustomPrompt="1"/>
          </p:nvPr>
        </p:nvSpPr>
        <p:spPr>
          <a:xfrm>
            <a:off x="4023519" y="3124200"/>
            <a:ext cx="7846060" cy="3063234"/>
          </a:xfrm>
          <a:prstGeom prst="rect">
            <a:avLst/>
          </a:prstGeom>
        </p:spPr>
        <p:txBody>
          <a:bodyPr anchor="ctr" anchorCtr="0"/>
          <a:lstStyle>
            <a:lvl1pPr marL="0" indent="0">
              <a:buNone/>
              <a:defRPr sz="2400">
                <a:solidFill>
                  <a:schemeClr val="accent5"/>
                </a:solidFill>
                <a:latin typeface="+mn-lt"/>
              </a:defRPr>
            </a:lvl1pPr>
            <a:lvl2pPr>
              <a:defRPr sz="2000">
                <a:solidFill>
                  <a:schemeClr val="accent5"/>
                </a:solidFill>
                <a:latin typeface="+mn-lt"/>
              </a:defRPr>
            </a:lvl2pPr>
            <a:lvl3pPr>
              <a:defRPr sz="1400">
                <a:solidFill>
                  <a:schemeClr val="accent5"/>
                </a:solidFill>
                <a:latin typeface="+mn-lt"/>
              </a:defRPr>
            </a:lvl3pPr>
            <a:lvl4pPr>
              <a:defRPr sz="1200">
                <a:solidFill>
                  <a:schemeClr val="accent5"/>
                </a:solidFill>
                <a:latin typeface="+mn-lt"/>
              </a:defRPr>
            </a:lvl4pPr>
            <a:lvl5pPr>
              <a:defRPr sz="1200">
                <a:solidFill>
                  <a:schemeClr val="accent5"/>
                </a:solidFill>
                <a:latin typeface="+mn-lt"/>
              </a:defRPr>
            </a:lvl5pPr>
          </a:lstStyle>
          <a:p>
            <a:pPr lvl="0"/>
            <a:r>
              <a:rPr lang="en-US"/>
              <a:t>Enter Quote</a:t>
            </a:r>
          </a:p>
          <a:p>
            <a:pPr lvl="1"/>
            <a:r>
              <a:rPr lang="en-US"/>
              <a:t>Second level</a:t>
            </a:r>
          </a:p>
          <a:p>
            <a:pPr lvl="2"/>
            <a:r>
              <a:rPr lang="en-US"/>
              <a:t>Third level</a:t>
            </a:r>
          </a:p>
          <a:p>
            <a:pPr lvl="3"/>
            <a:r>
              <a:rPr lang="en-US"/>
              <a:t>Fourth level</a:t>
            </a:r>
          </a:p>
          <a:p>
            <a:pPr lvl="4"/>
            <a:r>
              <a:rPr lang="en-US"/>
              <a:t>Fifth level</a:t>
            </a:r>
          </a:p>
        </p:txBody>
      </p:sp>
      <p:sp>
        <p:nvSpPr>
          <p:cNvPr id="4" name="Freeform: Shape 3">
            <a:extLst>
              <a:ext uri="{FF2B5EF4-FFF2-40B4-BE49-F238E27FC236}">
                <a16:creationId xmlns:a16="http://schemas.microsoft.com/office/drawing/2014/main" id="{F1035CAC-6E80-49F6-880B-98CA0E2891A5}"/>
              </a:ext>
            </a:extLst>
          </p:cNvPr>
          <p:cNvSpPr/>
          <p:nvPr userDrawn="1"/>
        </p:nvSpPr>
        <p:spPr>
          <a:xfrm>
            <a:off x="613569" y="6003925"/>
            <a:ext cx="438150" cy="473075"/>
          </a:xfrm>
          <a:custGeom>
            <a:avLst/>
            <a:gdLst>
              <a:gd name="connsiteX0" fmla="*/ 101600 w 438150"/>
              <a:gd name="connsiteY0" fmla="*/ 0 h 473075"/>
              <a:gd name="connsiteX1" fmla="*/ 0 w 438150"/>
              <a:gd name="connsiteY1" fmla="*/ 473075 h 473075"/>
              <a:gd name="connsiteX2" fmla="*/ 438150 w 438150"/>
              <a:gd name="connsiteY2" fmla="*/ 469900 h 473075"/>
            </a:gdLst>
            <a:ahLst/>
            <a:cxnLst>
              <a:cxn ang="0">
                <a:pos x="connsiteX0" y="connsiteY0"/>
              </a:cxn>
              <a:cxn ang="0">
                <a:pos x="connsiteX1" y="connsiteY1"/>
              </a:cxn>
              <a:cxn ang="0">
                <a:pos x="connsiteX2" y="connsiteY2"/>
              </a:cxn>
            </a:cxnLst>
            <a:rect l="l" t="t" r="r" b="b"/>
            <a:pathLst>
              <a:path w="438150" h="473075">
                <a:moveTo>
                  <a:pt x="101600" y="0"/>
                </a:moveTo>
                <a:lnTo>
                  <a:pt x="0" y="473075"/>
                </a:lnTo>
                <a:lnTo>
                  <a:pt x="438150" y="469900"/>
                </a:lnTo>
              </a:path>
            </a:pathLst>
          </a:custGeom>
          <a:no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A8C9C7-A154-4257-86A4-4C5F4FA54F82}"/>
              </a:ext>
            </a:extLst>
          </p:cNvPr>
          <p:cNvSpPr/>
          <p:nvPr userDrawn="1"/>
        </p:nvSpPr>
        <p:spPr>
          <a:xfrm>
            <a:off x="0" y="0"/>
            <a:ext cx="12161838" cy="2209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97689B32-30B9-4063-9EA4-000E65FE7DAD}"/>
              </a:ext>
            </a:extLst>
          </p:cNvPr>
          <p:cNvSpPr>
            <a:spLocks noGrp="1"/>
          </p:cNvSpPr>
          <p:nvPr>
            <p:ph type="title" hasCustomPrompt="1"/>
          </p:nvPr>
        </p:nvSpPr>
        <p:spPr>
          <a:xfrm>
            <a:off x="559285" y="1448121"/>
            <a:ext cx="11310293" cy="624834"/>
          </a:xfrm>
          <a:prstGeom prst="rect">
            <a:avLst/>
          </a:prstGeom>
        </p:spPr>
        <p:txBody>
          <a:bodyPr lIns="91438" tIns="0" rIns="91438" bIns="0" anchor="b" anchorCtr="0">
            <a:noAutofit/>
          </a:bodyPr>
          <a:lstStyle>
            <a:lvl1pPr algn="l">
              <a:defRPr sz="4000" b="0">
                <a:solidFill>
                  <a:schemeClr val="bg1"/>
                </a:solidFill>
                <a:latin typeface="+mj-lt"/>
              </a:defRPr>
            </a:lvl1pPr>
          </a:lstStyle>
          <a:p>
            <a:r>
              <a:rPr lang="en-US"/>
              <a:t>Title of Slide</a:t>
            </a:r>
          </a:p>
        </p:txBody>
      </p:sp>
      <p:sp>
        <p:nvSpPr>
          <p:cNvPr id="9" name="Picture Placeholder 3">
            <a:extLst>
              <a:ext uri="{FF2B5EF4-FFF2-40B4-BE49-F238E27FC236}">
                <a16:creationId xmlns:a16="http://schemas.microsoft.com/office/drawing/2014/main" id="{A9F79E25-E178-41EB-95F2-C622839B4783}"/>
              </a:ext>
            </a:extLst>
          </p:cNvPr>
          <p:cNvSpPr>
            <a:spLocks noGrp="1"/>
          </p:cNvSpPr>
          <p:nvPr>
            <p:ph type="pic" sz="quarter" idx="13" hasCustomPrompt="1"/>
          </p:nvPr>
        </p:nvSpPr>
        <p:spPr>
          <a:xfrm>
            <a:off x="746919" y="3886200"/>
            <a:ext cx="2662984" cy="2453634"/>
          </a:xfrm>
          <a:prstGeom prst="flowChartInputOutput">
            <a:avLst/>
          </a:prstGeom>
          <a:pattFill prst="pct60">
            <a:fgClr>
              <a:schemeClr val="bg1"/>
            </a:fgClr>
            <a:bgClr>
              <a:schemeClr val="bg1">
                <a:lumMod val="85000"/>
              </a:schemeClr>
            </a:bgClr>
          </a:pattFill>
          <a:effectLst/>
        </p:spPr>
        <p:txBody>
          <a:bodyPr wrap="square" anchor="ctr">
            <a:noAutofit/>
          </a:bodyPr>
          <a:lstStyle>
            <a:lvl1pPr marL="0" indent="0" algn="ctr">
              <a:buNone/>
              <a:defRPr sz="1795">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1687948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B701457-28F8-4B2A-A1A8-42FD07FEAC22}"/>
              </a:ext>
            </a:extLst>
          </p:cNvPr>
          <p:cNvSpPr/>
          <p:nvPr userDrawn="1"/>
        </p:nvSpPr>
        <p:spPr>
          <a:xfrm>
            <a:off x="4166305" y="6019802"/>
            <a:ext cx="7995533" cy="8381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9889188-B0BD-440A-9D01-7DB4582962B2}"/>
              </a:ext>
            </a:extLst>
          </p:cNvPr>
          <p:cNvSpPr/>
          <p:nvPr userDrawn="1"/>
        </p:nvSpPr>
        <p:spPr>
          <a:xfrm>
            <a:off x="0" y="6019803"/>
            <a:ext cx="2566105" cy="8381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CB16868-3835-400E-BBE9-2C4CEEC9DDC0}"/>
              </a:ext>
            </a:extLst>
          </p:cNvPr>
          <p:cNvSpPr/>
          <p:nvPr userDrawn="1"/>
        </p:nvSpPr>
        <p:spPr>
          <a:xfrm>
            <a:off x="2566105" y="6019802"/>
            <a:ext cx="1600200" cy="8381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F46533D-AD6A-45BE-A571-503B5D1E5B86}"/>
              </a:ext>
            </a:extLst>
          </p:cNvPr>
          <p:cNvSpPr txBox="1"/>
          <p:nvPr userDrawn="1"/>
        </p:nvSpPr>
        <p:spPr>
          <a:xfrm>
            <a:off x="5434686" y="6312938"/>
            <a:ext cx="2172261" cy="315471"/>
          </a:xfrm>
          <a:prstGeom prst="rect">
            <a:avLst/>
          </a:prstGeom>
          <a:noFill/>
        </p:spPr>
        <p:txBody>
          <a:bodyPr wrap="none" lIns="68580" tIns="34290" rIns="68580" bIns="34290" rtlCol="0">
            <a:spAutoFit/>
          </a:bodyPr>
          <a:lstStyle/>
          <a:p>
            <a:pPr marL="0" algn="l" defTabSz="914400" rtl="0" eaLnBrk="1" latinLnBrk="0" hangingPunct="1"/>
            <a:r>
              <a:rPr lang="en-US" sz="1600" b="1" kern="1200">
                <a:solidFill>
                  <a:schemeClr val="bg1"/>
                </a:solidFill>
                <a:effectLst/>
                <a:latin typeface="Calibri Light" panose="020F0302020204030204" pitchFamily="34" charset="0"/>
              </a:rPr>
              <a:t>www.leavittpartners.com</a:t>
            </a:r>
          </a:p>
        </p:txBody>
      </p:sp>
      <p:sp>
        <p:nvSpPr>
          <p:cNvPr id="25" name="Rectangle 24">
            <a:extLst>
              <a:ext uri="{FF2B5EF4-FFF2-40B4-BE49-F238E27FC236}">
                <a16:creationId xmlns:a16="http://schemas.microsoft.com/office/drawing/2014/main" id="{FA6F94DA-E244-4B2A-A686-2CB21EDE214E}"/>
              </a:ext>
            </a:extLst>
          </p:cNvPr>
          <p:cNvSpPr/>
          <p:nvPr userDrawn="1"/>
        </p:nvSpPr>
        <p:spPr>
          <a:xfrm>
            <a:off x="1145924" y="6289855"/>
            <a:ext cx="2648995" cy="338554"/>
          </a:xfrm>
          <a:prstGeom prst="rect">
            <a:avLst/>
          </a:prstGeom>
        </p:spPr>
        <p:txBody>
          <a:bodyPr wrap="square">
            <a:spAutoFit/>
          </a:bodyPr>
          <a:lstStyle/>
          <a:p>
            <a:pPr algn="l"/>
            <a:r>
              <a:rPr lang="en-US" sz="1600" b="1">
                <a:solidFill>
                  <a:schemeClr val="bg1"/>
                </a:solidFill>
                <a:effectLst/>
                <a:latin typeface="Calibri Light" panose="020F0302020204030204" pitchFamily="34" charset="0"/>
                <a:ea typeface="Cambria" panose="02040503050406030204" pitchFamily="18" charset="0"/>
                <a:cs typeface="Cambria" panose="02040503050406030204" pitchFamily="18" charset="0"/>
              </a:rPr>
              <a:t>801-538-5082 </a:t>
            </a:r>
            <a:endParaRPr lang="en-US" sz="1600" b="1">
              <a:solidFill>
                <a:schemeClr val="bg1"/>
              </a:solidFill>
            </a:endParaRPr>
          </a:p>
        </p:txBody>
      </p:sp>
      <p:pic>
        <p:nvPicPr>
          <p:cNvPr id="26" name="Graphic 25" descr="Receiver">
            <a:extLst>
              <a:ext uri="{FF2B5EF4-FFF2-40B4-BE49-F238E27FC236}">
                <a16:creationId xmlns:a16="http://schemas.microsoft.com/office/drawing/2014/main" id="{F284A1E3-594C-46C4-9E33-25716966AD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92802">
            <a:off x="700284" y="6184812"/>
            <a:ext cx="548640" cy="548640"/>
          </a:xfrm>
          <a:prstGeom prst="rect">
            <a:avLst/>
          </a:prstGeom>
        </p:spPr>
      </p:pic>
      <p:grpSp>
        <p:nvGrpSpPr>
          <p:cNvPr id="27" name="Group 26">
            <a:extLst>
              <a:ext uri="{FF2B5EF4-FFF2-40B4-BE49-F238E27FC236}">
                <a16:creationId xmlns:a16="http://schemas.microsoft.com/office/drawing/2014/main" id="{7A09837F-FA27-44DB-B574-A3838D329B5B}"/>
              </a:ext>
            </a:extLst>
          </p:cNvPr>
          <p:cNvGrpSpPr/>
          <p:nvPr userDrawn="1"/>
        </p:nvGrpSpPr>
        <p:grpSpPr>
          <a:xfrm>
            <a:off x="4691825" y="6128033"/>
            <a:ext cx="685280" cy="685280"/>
            <a:chOff x="7281721" y="4553642"/>
            <a:chExt cx="685280" cy="685280"/>
          </a:xfrm>
          <a:solidFill>
            <a:schemeClr val="bg1"/>
          </a:solidFill>
        </p:grpSpPr>
        <p:pic>
          <p:nvPicPr>
            <p:cNvPr id="28" name="Graphic 27" descr="Monitor">
              <a:extLst>
                <a:ext uri="{FF2B5EF4-FFF2-40B4-BE49-F238E27FC236}">
                  <a16:creationId xmlns:a16="http://schemas.microsoft.com/office/drawing/2014/main" id="{A1F71A06-5DF0-4630-9A1C-7D0125BFEAE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81721" y="4553642"/>
              <a:ext cx="685280" cy="685280"/>
            </a:xfrm>
            <a:prstGeom prst="rect">
              <a:avLst/>
            </a:prstGeom>
          </p:spPr>
        </p:pic>
        <p:pic>
          <p:nvPicPr>
            <p:cNvPr id="29" name="Graphic 28" descr="World">
              <a:extLst>
                <a:ext uri="{FF2B5EF4-FFF2-40B4-BE49-F238E27FC236}">
                  <a16:creationId xmlns:a16="http://schemas.microsoft.com/office/drawing/2014/main" id="{60708FEA-ADBD-40F6-88E5-A937F7F4C1A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53041" y="4678564"/>
              <a:ext cx="342640" cy="342640"/>
            </a:xfrm>
            <a:prstGeom prst="rect">
              <a:avLst/>
            </a:prstGeom>
          </p:spPr>
        </p:pic>
      </p:grpSp>
      <p:sp>
        <p:nvSpPr>
          <p:cNvPr id="30" name="Rectangle 29">
            <a:extLst>
              <a:ext uri="{FF2B5EF4-FFF2-40B4-BE49-F238E27FC236}">
                <a16:creationId xmlns:a16="http://schemas.microsoft.com/office/drawing/2014/main" id="{02012BB0-DA42-43DE-AF3B-B46348710A22}"/>
              </a:ext>
            </a:extLst>
          </p:cNvPr>
          <p:cNvSpPr/>
          <p:nvPr userDrawn="1"/>
        </p:nvSpPr>
        <p:spPr>
          <a:xfrm>
            <a:off x="0" y="5725284"/>
            <a:ext cx="6796480" cy="338554"/>
          </a:xfrm>
          <a:prstGeom prst="rect">
            <a:avLst/>
          </a:prstGeom>
        </p:spPr>
        <p:txBody>
          <a:bodyPr wrap="square">
            <a:spAutoFit/>
          </a:bodyPr>
          <a:lstStyle/>
          <a:p>
            <a:pPr marL="0" algn="l" defTabSz="914400" rtl="0" eaLnBrk="1" latinLnBrk="0" hangingPunct="1"/>
            <a:r>
              <a:rPr lang="en-US" sz="1600" b="1" kern="1200">
                <a:solidFill>
                  <a:schemeClr val="accent1"/>
                </a:solidFill>
                <a:effectLst/>
                <a:latin typeface="Calibri Light" panose="020F0302020204030204" pitchFamily="34" charset="0"/>
                <a:ea typeface="+mn-ea"/>
                <a:cs typeface="+mn-cs"/>
              </a:rPr>
              <a:t> Offices in Salt Lake City and Washington, D.C. </a:t>
            </a:r>
            <a:endParaRPr lang="en-US" sz="1600" b="1" kern="1200">
              <a:solidFill>
                <a:schemeClr val="accent1"/>
              </a:solidFill>
              <a:effectLst/>
              <a:latin typeface="Calibri Light" panose="020F0302020204030204" pitchFamily="34" charset="0"/>
            </a:endParaRPr>
          </a:p>
        </p:txBody>
      </p:sp>
      <p:pic>
        <p:nvPicPr>
          <p:cNvPr id="31" name="Picture 14" descr="Image result for twitter icon white">
            <a:extLst>
              <a:ext uri="{FF2B5EF4-FFF2-40B4-BE49-F238E27FC236}">
                <a16:creationId xmlns:a16="http://schemas.microsoft.com/office/drawing/2014/main" id="{9784587D-A490-4807-8D00-5AC54C9BF03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167846" y="6203536"/>
            <a:ext cx="537739" cy="4572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F32EC24D-CA7E-411B-862D-176C8FFEE85B}"/>
              </a:ext>
            </a:extLst>
          </p:cNvPr>
          <p:cNvSpPr txBox="1"/>
          <p:nvPr userDrawn="1"/>
        </p:nvSpPr>
        <p:spPr>
          <a:xfrm>
            <a:off x="9733254" y="6286555"/>
            <a:ext cx="1529265" cy="315471"/>
          </a:xfrm>
          <a:prstGeom prst="rect">
            <a:avLst/>
          </a:prstGeom>
          <a:noFill/>
        </p:spPr>
        <p:txBody>
          <a:bodyPr wrap="none" lIns="68580" tIns="34290" rIns="68580" bIns="34290" rtlCol="0">
            <a:spAutoFit/>
          </a:bodyPr>
          <a:lstStyle/>
          <a:p>
            <a:pPr marL="0" algn="l" defTabSz="914400" rtl="0" eaLnBrk="1" latinLnBrk="0" hangingPunct="1"/>
            <a:r>
              <a:rPr lang="en-US" sz="1600" b="1" kern="1200">
                <a:solidFill>
                  <a:schemeClr val="bg1"/>
                </a:solidFill>
                <a:effectLst/>
                <a:latin typeface="Calibri Light" panose="020F0302020204030204" pitchFamily="34" charset="0"/>
              </a:rPr>
              <a:t>@</a:t>
            </a:r>
            <a:r>
              <a:rPr lang="en-US" sz="1600" b="1" kern="1200" err="1">
                <a:solidFill>
                  <a:schemeClr val="bg1"/>
                </a:solidFill>
                <a:effectLst/>
                <a:latin typeface="Calibri Light" panose="020F0302020204030204" pitchFamily="34" charset="0"/>
              </a:rPr>
              <a:t>LeavittPartners</a:t>
            </a:r>
            <a:endParaRPr lang="en-US" sz="1600" b="1" kern="1200">
              <a:solidFill>
                <a:schemeClr val="bg1"/>
              </a:solidFill>
              <a:effectLst/>
              <a:latin typeface="Calibri Light" panose="020F0302020204030204" pitchFamily="34" charset="0"/>
            </a:endParaRPr>
          </a:p>
        </p:txBody>
      </p:sp>
      <p:grpSp>
        <p:nvGrpSpPr>
          <p:cNvPr id="2" name="Group 1">
            <a:extLst>
              <a:ext uri="{FF2B5EF4-FFF2-40B4-BE49-F238E27FC236}">
                <a16:creationId xmlns:a16="http://schemas.microsoft.com/office/drawing/2014/main" id="{4766F45C-241C-4BDD-AD13-412AE2F234C3}"/>
              </a:ext>
            </a:extLst>
          </p:cNvPr>
          <p:cNvGrpSpPr/>
          <p:nvPr userDrawn="1"/>
        </p:nvGrpSpPr>
        <p:grpSpPr>
          <a:xfrm>
            <a:off x="4160679" y="1676400"/>
            <a:ext cx="3840480" cy="2346960"/>
            <a:chOff x="2575560" y="2514600"/>
            <a:chExt cx="3840480" cy="2346960"/>
          </a:xfrm>
        </p:grpSpPr>
        <p:sp>
          <p:nvSpPr>
            <p:cNvPr id="19" name="Flowchart: Sequential Access Storage 18">
              <a:extLst>
                <a:ext uri="{FF2B5EF4-FFF2-40B4-BE49-F238E27FC236}">
                  <a16:creationId xmlns:a16="http://schemas.microsoft.com/office/drawing/2014/main" id="{2DF62C38-6EBE-4526-B7F6-4CAF3D85C3E3}"/>
                </a:ext>
              </a:extLst>
            </p:cNvPr>
            <p:cNvSpPr/>
            <p:nvPr userDrawn="1"/>
          </p:nvSpPr>
          <p:spPr>
            <a:xfrm>
              <a:off x="4069080" y="2514600"/>
              <a:ext cx="2346960" cy="2346960"/>
            </a:xfrm>
            <a:prstGeom prst="flowChartMagneticTape">
              <a:avLst/>
            </a:prstGeom>
            <a:solidFill>
              <a:srgbClr val="193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Sequential Access Storage 19">
              <a:extLst>
                <a:ext uri="{FF2B5EF4-FFF2-40B4-BE49-F238E27FC236}">
                  <a16:creationId xmlns:a16="http://schemas.microsoft.com/office/drawing/2014/main" id="{0ACD25B8-420E-457F-90F0-E26C884E6674}"/>
                </a:ext>
              </a:extLst>
            </p:cNvPr>
            <p:cNvSpPr/>
            <p:nvPr userDrawn="1"/>
          </p:nvSpPr>
          <p:spPr>
            <a:xfrm flipH="1">
              <a:off x="2575560" y="2514600"/>
              <a:ext cx="2346960" cy="2346960"/>
            </a:xfrm>
            <a:prstGeom prst="flowChartMagneticTape">
              <a:avLst/>
            </a:prstGeom>
            <a:solidFill>
              <a:srgbClr val="00B050">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4D0C44C-B656-4132-A28E-928DBAB91296}"/>
                </a:ext>
              </a:extLst>
            </p:cNvPr>
            <p:cNvSpPr txBox="1"/>
            <p:nvPr userDrawn="1"/>
          </p:nvSpPr>
          <p:spPr>
            <a:xfrm>
              <a:off x="3368040" y="3087916"/>
              <a:ext cx="762000" cy="1200329"/>
            </a:xfrm>
            <a:prstGeom prst="rect">
              <a:avLst/>
            </a:prstGeom>
            <a:noFill/>
          </p:spPr>
          <p:txBody>
            <a:bodyPr wrap="square" rtlCol="0">
              <a:spAutoFit/>
            </a:bodyPr>
            <a:lstStyle/>
            <a:p>
              <a:r>
                <a:rPr lang="en-US" sz="7200">
                  <a:solidFill>
                    <a:schemeClr val="bg1"/>
                  </a:solidFill>
                  <a:latin typeface="Franklin Gothic Heavy" panose="020B0903020102020204" pitchFamily="34" charset="0"/>
                </a:rPr>
                <a:t>Q</a:t>
              </a:r>
            </a:p>
          </p:txBody>
        </p:sp>
        <p:sp>
          <p:nvSpPr>
            <p:cNvPr id="34" name="TextBox 33">
              <a:extLst>
                <a:ext uri="{FF2B5EF4-FFF2-40B4-BE49-F238E27FC236}">
                  <a16:creationId xmlns:a16="http://schemas.microsoft.com/office/drawing/2014/main" id="{DCB615DF-854E-46B9-8047-621789C41B26}"/>
                </a:ext>
              </a:extLst>
            </p:cNvPr>
            <p:cNvSpPr txBox="1"/>
            <p:nvPr userDrawn="1"/>
          </p:nvSpPr>
          <p:spPr>
            <a:xfrm>
              <a:off x="4076700" y="3087916"/>
              <a:ext cx="762000" cy="1200329"/>
            </a:xfrm>
            <a:prstGeom prst="rect">
              <a:avLst/>
            </a:prstGeom>
            <a:noFill/>
          </p:spPr>
          <p:txBody>
            <a:bodyPr wrap="square" rtlCol="0">
              <a:spAutoFit/>
            </a:bodyPr>
            <a:lstStyle/>
            <a:p>
              <a:r>
                <a:rPr lang="en-US" sz="7200">
                  <a:solidFill>
                    <a:schemeClr val="bg1"/>
                  </a:solidFill>
                  <a:latin typeface="Franklin Gothic Heavy" panose="020B0903020102020204" pitchFamily="34" charset="0"/>
                </a:rPr>
                <a:t>&amp;</a:t>
              </a:r>
            </a:p>
          </p:txBody>
        </p:sp>
        <p:sp>
          <p:nvSpPr>
            <p:cNvPr id="35" name="TextBox 34">
              <a:extLst>
                <a:ext uri="{FF2B5EF4-FFF2-40B4-BE49-F238E27FC236}">
                  <a16:creationId xmlns:a16="http://schemas.microsoft.com/office/drawing/2014/main" id="{71307F6E-4641-4D25-82F1-407027242185}"/>
                </a:ext>
              </a:extLst>
            </p:cNvPr>
            <p:cNvSpPr txBox="1"/>
            <p:nvPr userDrawn="1"/>
          </p:nvSpPr>
          <p:spPr>
            <a:xfrm>
              <a:off x="4861560" y="3087916"/>
              <a:ext cx="762000" cy="1200329"/>
            </a:xfrm>
            <a:prstGeom prst="rect">
              <a:avLst/>
            </a:prstGeom>
            <a:noFill/>
          </p:spPr>
          <p:txBody>
            <a:bodyPr wrap="square" rtlCol="0">
              <a:spAutoFit/>
            </a:bodyPr>
            <a:lstStyle/>
            <a:p>
              <a:r>
                <a:rPr lang="en-US" sz="7200">
                  <a:solidFill>
                    <a:schemeClr val="bg1"/>
                  </a:solidFill>
                  <a:latin typeface="Franklin Gothic Heavy" panose="020B0903020102020204" pitchFamily="34" charset="0"/>
                </a:rPr>
                <a:t>A</a:t>
              </a:r>
            </a:p>
          </p:txBody>
        </p:sp>
      </p:grpSp>
    </p:spTree>
    <p:extLst>
      <p:ext uri="{BB962C8B-B14F-4D97-AF65-F5344CB8AC3E}">
        <p14:creationId xmlns:p14="http://schemas.microsoft.com/office/powerpoint/2010/main" val="1083580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281CE4D-B924-445B-A251-F2A68EFFF1B2}"/>
              </a:ext>
            </a:extLst>
          </p:cNvPr>
          <p:cNvGrpSpPr/>
          <p:nvPr userDrawn="1"/>
        </p:nvGrpSpPr>
        <p:grpSpPr>
          <a:xfrm>
            <a:off x="5234586" y="1981200"/>
            <a:ext cx="3902159" cy="2055944"/>
            <a:chOff x="5106323" y="2275715"/>
            <a:chExt cx="3902159" cy="2055944"/>
          </a:xfrm>
        </p:grpSpPr>
        <p:pic>
          <p:nvPicPr>
            <p:cNvPr id="18" name="Picture 17">
              <a:extLst>
                <a:ext uri="{FF2B5EF4-FFF2-40B4-BE49-F238E27FC236}">
                  <a16:creationId xmlns:a16="http://schemas.microsoft.com/office/drawing/2014/main" id="{36D84880-164F-479F-A8A0-1C2EFD55B3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2239" y="3216039"/>
              <a:ext cx="3706243" cy="1087343"/>
            </a:xfrm>
            <a:prstGeom prst="rect">
              <a:avLst/>
            </a:prstGeom>
          </p:spPr>
        </p:pic>
        <p:sp>
          <p:nvSpPr>
            <p:cNvPr id="22" name="TextBox 21">
              <a:extLst>
                <a:ext uri="{FF2B5EF4-FFF2-40B4-BE49-F238E27FC236}">
                  <a16:creationId xmlns:a16="http://schemas.microsoft.com/office/drawing/2014/main" id="{ADDD9B6A-70A2-47DC-8978-3ED442EB1AE8}"/>
                </a:ext>
              </a:extLst>
            </p:cNvPr>
            <p:cNvSpPr txBox="1"/>
            <p:nvPr userDrawn="1"/>
          </p:nvSpPr>
          <p:spPr>
            <a:xfrm>
              <a:off x="5302239" y="2304905"/>
              <a:ext cx="3706243" cy="807913"/>
            </a:xfrm>
            <a:prstGeom prst="rect">
              <a:avLst/>
            </a:prstGeom>
            <a:noFill/>
          </p:spPr>
          <p:txBody>
            <a:bodyPr wrap="square" lIns="68580" tIns="34290" rIns="68580" bIns="34290" rtlCol="0" anchor="b" anchorCtr="0">
              <a:spAutoFit/>
            </a:bodyPr>
            <a:lstStyle/>
            <a:p>
              <a:pPr algn="l" defTabSz="685800"/>
              <a:r>
                <a:rPr lang="en-US" sz="2400" b="1">
                  <a:solidFill>
                    <a:srgbClr val="687DA1"/>
                  </a:solidFill>
                  <a:latin typeface="+mn-lt"/>
                </a:rPr>
                <a:t>Improving Health by Advancing Value</a:t>
              </a:r>
            </a:p>
          </p:txBody>
        </p:sp>
        <p:cxnSp>
          <p:nvCxnSpPr>
            <p:cNvPr id="23" name="Straight Connector 22">
              <a:extLst>
                <a:ext uri="{FF2B5EF4-FFF2-40B4-BE49-F238E27FC236}">
                  <a16:creationId xmlns:a16="http://schemas.microsoft.com/office/drawing/2014/main" id="{BB5443E4-3DDB-4775-8927-995FC827AF28}"/>
                </a:ext>
              </a:extLst>
            </p:cNvPr>
            <p:cNvCxnSpPr/>
            <p:nvPr userDrawn="1"/>
          </p:nvCxnSpPr>
          <p:spPr>
            <a:xfrm>
              <a:off x="5106323" y="2275715"/>
              <a:ext cx="0" cy="2055944"/>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EF6137A2-3CC3-4FF1-B96B-F8B806CE654B}"/>
              </a:ext>
            </a:extLst>
          </p:cNvPr>
          <p:cNvSpPr/>
          <p:nvPr userDrawn="1"/>
        </p:nvSpPr>
        <p:spPr>
          <a:xfrm>
            <a:off x="4166305" y="6019802"/>
            <a:ext cx="7995533" cy="8381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6A8E386-E741-45A4-BA22-7D632AE6490C}"/>
              </a:ext>
            </a:extLst>
          </p:cNvPr>
          <p:cNvSpPr/>
          <p:nvPr userDrawn="1"/>
        </p:nvSpPr>
        <p:spPr>
          <a:xfrm>
            <a:off x="0" y="6019803"/>
            <a:ext cx="2566105" cy="8381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A0E1317-16CA-4A96-BF75-D5637454D206}"/>
              </a:ext>
            </a:extLst>
          </p:cNvPr>
          <p:cNvSpPr/>
          <p:nvPr userDrawn="1"/>
        </p:nvSpPr>
        <p:spPr>
          <a:xfrm>
            <a:off x="2566105" y="6019802"/>
            <a:ext cx="1600200" cy="8381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79999D4-A7C7-4072-ACA5-BE8D7F1F27BD}"/>
              </a:ext>
            </a:extLst>
          </p:cNvPr>
          <p:cNvSpPr txBox="1"/>
          <p:nvPr userDrawn="1"/>
        </p:nvSpPr>
        <p:spPr>
          <a:xfrm>
            <a:off x="5434686" y="6312938"/>
            <a:ext cx="2172261" cy="315471"/>
          </a:xfrm>
          <a:prstGeom prst="rect">
            <a:avLst/>
          </a:prstGeom>
          <a:noFill/>
        </p:spPr>
        <p:txBody>
          <a:bodyPr wrap="none" lIns="68580" tIns="34290" rIns="68580" bIns="34290" rtlCol="0">
            <a:spAutoFit/>
          </a:bodyPr>
          <a:lstStyle/>
          <a:p>
            <a:pPr marL="0" algn="l" defTabSz="914400" rtl="0" eaLnBrk="1" latinLnBrk="0" hangingPunct="1"/>
            <a:r>
              <a:rPr lang="en-US" sz="1600" b="1" kern="1200">
                <a:solidFill>
                  <a:schemeClr val="bg1"/>
                </a:solidFill>
                <a:effectLst/>
                <a:latin typeface="Calibri Light" panose="020F0302020204030204" pitchFamily="34" charset="0"/>
              </a:rPr>
              <a:t>www.leavittpartners.com</a:t>
            </a:r>
          </a:p>
        </p:txBody>
      </p:sp>
      <p:sp>
        <p:nvSpPr>
          <p:cNvPr id="35" name="Rectangle 34">
            <a:extLst>
              <a:ext uri="{FF2B5EF4-FFF2-40B4-BE49-F238E27FC236}">
                <a16:creationId xmlns:a16="http://schemas.microsoft.com/office/drawing/2014/main" id="{5CCB54EA-FE42-45F2-BDF9-761C0F5B515D}"/>
              </a:ext>
            </a:extLst>
          </p:cNvPr>
          <p:cNvSpPr/>
          <p:nvPr userDrawn="1"/>
        </p:nvSpPr>
        <p:spPr>
          <a:xfrm>
            <a:off x="1145924" y="6289855"/>
            <a:ext cx="2648995" cy="338554"/>
          </a:xfrm>
          <a:prstGeom prst="rect">
            <a:avLst/>
          </a:prstGeom>
        </p:spPr>
        <p:txBody>
          <a:bodyPr wrap="square">
            <a:spAutoFit/>
          </a:bodyPr>
          <a:lstStyle/>
          <a:p>
            <a:pPr algn="l"/>
            <a:r>
              <a:rPr lang="en-US" sz="1600" b="1">
                <a:solidFill>
                  <a:schemeClr val="bg1"/>
                </a:solidFill>
                <a:effectLst/>
                <a:latin typeface="Calibri Light" panose="020F0302020204030204" pitchFamily="34" charset="0"/>
                <a:ea typeface="Cambria" panose="02040503050406030204" pitchFamily="18" charset="0"/>
                <a:cs typeface="Cambria" panose="02040503050406030204" pitchFamily="18" charset="0"/>
              </a:rPr>
              <a:t>801-538-5082 </a:t>
            </a:r>
            <a:endParaRPr lang="en-US" sz="1600" b="1">
              <a:solidFill>
                <a:schemeClr val="bg1"/>
              </a:solidFill>
            </a:endParaRPr>
          </a:p>
        </p:txBody>
      </p:sp>
      <p:pic>
        <p:nvPicPr>
          <p:cNvPr id="36" name="Graphic 35" descr="Receiver">
            <a:extLst>
              <a:ext uri="{FF2B5EF4-FFF2-40B4-BE49-F238E27FC236}">
                <a16:creationId xmlns:a16="http://schemas.microsoft.com/office/drawing/2014/main" id="{E5A937BB-C275-445F-B9E2-EB668FBAA51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92802">
            <a:off x="700284" y="6184812"/>
            <a:ext cx="548640" cy="548640"/>
          </a:xfrm>
          <a:prstGeom prst="rect">
            <a:avLst/>
          </a:prstGeom>
        </p:spPr>
      </p:pic>
      <p:grpSp>
        <p:nvGrpSpPr>
          <p:cNvPr id="37" name="Group 36">
            <a:extLst>
              <a:ext uri="{FF2B5EF4-FFF2-40B4-BE49-F238E27FC236}">
                <a16:creationId xmlns:a16="http://schemas.microsoft.com/office/drawing/2014/main" id="{870C2A62-D523-4EAB-AE92-2D53CF426A3B}"/>
              </a:ext>
            </a:extLst>
          </p:cNvPr>
          <p:cNvGrpSpPr/>
          <p:nvPr userDrawn="1"/>
        </p:nvGrpSpPr>
        <p:grpSpPr>
          <a:xfrm>
            <a:off x="4691825" y="6128033"/>
            <a:ext cx="685280" cy="685280"/>
            <a:chOff x="7281721" y="4553642"/>
            <a:chExt cx="685280" cy="685280"/>
          </a:xfrm>
          <a:solidFill>
            <a:schemeClr val="bg1"/>
          </a:solidFill>
        </p:grpSpPr>
        <p:pic>
          <p:nvPicPr>
            <p:cNvPr id="38" name="Graphic 37" descr="Monitor">
              <a:extLst>
                <a:ext uri="{FF2B5EF4-FFF2-40B4-BE49-F238E27FC236}">
                  <a16:creationId xmlns:a16="http://schemas.microsoft.com/office/drawing/2014/main" id="{DE830412-4CD1-4ABD-8861-8EC74AAD3C1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81721" y="4553642"/>
              <a:ext cx="685280" cy="685280"/>
            </a:xfrm>
            <a:prstGeom prst="rect">
              <a:avLst/>
            </a:prstGeom>
          </p:spPr>
        </p:pic>
        <p:pic>
          <p:nvPicPr>
            <p:cNvPr id="39" name="Graphic 38" descr="World">
              <a:extLst>
                <a:ext uri="{FF2B5EF4-FFF2-40B4-BE49-F238E27FC236}">
                  <a16:creationId xmlns:a16="http://schemas.microsoft.com/office/drawing/2014/main" id="{6AB9F9BD-C7FA-4C7E-8812-8058C058EC31}"/>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53041" y="4678564"/>
              <a:ext cx="342640" cy="342640"/>
            </a:xfrm>
            <a:prstGeom prst="rect">
              <a:avLst/>
            </a:prstGeom>
          </p:spPr>
        </p:pic>
      </p:grpSp>
      <p:sp>
        <p:nvSpPr>
          <p:cNvPr id="40" name="Rectangle 39">
            <a:extLst>
              <a:ext uri="{FF2B5EF4-FFF2-40B4-BE49-F238E27FC236}">
                <a16:creationId xmlns:a16="http://schemas.microsoft.com/office/drawing/2014/main" id="{DDC7363C-B44C-4E17-8F15-0300BB91BDA7}"/>
              </a:ext>
            </a:extLst>
          </p:cNvPr>
          <p:cNvSpPr/>
          <p:nvPr userDrawn="1"/>
        </p:nvSpPr>
        <p:spPr>
          <a:xfrm>
            <a:off x="0" y="5725284"/>
            <a:ext cx="6796480" cy="338554"/>
          </a:xfrm>
          <a:prstGeom prst="rect">
            <a:avLst/>
          </a:prstGeom>
        </p:spPr>
        <p:txBody>
          <a:bodyPr wrap="square">
            <a:spAutoFit/>
          </a:bodyPr>
          <a:lstStyle/>
          <a:p>
            <a:pPr marL="0" algn="l" defTabSz="914400" rtl="0" eaLnBrk="1" latinLnBrk="0" hangingPunct="1"/>
            <a:r>
              <a:rPr lang="en-US" sz="1600" b="1" kern="1200">
                <a:solidFill>
                  <a:schemeClr val="accent1"/>
                </a:solidFill>
                <a:effectLst/>
                <a:latin typeface="Calibri Light" panose="020F0302020204030204" pitchFamily="34" charset="0"/>
                <a:ea typeface="+mn-ea"/>
                <a:cs typeface="+mn-cs"/>
              </a:rPr>
              <a:t> Offices in Salt Lake City and Washington, D.C. </a:t>
            </a:r>
            <a:endParaRPr lang="en-US" sz="1600" b="1" kern="1200">
              <a:solidFill>
                <a:schemeClr val="accent1"/>
              </a:solidFill>
              <a:effectLst/>
              <a:latin typeface="Calibri Light" panose="020F0302020204030204" pitchFamily="34" charset="0"/>
            </a:endParaRPr>
          </a:p>
        </p:txBody>
      </p:sp>
      <p:pic>
        <p:nvPicPr>
          <p:cNvPr id="41" name="Picture 14" descr="Image result for twitter icon white">
            <a:extLst>
              <a:ext uri="{FF2B5EF4-FFF2-40B4-BE49-F238E27FC236}">
                <a16:creationId xmlns:a16="http://schemas.microsoft.com/office/drawing/2014/main" id="{9EE37964-BE80-4C38-835C-D991B423FE61}"/>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167846" y="6203536"/>
            <a:ext cx="537739" cy="4572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766CF377-C9DE-4C70-8457-D62D88EAB6E5}"/>
              </a:ext>
            </a:extLst>
          </p:cNvPr>
          <p:cNvSpPr txBox="1"/>
          <p:nvPr userDrawn="1"/>
        </p:nvSpPr>
        <p:spPr>
          <a:xfrm>
            <a:off x="9733254" y="6286555"/>
            <a:ext cx="1529265" cy="315471"/>
          </a:xfrm>
          <a:prstGeom prst="rect">
            <a:avLst/>
          </a:prstGeom>
          <a:noFill/>
        </p:spPr>
        <p:txBody>
          <a:bodyPr wrap="none" lIns="68580" tIns="34290" rIns="68580" bIns="34290" rtlCol="0">
            <a:spAutoFit/>
          </a:bodyPr>
          <a:lstStyle/>
          <a:p>
            <a:pPr marL="0" algn="l" defTabSz="914400" rtl="0" eaLnBrk="1" latinLnBrk="0" hangingPunct="1"/>
            <a:r>
              <a:rPr lang="en-US" sz="1600" b="1" kern="1200">
                <a:solidFill>
                  <a:schemeClr val="bg1"/>
                </a:solidFill>
                <a:effectLst/>
                <a:latin typeface="Calibri Light" panose="020F0302020204030204" pitchFamily="34" charset="0"/>
              </a:rPr>
              <a:t>@</a:t>
            </a:r>
            <a:r>
              <a:rPr lang="en-US" sz="1600" b="1" kern="1200" err="1">
                <a:solidFill>
                  <a:schemeClr val="bg1"/>
                </a:solidFill>
                <a:effectLst/>
                <a:latin typeface="Calibri Light" panose="020F0302020204030204" pitchFamily="34" charset="0"/>
              </a:rPr>
              <a:t>LeavittPartners</a:t>
            </a:r>
            <a:endParaRPr lang="en-US" sz="1600" b="1" kern="1200">
              <a:solidFill>
                <a:schemeClr val="bg1"/>
              </a:solidFill>
              <a:effectLst/>
              <a:latin typeface="Calibri Light" panose="020F0302020204030204" pitchFamily="34" charset="0"/>
            </a:endParaRPr>
          </a:p>
        </p:txBody>
      </p:sp>
      <p:pic>
        <p:nvPicPr>
          <p:cNvPr id="3" name="Graphic 2" descr="Lightbulb">
            <a:extLst>
              <a:ext uri="{FF2B5EF4-FFF2-40B4-BE49-F238E27FC236}">
                <a16:creationId xmlns:a16="http://schemas.microsoft.com/office/drawing/2014/main" id="{F9687CCB-01E1-402E-AB72-67F38A35766E}"/>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44343" y="2092210"/>
            <a:ext cx="1890242" cy="1890242"/>
          </a:xfrm>
          <a:prstGeom prst="rect">
            <a:avLst/>
          </a:prstGeom>
        </p:spPr>
      </p:pic>
    </p:spTree>
    <p:extLst>
      <p:ext uri="{BB962C8B-B14F-4D97-AF65-F5344CB8AC3E}">
        <p14:creationId xmlns:p14="http://schemas.microsoft.com/office/powerpoint/2010/main" val="3714237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Slide_Option 2">
    <p:bg>
      <p:bgRef idx="1001">
        <a:schemeClr val="bg1"/>
      </p:bgRef>
    </p:bg>
    <p:spTree>
      <p:nvGrpSpPr>
        <p:cNvPr id="1" name=""/>
        <p:cNvGrpSpPr/>
        <p:nvPr/>
      </p:nvGrpSpPr>
      <p:grpSpPr>
        <a:xfrm>
          <a:off x="0" y="0"/>
          <a:ext cx="0" cy="0"/>
          <a:chOff x="0" y="0"/>
          <a:chExt cx="0" cy="0"/>
        </a:xfrm>
      </p:grpSpPr>
      <p:sp>
        <p:nvSpPr>
          <p:cNvPr id="8" name="Text Placeholder 29">
            <a:extLst>
              <a:ext uri="{FF2B5EF4-FFF2-40B4-BE49-F238E27FC236}">
                <a16:creationId xmlns:a16="http://schemas.microsoft.com/office/drawing/2014/main" id="{2AA91BBA-3594-49DE-A3B8-C9F0B804313B}"/>
              </a:ext>
            </a:extLst>
          </p:cNvPr>
          <p:cNvSpPr>
            <a:spLocks noGrp="1"/>
          </p:cNvSpPr>
          <p:nvPr>
            <p:ph type="body" sz="quarter" idx="11" hasCustomPrompt="1"/>
          </p:nvPr>
        </p:nvSpPr>
        <p:spPr>
          <a:xfrm>
            <a:off x="213519" y="6204664"/>
            <a:ext cx="1887619" cy="520700"/>
          </a:xfrm>
          <a:prstGeom prst="rect">
            <a:avLst/>
          </a:prstGeom>
        </p:spPr>
        <p:txBody>
          <a:bodyPr lIns="68580" tIns="34290" rIns="68580" bIns="34290" anchor="ctr" anchorCtr="0"/>
          <a:lstStyle>
            <a:lvl1pPr marL="0" indent="0">
              <a:buNone/>
              <a:defRPr sz="1400" baseline="0">
                <a:solidFill>
                  <a:schemeClr val="tx2"/>
                </a:solidFill>
                <a:latin typeface="+mn-lt"/>
              </a:defRPr>
            </a:lvl1pPr>
          </a:lstStyle>
          <a:p>
            <a:pPr lvl="0"/>
            <a:r>
              <a:rPr lang="en-US"/>
              <a:t>Month DD, YYYY</a:t>
            </a:r>
          </a:p>
        </p:txBody>
      </p:sp>
      <p:sp>
        <p:nvSpPr>
          <p:cNvPr id="9" name="Title 1">
            <a:extLst>
              <a:ext uri="{FF2B5EF4-FFF2-40B4-BE49-F238E27FC236}">
                <a16:creationId xmlns:a16="http://schemas.microsoft.com/office/drawing/2014/main" id="{B1580C89-87C2-4DFF-950F-95F1FD4489B7}"/>
              </a:ext>
            </a:extLst>
          </p:cNvPr>
          <p:cNvSpPr>
            <a:spLocks noGrp="1"/>
          </p:cNvSpPr>
          <p:nvPr>
            <p:ph type="ctrTitle"/>
          </p:nvPr>
        </p:nvSpPr>
        <p:spPr>
          <a:xfrm>
            <a:off x="1505007" y="3147232"/>
            <a:ext cx="9144000" cy="757130"/>
          </a:xfrm>
          <a:prstGeom prst="rect">
            <a:avLst/>
          </a:prstGeom>
        </p:spPr>
        <p:txBody>
          <a:bodyPr anchor="b" anchorCtr="0">
            <a:spAutoFit/>
          </a:bodyPr>
          <a:lstStyle>
            <a:lvl1pPr marL="0" indent="0">
              <a:buFont typeface="Arial" panose="020B0604020202020204" pitchFamily="34" charset="0"/>
              <a:buNone/>
              <a:defRPr sz="4800">
                <a:solidFill>
                  <a:schemeClr val="tx2"/>
                </a:solidFill>
                <a:latin typeface="+mj-lt"/>
              </a:defRPr>
            </a:lvl1pPr>
          </a:lstStyle>
          <a:p>
            <a:r>
              <a:rPr lang="en-US"/>
              <a:t>Click to edit Master title style</a:t>
            </a:r>
          </a:p>
        </p:txBody>
      </p:sp>
      <p:sp>
        <p:nvSpPr>
          <p:cNvPr id="10" name="Subtitle 2">
            <a:extLst>
              <a:ext uri="{FF2B5EF4-FFF2-40B4-BE49-F238E27FC236}">
                <a16:creationId xmlns:a16="http://schemas.microsoft.com/office/drawing/2014/main" id="{96BAAF5C-7B84-4A98-B6A4-8D0C1D504D91}"/>
              </a:ext>
            </a:extLst>
          </p:cNvPr>
          <p:cNvSpPr>
            <a:spLocks noGrp="1"/>
          </p:cNvSpPr>
          <p:nvPr>
            <p:ph type="subTitle" idx="1"/>
          </p:nvPr>
        </p:nvSpPr>
        <p:spPr>
          <a:xfrm>
            <a:off x="1505007" y="4038600"/>
            <a:ext cx="9144000" cy="590931"/>
          </a:xfrm>
          <a:prstGeom prst="rect">
            <a:avLst/>
          </a:prstGeom>
        </p:spPr>
        <p:txBody>
          <a:bodyPr>
            <a:spAutoFit/>
          </a:bodyPr>
          <a:lstStyle>
            <a:lvl1pPr marL="0" indent="0">
              <a:buNone/>
              <a:defRPr sz="3600" cap="all" baseline="0">
                <a:solidFill>
                  <a:schemeClr val="tx2"/>
                </a:solidFill>
                <a:latin typeface="+mn-lt"/>
              </a:defRPr>
            </a:lvl1pPr>
          </a:lstStyle>
          <a:p>
            <a:r>
              <a:rPr lang="en-US"/>
              <a:t>Click to edit Master subtitle style</a:t>
            </a:r>
          </a:p>
        </p:txBody>
      </p:sp>
      <p:pic>
        <p:nvPicPr>
          <p:cNvPr id="2" name="Picture 1">
            <a:extLst>
              <a:ext uri="{FF2B5EF4-FFF2-40B4-BE49-F238E27FC236}">
                <a16:creationId xmlns:a16="http://schemas.microsoft.com/office/drawing/2014/main" id="{5999CA31-59DF-4B7A-879D-11C9C6E4C818}"/>
              </a:ext>
            </a:extLst>
          </p:cNvPr>
          <p:cNvPicPr>
            <a:picLocks noChangeAspect="1"/>
          </p:cNvPicPr>
          <p:nvPr userDrawn="1"/>
        </p:nvPicPr>
        <p:blipFill rotWithShape="1">
          <a:blip r:embed="rId2"/>
          <a:srcRect t="64811"/>
          <a:stretch/>
        </p:blipFill>
        <p:spPr>
          <a:xfrm>
            <a:off x="-7824" y="0"/>
            <a:ext cx="12169662" cy="2100196"/>
          </a:xfrm>
          <a:prstGeom prst="rect">
            <a:avLst/>
          </a:prstGeom>
        </p:spPr>
      </p:pic>
      <p:pic>
        <p:nvPicPr>
          <p:cNvPr id="5" name="Picture 4">
            <a:extLst>
              <a:ext uri="{FF2B5EF4-FFF2-40B4-BE49-F238E27FC236}">
                <a16:creationId xmlns:a16="http://schemas.microsoft.com/office/drawing/2014/main" id="{16B6A7EF-ECD1-4D3A-AC47-DEA89B94E5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2770" y="463520"/>
            <a:ext cx="3116735" cy="914400"/>
          </a:xfrm>
          <a:prstGeom prst="rect">
            <a:avLst/>
          </a:prstGeom>
        </p:spPr>
      </p:pic>
    </p:spTree>
    <p:extLst>
      <p:ext uri="{BB962C8B-B14F-4D97-AF65-F5344CB8AC3E}">
        <p14:creationId xmlns:p14="http://schemas.microsoft.com/office/powerpoint/2010/main" val="182294572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AC9774-60D4-FF49-87DF-D8B4AE5F7C72}"/>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2" name="Title 1"/>
          <p:cNvSpPr>
            <a:spLocks noGrp="1"/>
          </p:cNvSpPr>
          <p:nvPr>
            <p:ph type="ctrTitle"/>
          </p:nvPr>
        </p:nvSpPr>
        <p:spPr>
          <a:xfrm>
            <a:off x="912138" y="2687810"/>
            <a:ext cx="10337562" cy="1240175"/>
          </a:xfrm>
        </p:spPr>
        <p:txBody>
          <a:bodyPr/>
          <a:lstStyle>
            <a:lvl1pPr algn="ct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912138" y="3876326"/>
            <a:ext cx="10337562" cy="875421"/>
          </a:xfrm>
        </p:spPr>
        <p:txBody>
          <a:bodyPr>
            <a:normAutofit/>
          </a:bodyPr>
          <a:lstStyle>
            <a:lvl1pPr marL="0" indent="0" algn="ctr">
              <a:buNone/>
              <a:defRPr sz="3192">
                <a:solidFill>
                  <a:srgbClr val="A5B9C9"/>
                </a:solidFill>
                <a:latin typeface="Verdana" panose="020B0604030504040204" pitchFamily="34" charset="0"/>
                <a:ea typeface="Verdana" panose="020B0604030504040204" pitchFamily="34" charset="0"/>
                <a:cs typeface="Verdana" panose="020B0604030504040204" pitchFamily="34" charset="0"/>
              </a:defRPr>
            </a:lvl1pPr>
            <a:lvl2pPr marL="608076" indent="0" algn="ctr">
              <a:buNone/>
              <a:defRPr>
                <a:solidFill>
                  <a:schemeClr val="tx1">
                    <a:tint val="75000"/>
                  </a:schemeClr>
                </a:solidFill>
              </a:defRPr>
            </a:lvl2pPr>
            <a:lvl3pPr marL="1216152" indent="0" algn="ctr">
              <a:buNone/>
              <a:defRPr>
                <a:solidFill>
                  <a:schemeClr val="tx1">
                    <a:tint val="75000"/>
                  </a:schemeClr>
                </a:solidFill>
              </a:defRPr>
            </a:lvl3pPr>
            <a:lvl4pPr marL="1824228" indent="0" algn="ctr">
              <a:buNone/>
              <a:defRPr>
                <a:solidFill>
                  <a:schemeClr val="tx1">
                    <a:tint val="75000"/>
                  </a:schemeClr>
                </a:solidFill>
              </a:defRPr>
            </a:lvl4pPr>
            <a:lvl5pPr marL="2432304" indent="0" algn="ctr">
              <a:buNone/>
              <a:defRPr>
                <a:solidFill>
                  <a:schemeClr val="tx1">
                    <a:tint val="75000"/>
                  </a:schemeClr>
                </a:solidFill>
              </a:defRPr>
            </a:lvl5pPr>
            <a:lvl6pPr marL="3040380" indent="0" algn="ctr">
              <a:buNone/>
              <a:defRPr>
                <a:solidFill>
                  <a:schemeClr val="tx1">
                    <a:tint val="75000"/>
                  </a:schemeClr>
                </a:solidFill>
              </a:defRPr>
            </a:lvl6pPr>
            <a:lvl7pPr marL="3648456" indent="0" algn="ctr">
              <a:buNone/>
              <a:defRPr>
                <a:solidFill>
                  <a:schemeClr val="tx1">
                    <a:tint val="75000"/>
                  </a:schemeClr>
                </a:solidFill>
              </a:defRPr>
            </a:lvl7pPr>
            <a:lvl8pPr marL="4256532" indent="0" algn="ctr">
              <a:buNone/>
              <a:defRPr>
                <a:solidFill>
                  <a:schemeClr val="tx1">
                    <a:tint val="75000"/>
                  </a:schemeClr>
                </a:solidFill>
              </a:defRPr>
            </a:lvl8pPr>
            <a:lvl9pPr marL="4864608" indent="0" algn="ctr">
              <a:buNone/>
              <a:defRPr>
                <a:solidFill>
                  <a:schemeClr val="tx1">
                    <a:tint val="75000"/>
                  </a:schemeClr>
                </a:solidFill>
              </a:defRPr>
            </a:lvl9pPr>
          </a:lstStyle>
          <a:p>
            <a:r>
              <a:rPr lang="en-US"/>
              <a:t>Click to edit Master subtitle style</a:t>
            </a:r>
          </a:p>
        </p:txBody>
      </p:sp>
      <p:cxnSp>
        <p:nvCxnSpPr>
          <p:cNvPr id="8" name="Straight Connector 7">
            <a:extLst>
              <a:ext uri="{FF2B5EF4-FFF2-40B4-BE49-F238E27FC236}">
                <a16:creationId xmlns:a16="http://schemas.microsoft.com/office/drawing/2014/main" id="{BD865EAF-75A2-7F4D-9AE9-623AB6C4AB2F}"/>
              </a:ext>
            </a:extLst>
          </p:cNvPr>
          <p:cNvCxnSpPr/>
          <p:nvPr userDrawn="1"/>
        </p:nvCxnSpPr>
        <p:spPr>
          <a:xfrm>
            <a:off x="1246090" y="387632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F32EA0E9-0A77-6C4A-B335-2932BFF0984A}"/>
              </a:ext>
            </a:extLst>
          </p:cNvPr>
          <p:cNvCxnSpPr/>
          <p:nvPr userDrawn="1"/>
        </p:nvCxnSpPr>
        <p:spPr>
          <a:xfrm>
            <a:off x="1246090" y="4594703"/>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9207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lashy Agenda">
    <p:spTree>
      <p:nvGrpSpPr>
        <p:cNvPr id="1" name=""/>
        <p:cNvGrpSpPr/>
        <p:nvPr/>
      </p:nvGrpSpPr>
      <p:grpSpPr>
        <a:xfrm>
          <a:off x="0" y="0"/>
          <a:ext cx="0" cy="0"/>
          <a:chOff x="0" y="0"/>
          <a:chExt cx="0" cy="0"/>
        </a:xfrm>
      </p:grpSpPr>
      <p:pic>
        <p:nvPicPr>
          <p:cNvPr id="4" name="Picture 3" descr="A picture containing blur&#10;&#10;Description automatically generated">
            <a:extLst>
              <a:ext uri="{FF2B5EF4-FFF2-40B4-BE49-F238E27FC236}">
                <a16:creationId xmlns:a16="http://schemas.microsoft.com/office/drawing/2014/main" id="{23B90D9F-AE9A-4528-92F5-FD48F4F86036}"/>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1681" r="3263"/>
          <a:stretch/>
        </p:blipFill>
        <p:spPr>
          <a:xfrm>
            <a:off x="-1" y="0"/>
            <a:ext cx="5699919" cy="68580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4713883" y="-8915"/>
            <a:ext cx="2433836" cy="686691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F806245-F2DA-4522-8467-B4BBE7B76161}"/>
              </a:ext>
            </a:extLst>
          </p:cNvPr>
          <p:cNvPicPr>
            <a:picLocks noChangeAspect="1"/>
          </p:cNvPicPr>
          <p:nvPr userDrawn="1"/>
        </p:nvPicPr>
        <p:blipFill>
          <a:blip r:embed="rId4"/>
          <a:stretch>
            <a:fillRect/>
          </a:stretch>
        </p:blipFill>
        <p:spPr>
          <a:xfrm>
            <a:off x="211138" y="6019800"/>
            <a:ext cx="1887619" cy="552422"/>
          </a:xfrm>
          <a:prstGeom prst="rect">
            <a:avLst/>
          </a:prstGeom>
        </p:spPr>
      </p:pic>
    </p:spTree>
    <p:extLst>
      <p:ext uri="{BB962C8B-B14F-4D97-AF65-F5344CB8AC3E}">
        <p14:creationId xmlns:p14="http://schemas.microsoft.com/office/powerpoint/2010/main" val="2309170817"/>
      </p:ext>
    </p:extLst>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696712"/>
            <a:ext cx="10337562" cy="1165448"/>
          </a:xfrm>
        </p:spPr>
        <p:txBody>
          <a:bodyPr/>
          <a:lstStyle>
            <a:lvl1pPr algn="ctr">
              <a:defRPr>
                <a:solidFill>
                  <a:srgbClr val="165C7D"/>
                </a:solidFill>
                <a:latin typeface="Franklin Gothic Medium" panose="020B0603020102020204" pitchFamily="34" charset="0"/>
              </a:defRPr>
            </a:lvl1pPr>
          </a:lstStyle>
          <a:p>
            <a:r>
              <a:rPr lang="en-US"/>
              <a:t>Click to edit Master title style</a:t>
            </a:r>
          </a:p>
        </p:txBody>
      </p:sp>
      <p:sp>
        <p:nvSpPr>
          <p:cNvPr id="3" name="Subtitle 2"/>
          <p:cNvSpPr>
            <a:spLocks noGrp="1"/>
          </p:cNvSpPr>
          <p:nvPr>
            <p:ph type="subTitle" idx="1"/>
          </p:nvPr>
        </p:nvSpPr>
        <p:spPr>
          <a:xfrm>
            <a:off x="912138" y="3862160"/>
            <a:ext cx="10337562" cy="875421"/>
          </a:xfrm>
        </p:spPr>
        <p:txBody>
          <a:bodyPr>
            <a:normAutofit/>
          </a:bodyPr>
          <a:lstStyle>
            <a:lvl1pPr marL="0" indent="0" algn="ctr">
              <a:buNone/>
              <a:defRPr sz="3192">
                <a:solidFill>
                  <a:srgbClr val="165C7D"/>
                </a:solidFill>
              </a:defRPr>
            </a:lvl1pPr>
            <a:lvl2pPr marL="608076" indent="0" algn="ctr">
              <a:buNone/>
              <a:defRPr>
                <a:solidFill>
                  <a:schemeClr val="tx1">
                    <a:tint val="75000"/>
                  </a:schemeClr>
                </a:solidFill>
              </a:defRPr>
            </a:lvl2pPr>
            <a:lvl3pPr marL="1216152" indent="0" algn="ctr">
              <a:buNone/>
              <a:defRPr>
                <a:solidFill>
                  <a:schemeClr val="tx1">
                    <a:tint val="75000"/>
                  </a:schemeClr>
                </a:solidFill>
              </a:defRPr>
            </a:lvl3pPr>
            <a:lvl4pPr marL="1824228" indent="0" algn="ctr">
              <a:buNone/>
              <a:defRPr>
                <a:solidFill>
                  <a:schemeClr val="tx1">
                    <a:tint val="75000"/>
                  </a:schemeClr>
                </a:solidFill>
              </a:defRPr>
            </a:lvl4pPr>
            <a:lvl5pPr marL="2432304" indent="0" algn="ctr">
              <a:buNone/>
              <a:defRPr>
                <a:solidFill>
                  <a:schemeClr val="tx1">
                    <a:tint val="75000"/>
                  </a:schemeClr>
                </a:solidFill>
              </a:defRPr>
            </a:lvl5pPr>
            <a:lvl6pPr marL="3040380" indent="0" algn="ctr">
              <a:buNone/>
              <a:defRPr>
                <a:solidFill>
                  <a:schemeClr val="tx1">
                    <a:tint val="75000"/>
                  </a:schemeClr>
                </a:solidFill>
              </a:defRPr>
            </a:lvl6pPr>
            <a:lvl7pPr marL="3648456" indent="0" algn="ctr">
              <a:buNone/>
              <a:defRPr>
                <a:solidFill>
                  <a:schemeClr val="tx1">
                    <a:tint val="75000"/>
                  </a:schemeClr>
                </a:solidFill>
              </a:defRPr>
            </a:lvl7pPr>
            <a:lvl8pPr marL="4256532" indent="0" algn="ctr">
              <a:buNone/>
              <a:defRPr>
                <a:solidFill>
                  <a:schemeClr val="tx1">
                    <a:tint val="75000"/>
                  </a:schemeClr>
                </a:solidFill>
              </a:defRPr>
            </a:lvl8pPr>
            <a:lvl9pPr marL="4864608" indent="0" algn="ctr">
              <a:buNone/>
              <a:defRPr>
                <a:solidFill>
                  <a:schemeClr val="tx1">
                    <a:tint val="75000"/>
                  </a:schemeClr>
                </a:solidFill>
              </a:defRPr>
            </a:lvl9pPr>
          </a:lstStyle>
          <a:p>
            <a:r>
              <a:rPr lang="en-US"/>
              <a:t>Click to edit Master subtitle style</a:t>
            </a:r>
          </a:p>
        </p:txBody>
      </p:sp>
      <p:pic>
        <p:nvPicPr>
          <p:cNvPr id="6" name="Picture 5">
            <a:extLst>
              <a:ext uri="{FF2B5EF4-FFF2-40B4-BE49-F238E27FC236}">
                <a16:creationId xmlns:a16="http://schemas.microsoft.com/office/drawing/2014/main" id="{9CA8F337-47D2-2A46-9288-083BE208638A}"/>
              </a:ext>
            </a:extLst>
          </p:cNvPr>
          <p:cNvPicPr>
            <a:picLocks noChangeAspect="1"/>
          </p:cNvPicPr>
          <p:nvPr userDrawn="1"/>
        </p:nvPicPr>
        <p:blipFill>
          <a:blip r:embed="rId2"/>
          <a:srcRect/>
          <a:stretch/>
        </p:blipFill>
        <p:spPr>
          <a:xfrm>
            <a:off x="4296411" y="1651214"/>
            <a:ext cx="3569019" cy="715573"/>
          </a:xfrm>
          <a:prstGeom prst="rect">
            <a:avLst/>
          </a:prstGeom>
        </p:spPr>
      </p:pic>
      <p:cxnSp>
        <p:nvCxnSpPr>
          <p:cNvPr id="7" name="Straight Connector 6">
            <a:extLst>
              <a:ext uri="{FF2B5EF4-FFF2-40B4-BE49-F238E27FC236}">
                <a16:creationId xmlns:a16="http://schemas.microsoft.com/office/drawing/2014/main" id="{97B0C623-2009-7149-A74C-37267D891ABA}"/>
              </a:ext>
            </a:extLst>
          </p:cNvPr>
          <p:cNvCxnSpPr/>
          <p:nvPr userDrawn="1"/>
        </p:nvCxnSpPr>
        <p:spPr>
          <a:xfrm>
            <a:off x="1246090" y="387957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E41A1E0D-0BAA-1B41-91F3-707E5251ABB5}"/>
              </a:ext>
            </a:extLst>
          </p:cNvPr>
          <p:cNvCxnSpPr/>
          <p:nvPr userDrawn="1"/>
        </p:nvCxnSpPr>
        <p:spPr>
          <a:xfrm>
            <a:off x="1246090" y="4597948"/>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F7B3A60E-C756-4030-8228-976D4074FE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8644" y="5206787"/>
            <a:ext cx="3324550" cy="975360"/>
          </a:xfrm>
          <a:prstGeom prst="rect">
            <a:avLst/>
          </a:prstGeom>
        </p:spPr>
      </p:pic>
    </p:spTree>
    <p:extLst>
      <p:ext uri="{BB962C8B-B14F-4D97-AF65-F5344CB8AC3E}">
        <p14:creationId xmlns:p14="http://schemas.microsoft.com/office/powerpoint/2010/main" val="2042595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7" name="Slide Number Placeholder 3">
            <a:extLst>
              <a:ext uri="{FF2B5EF4-FFF2-40B4-BE49-F238E27FC236}">
                <a16:creationId xmlns:a16="http://schemas.microsoft.com/office/drawing/2014/main" id="{E5758210-9756-B040-95F5-C5F9034FA837}"/>
              </a:ext>
            </a:extLst>
          </p:cNvPr>
          <p:cNvSpPr txBox="1">
            <a:spLocks/>
          </p:cNvSpPr>
          <p:nvPr userDrawn="1"/>
        </p:nvSpPr>
        <p:spPr>
          <a:xfrm>
            <a:off x="9837525" y="6419667"/>
            <a:ext cx="1126542" cy="365125"/>
          </a:xfrm>
          <a:prstGeom prst="rect">
            <a:avLst/>
          </a:prstGeom>
        </p:spPr>
        <p:txBody>
          <a:bodyPr vert="horz" lIns="121618" tIns="60809" rIns="121618" bIns="6080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74F1544-3B5B-5146-8BB1-39A5A8961D62}" type="slidenum">
              <a:rPr lang="en-US" sz="1330" smtClean="0"/>
              <a:t>‹#›</a:t>
            </a:fld>
            <a:endParaRPr lang="en-US" sz="1330"/>
          </a:p>
        </p:txBody>
      </p:sp>
      <p:sp>
        <p:nvSpPr>
          <p:cNvPr id="8" name="Rectangle 7">
            <a:extLst>
              <a:ext uri="{FF2B5EF4-FFF2-40B4-BE49-F238E27FC236}">
                <a16:creationId xmlns:a16="http://schemas.microsoft.com/office/drawing/2014/main" id="{152AFB93-959D-413D-88BD-DF1CDE3E5AEA}"/>
              </a:ext>
            </a:extLst>
          </p:cNvPr>
          <p:cNvSpPr/>
          <p:nvPr userDrawn="1"/>
        </p:nvSpPr>
        <p:spPr>
          <a:xfrm>
            <a:off x="11249700" y="6024904"/>
            <a:ext cx="608092" cy="609600"/>
          </a:xfrm>
          <a:prstGeom prst="rect">
            <a:avLst/>
          </a:prstGeom>
          <a:solidFill>
            <a:srgbClr val="063563"/>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394">
                <a:latin typeface="Times New Roman" panose="02020603050405020304" pitchFamily="18" charset="0"/>
                <a:cs typeface="Times New Roman" panose="02020603050405020304" pitchFamily="18" charset="0"/>
              </a:rPr>
              <a:t>LP</a:t>
            </a:r>
            <a:endParaRPr lang="en-US" sz="1862">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8053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GREEN-Section-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8448329" y="6503088"/>
            <a:ext cx="1126542" cy="365125"/>
          </a:xfrm>
        </p:spPr>
        <p:txBody>
          <a:bodyPr/>
          <a:lstStyle>
            <a:lvl1pPr>
              <a:defRPr sz="1330">
                <a:solidFill>
                  <a:srgbClr val="165C7D"/>
                </a:solidFill>
              </a:defRPr>
            </a:lvl1pPr>
          </a:lstStyle>
          <a:p>
            <a:fld id="{90697F67-DBC2-5647-A4F3-F8F988D5EBAA}" type="slidenum">
              <a:rPr lang="en-US" smtClean="0"/>
              <a:pPr/>
              <a:t>‹#›</a:t>
            </a:fld>
            <a:endParaRPr lang="en-US"/>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7" name="Text Placeholder 6">
            <a:extLst>
              <a:ext uri="{FF2B5EF4-FFF2-40B4-BE49-F238E27FC236}">
                <a16:creationId xmlns:a16="http://schemas.microsoft.com/office/drawing/2014/main" id="{38C2B9FF-7FAA-024F-8764-FD7746719733}"/>
              </a:ext>
            </a:extLst>
          </p:cNvPr>
          <p:cNvSpPr>
            <a:spLocks noGrp="1"/>
          </p:cNvSpPr>
          <p:nvPr>
            <p:ph type="body" sz="quarter" idx="13" hasCustomPrompt="1"/>
          </p:nvPr>
        </p:nvSpPr>
        <p:spPr>
          <a:xfrm>
            <a:off x="9647125" y="6503089"/>
            <a:ext cx="2514713" cy="354911"/>
          </a:xfrm>
          <a:solidFill>
            <a:schemeClr val="accent1"/>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3572503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ORANGE-Section-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8448329" y="6503088"/>
            <a:ext cx="1126542" cy="365125"/>
          </a:xfrm>
        </p:spPr>
        <p:txBody>
          <a:bodyPr/>
          <a:lstStyle>
            <a:lvl1pPr>
              <a:defRPr sz="1330">
                <a:solidFill>
                  <a:srgbClr val="165C7D"/>
                </a:solidFill>
              </a:defRPr>
            </a:lvl1pPr>
          </a:lstStyle>
          <a:p>
            <a:fld id="{90697F67-DBC2-5647-A4F3-F8F988D5EBAA}" type="slidenum">
              <a:rPr lang="en-US" smtClean="0"/>
              <a:pPr/>
              <a:t>‹#›</a:t>
            </a:fld>
            <a:endParaRPr lang="en-US"/>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7" name="Text Placeholder 6">
            <a:extLst>
              <a:ext uri="{FF2B5EF4-FFF2-40B4-BE49-F238E27FC236}">
                <a16:creationId xmlns:a16="http://schemas.microsoft.com/office/drawing/2014/main" id="{38C2B9FF-7FAA-024F-8764-FD7746719733}"/>
              </a:ext>
            </a:extLst>
          </p:cNvPr>
          <p:cNvSpPr>
            <a:spLocks noGrp="1"/>
          </p:cNvSpPr>
          <p:nvPr>
            <p:ph type="body" sz="quarter" idx="13" hasCustomPrompt="1"/>
          </p:nvPr>
        </p:nvSpPr>
        <p:spPr>
          <a:xfrm>
            <a:off x="9647125" y="6503089"/>
            <a:ext cx="2514713" cy="354911"/>
          </a:xfrm>
          <a:solidFill>
            <a:schemeClr val="bg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3782703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LUE-Section-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8448329" y="6503088"/>
            <a:ext cx="1126542" cy="365125"/>
          </a:xfrm>
        </p:spPr>
        <p:txBody>
          <a:bodyPr/>
          <a:lstStyle>
            <a:lvl1pPr>
              <a:defRPr sz="1330">
                <a:solidFill>
                  <a:srgbClr val="165C7D"/>
                </a:solidFill>
              </a:defRPr>
            </a:lvl1pPr>
          </a:lstStyle>
          <a:p>
            <a:fld id="{FF0A07BB-D722-344C-8EBE-DDF6D303CD96}" type="slidenum">
              <a:rPr lang="en-US" smtClean="0"/>
              <a:pPr/>
              <a:t>‹#›</a:t>
            </a:fld>
            <a:endParaRPr lang="en-US"/>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7" name="Text Placeholder 6">
            <a:extLst>
              <a:ext uri="{FF2B5EF4-FFF2-40B4-BE49-F238E27FC236}">
                <a16:creationId xmlns:a16="http://schemas.microsoft.com/office/drawing/2014/main" id="{38C2B9FF-7FAA-024F-8764-FD7746719733}"/>
              </a:ext>
            </a:extLst>
          </p:cNvPr>
          <p:cNvSpPr>
            <a:spLocks noGrp="1"/>
          </p:cNvSpPr>
          <p:nvPr>
            <p:ph type="body" sz="quarter" idx="13" hasCustomPrompt="1"/>
          </p:nvPr>
        </p:nvSpPr>
        <p:spPr>
          <a:xfrm>
            <a:off x="9647125" y="6503089"/>
            <a:ext cx="2514713" cy="354911"/>
          </a:xfrm>
          <a:solidFill>
            <a:schemeClr val="tx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3544103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PURPLE-Section-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8448329" y="6503088"/>
            <a:ext cx="1126542" cy="365125"/>
          </a:xfrm>
        </p:spPr>
        <p:txBody>
          <a:bodyPr/>
          <a:lstStyle>
            <a:lvl1pPr>
              <a:defRPr sz="1330">
                <a:solidFill>
                  <a:srgbClr val="165C7D"/>
                </a:solidFill>
              </a:defRPr>
            </a:lvl1pPr>
          </a:lstStyle>
          <a:p>
            <a:fld id="{4187F6C2-7568-7A4C-825E-814A92915531}" type="slidenum">
              <a:rPr lang="en-US" smtClean="0"/>
              <a:pPr/>
              <a:t>‹#›</a:t>
            </a:fld>
            <a:endParaRPr lang="en-US"/>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7" name="Text Placeholder 6">
            <a:extLst>
              <a:ext uri="{FF2B5EF4-FFF2-40B4-BE49-F238E27FC236}">
                <a16:creationId xmlns:a16="http://schemas.microsoft.com/office/drawing/2014/main" id="{38C2B9FF-7FAA-024F-8764-FD7746719733}"/>
              </a:ext>
            </a:extLst>
          </p:cNvPr>
          <p:cNvSpPr>
            <a:spLocks noGrp="1"/>
          </p:cNvSpPr>
          <p:nvPr>
            <p:ph type="body" sz="quarter" idx="13" hasCustomPrompt="1"/>
          </p:nvPr>
        </p:nvSpPr>
        <p:spPr>
          <a:xfrm>
            <a:off x="9647125" y="6503089"/>
            <a:ext cx="2514713" cy="354911"/>
          </a:xfrm>
          <a:solidFill>
            <a:srgbClr val="7C418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1674446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GRAY-Section-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8448329" y="6503088"/>
            <a:ext cx="1126542" cy="365125"/>
          </a:xfrm>
        </p:spPr>
        <p:txBody>
          <a:bodyPr/>
          <a:lstStyle>
            <a:lvl1pPr>
              <a:defRPr sz="1330">
                <a:solidFill>
                  <a:srgbClr val="165C7D"/>
                </a:solidFill>
              </a:defRPr>
            </a:lvl1pPr>
          </a:lstStyle>
          <a:p>
            <a:fld id="{C33DD457-9870-9344-90EC-6ACD4EDEDDC3}" type="slidenum">
              <a:rPr lang="en-US" smtClean="0"/>
              <a:pPr/>
              <a:t>‹#›</a:t>
            </a:fld>
            <a:endParaRPr lang="en-US"/>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7" name="Text Placeholder 6">
            <a:extLst>
              <a:ext uri="{FF2B5EF4-FFF2-40B4-BE49-F238E27FC236}">
                <a16:creationId xmlns:a16="http://schemas.microsoft.com/office/drawing/2014/main" id="{38C2B9FF-7FAA-024F-8764-FD7746719733}"/>
              </a:ext>
            </a:extLst>
          </p:cNvPr>
          <p:cNvSpPr>
            <a:spLocks noGrp="1"/>
          </p:cNvSpPr>
          <p:nvPr>
            <p:ph type="body" sz="quarter" idx="13" hasCustomPrompt="1"/>
          </p:nvPr>
        </p:nvSpPr>
        <p:spPr>
          <a:xfrm>
            <a:off x="9647125" y="6503089"/>
            <a:ext cx="2514713" cy="354911"/>
          </a:xfrm>
          <a:solidFill>
            <a:schemeClr val="accent6"/>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147667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Block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12" name="Slide Number Placeholder 3">
            <a:extLst>
              <a:ext uri="{FF2B5EF4-FFF2-40B4-BE49-F238E27FC236}">
                <a16:creationId xmlns:a16="http://schemas.microsoft.com/office/drawing/2014/main" id="{BD62D826-1EAC-4540-A094-8ADE94742542}"/>
              </a:ext>
            </a:extLst>
          </p:cNvPr>
          <p:cNvSpPr>
            <a:spLocks noGrp="1"/>
          </p:cNvSpPr>
          <p:nvPr>
            <p:ph type="sldNum" sz="quarter" idx="12"/>
          </p:nvPr>
        </p:nvSpPr>
        <p:spPr>
          <a:xfrm>
            <a:off x="10973456" y="6419667"/>
            <a:ext cx="1126542" cy="365125"/>
          </a:xfrm>
        </p:spPr>
        <p:txBody>
          <a:bodyPr/>
          <a:lstStyle>
            <a:lvl1pPr>
              <a:defRPr sz="1330">
                <a:solidFill>
                  <a:srgbClr val="165C7D"/>
                </a:solidFill>
              </a:defRPr>
            </a:lvl1pPr>
          </a:lstStyle>
          <a:p>
            <a:fld id="{F4AD15B4-17D4-7C42-AC3B-2CE2DF10549D}" type="slidenum">
              <a:rPr lang="en-US" smtClean="0"/>
              <a:pPr/>
              <a:t>‹#›</a:t>
            </a:fld>
            <a:endParaRPr lang="en-US"/>
          </a:p>
        </p:txBody>
      </p:sp>
    </p:spTree>
    <p:extLst>
      <p:ext uri="{BB962C8B-B14F-4D97-AF65-F5344CB8AC3E}">
        <p14:creationId xmlns:p14="http://schemas.microsoft.com/office/powerpoint/2010/main" val="2773635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Blocks - GREEN Ta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9" name="Slide Number Placeholder 3">
            <a:extLst>
              <a:ext uri="{FF2B5EF4-FFF2-40B4-BE49-F238E27FC236}">
                <a16:creationId xmlns:a16="http://schemas.microsoft.com/office/drawing/2014/main" id="{BE81FC73-48B2-2E4B-ADB9-A339D46B7323}"/>
              </a:ext>
            </a:extLst>
          </p:cNvPr>
          <p:cNvSpPr>
            <a:spLocks noGrp="1"/>
          </p:cNvSpPr>
          <p:nvPr>
            <p:ph type="sldNum" sz="quarter" idx="12"/>
          </p:nvPr>
        </p:nvSpPr>
        <p:spPr>
          <a:xfrm>
            <a:off x="8448329" y="6503088"/>
            <a:ext cx="1126542" cy="365125"/>
          </a:xfrm>
        </p:spPr>
        <p:txBody>
          <a:bodyPr/>
          <a:lstStyle>
            <a:lvl1pPr>
              <a:defRPr sz="1330">
                <a:solidFill>
                  <a:srgbClr val="165C7D"/>
                </a:solidFill>
              </a:defRPr>
            </a:lvl1pPr>
          </a:lstStyle>
          <a:p>
            <a:fld id="{FA3EC189-F408-8B47-BA66-E567CCEA8157}" type="slidenum">
              <a:rPr lang="en-US" smtClean="0"/>
              <a:pPr/>
              <a:t>‹#›</a:t>
            </a:fld>
            <a:endParaRPr lang="en-US"/>
          </a:p>
        </p:txBody>
      </p:sp>
      <p:sp>
        <p:nvSpPr>
          <p:cNvPr id="10" name="Text Placeholder 6">
            <a:extLst>
              <a:ext uri="{FF2B5EF4-FFF2-40B4-BE49-F238E27FC236}">
                <a16:creationId xmlns:a16="http://schemas.microsoft.com/office/drawing/2014/main" id="{BEFD2D27-280B-C142-B1A6-2E99728AD213}"/>
              </a:ext>
            </a:extLst>
          </p:cNvPr>
          <p:cNvSpPr>
            <a:spLocks noGrp="1"/>
          </p:cNvSpPr>
          <p:nvPr>
            <p:ph type="body" sz="quarter" idx="13" hasCustomPrompt="1"/>
          </p:nvPr>
        </p:nvSpPr>
        <p:spPr>
          <a:xfrm>
            <a:off x="9647125" y="6503089"/>
            <a:ext cx="2514713" cy="354911"/>
          </a:xfrm>
          <a:solidFill>
            <a:schemeClr val="accent1"/>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3643084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Blocks - ORANGE Ta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9" name="Slide Number Placeholder 3">
            <a:extLst>
              <a:ext uri="{FF2B5EF4-FFF2-40B4-BE49-F238E27FC236}">
                <a16:creationId xmlns:a16="http://schemas.microsoft.com/office/drawing/2014/main" id="{BE81FC73-48B2-2E4B-ADB9-A339D46B7323}"/>
              </a:ext>
            </a:extLst>
          </p:cNvPr>
          <p:cNvSpPr>
            <a:spLocks noGrp="1"/>
          </p:cNvSpPr>
          <p:nvPr>
            <p:ph type="sldNum" sz="quarter" idx="12"/>
          </p:nvPr>
        </p:nvSpPr>
        <p:spPr>
          <a:xfrm>
            <a:off x="8448329" y="6503088"/>
            <a:ext cx="1126542" cy="365125"/>
          </a:xfrm>
        </p:spPr>
        <p:txBody>
          <a:bodyPr/>
          <a:lstStyle>
            <a:lvl1pPr>
              <a:defRPr sz="1330">
                <a:solidFill>
                  <a:srgbClr val="165C7D"/>
                </a:solidFill>
              </a:defRPr>
            </a:lvl1pPr>
          </a:lstStyle>
          <a:p>
            <a:fld id="{735393BD-6567-2049-964F-D7E52724190A}" type="slidenum">
              <a:rPr lang="en-US" smtClean="0"/>
              <a:pPr/>
              <a:t>‹#›</a:t>
            </a:fld>
            <a:endParaRPr lang="en-US"/>
          </a:p>
        </p:txBody>
      </p:sp>
      <p:sp>
        <p:nvSpPr>
          <p:cNvPr id="10" name="Text Placeholder 6">
            <a:extLst>
              <a:ext uri="{FF2B5EF4-FFF2-40B4-BE49-F238E27FC236}">
                <a16:creationId xmlns:a16="http://schemas.microsoft.com/office/drawing/2014/main" id="{BEFD2D27-280B-C142-B1A6-2E99728AD213}"/>
              </a:ext>
            </a:extLst>
          </p:cNvPr>
          <p:cNvSpPr>
            <a:spLocks noGrp="1"/>
          </p:cNvSpPr>
          <p:nvPr>
            <p:ph type="body" sz="quarter" idx="13" hasCustomPrompt="1"/>
          </p:nvPr>
        </p:nvSpPr>
        <p:spPr>
          <a:xfrm>
            <a:off x="9647125" y="6503089"/>
            <a:ext cx="2514713" cy="354911"/>
          </a:xfrm>
          <a:solidFill>
            <a:schemeClr val="bg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53829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Agenda">
    <p:spTree>
      <p:nvGrpSpPr>
        <p:cNvPr id="1" name=""/>
        <p:cNvGrpSpPr/>
        <p:nvPr/>
      </p:nvGrpSpPr>
      <p:grpSpPr>
        <a:xfrm>
          <a:off x="0" y="0"/>
          <a:ext cx="0" cy="0"/>
          <a:chOff x="0" y="0"/>
          <a:chExt cx="0" cy="0"/>
        </a:xfrm>
      </p:grpSpPr>
      <p:pic>
        <p:nvPicPr>
          <p:cNvPr id="6" name="Picture 5" descr="A picture containing blur&#10;&#10;Description automatically generated">
            <a:extLst>
              <a:ext uri="{FF2B5EF4-FFF2-40B4-BE49-F238E27FC236}">
                <a16:creationId xmlns:a16="http://schemas.microsoft.com/office/drawing/2014/main" id="{2219F59B-4041-41E0-B685-9116678A6DDE}"/>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1681" r="34584"/>
          <a:stretch/>
        </p:blipFill>
        <p:spPr>
          <a:xfrm>
            <a:off x="0" y="0"/>
            <a:ext cx="1737520" cy="68580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746919" y="0"/>
            <a:ext cx="2433836" cy="686691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D22B313-280F-450D-9F57-93C7D6DF26B8}"/>
              </a:ext>
            </a:extLst>
          </p:cNvPr>
          <p:cNvSpPr/>
          <p:nvPr userDrawn="1"/>
        </p:nvSpPr>
        <p:spPr>
          <a:xfrm flipH="1">
            <a:off x="1813719" y="304800"/>
            <a:ext cx="3527537" cy="41436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81" tIns="30181" rIns="30181" bIns="30181" numCol="1" spcCol="1270" anchor="ctr" anchorCtr="0">
            <a:noAutofit/>
          </a:bodyPr>
          <a:lstStyle/>
          <a:p>
            <a:pPr marL="0" lvl="0" indent="0" defTabSz="711200">
              <a:lnSpc>
                <a:spcPct val="90000"/>
              </a:lnSpc>
              <a:spcBef>
                <a:spcPct val="0"/>
              </a:spcBef>
              <a:spcAft>
                <a:spcPct val="35000"/>
              </a:spcAft>
              <a:buNone/>
            </a:pPr>
            <a:r>
              <a:rPr lang="en-US" sz="4800" kern="1200">
                <a:solidFill>
                  <a:schemeClr val="tx2"/>
                </a:solidFill>
                <a:latin typeface="+mj-lt"/>
              </a:rPr>
              <a:t>Outline</a:t>
            </a:r>
          </a:p>
        </p:txBody>
      </p:sp>
      <p:pic>
        <p:nvPicPr>
          <p:cNvPr id="7" name="Picture 6">
            <a:extLst>
              <a:ext uri="{FF2B5EF4-FFF2-40B4-BE49-F238E27FC236}">
                <a16:creationId xmlns:a16="http://schemas.microsoft.com/office/drawing/2014/main" id="{C66D8B7A-6910-48DF-A9AF-3048F323BC39}"/>
              </a:ext>
            </a:extLst>
          </p:cNvPr>
          <p:cNvPicPr>
            <a:picLocks noChangeAspect="1"/>
          </p:cNvPicPr>
          <p:nvPr userDrawn="1"/>
        </p:nvPicPr>
        <p:blipFill>
          <a:blip r:embed="rId4"/>
          <a:stretch>
            <a:fillRect/>
          </a:stretch>
        </p:blipFill>
        <p:spPr>
          <a:xfrm>
            <a:off x="10043319" y="6019800"/>
            <a:ext cx="1887619" cy="552422"/>
          </a:xfrm>
          <a:prstGeom prst="rect">
            <a:avLst/>
          </a:prstGeom>
        </p:spPr>
      </p:pic>
    </p:spTree>
    <p:extLst>
      <p:ext uri="{BB962C8B-B14F-4D97-AF65-F5344CB8AC3E}">
        <p14:creationId xmlns:p14="http://schemas.microsoft.com/office/powerpoint/2010/main" val="332187462"/>
      </p:ext>
    </p:extLst>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Blocks - BLUE Ta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9" name="Slide Number Placeholder 3">
            <a:extLst>
              <a:ext uri="{FF2B5EF4-FFF2-40B4-BE49-F238E27FC236}">
                <a16:creationId xmlns:a16="http://schemas.microsoft.com/office/drawing/2014/main" id="{BE81FC73-48B2-2E4B-ADB9-A339D46B7323}"/>
              </a:ext>
            </a:extLst>
          </p:cNvPr>
          <p:cNvSpPr>
            <a:spLocks noGrp="1"/>
          </p:cNvSpPr>
          <p:nvPr>
            <p:ph type="sldNum" sz="quarter" idx="12"/>
          </p:nvPr>
        </p:nvSpPr>
        <p:spPr>
          <a:xfrm>
            <a:off x="8448329" y="6503088"/>
            <a:ext cx="1126542" cy="365125"/>
          </a:xfrm>
        </p:spPr>
        <p:txBody>
          <a:bodyPr/>
          <a:lstStyle>
            <a:lvl1pPr>
              <a:defRPr sz="1330">
                <a:solidFill>
                  <a:srgbClr val="165C7D"/>
                </a:solidFill>
              </a:defRPr>
            </a:lvl1pPr>
          </a:lstStyle>
          <a:p>
            <a:fld id="{92855E82-DE96-A34B-A90C-8A3F65978561}" type="slidenum">
              <a:rPr lang="en-US" smtClean="0"/>
              <a:pPr/>
              <a:t>‹#›</a:t>
            </a:fld>
            <a:endParaRPr lang="en-US"/>
          </a:p>
        </p:txBody>
      </p:sp>
      <p:sp>
        <p:nvSpPr>
          <p:cNvPr id="10" name="Text Placeholder 6">
            <a:extLst>
              <a:ext uri="{FF2B5EF4-FFF2-40B4-BE49-F238E27FC236}">
                <a16:creationId xmlns:a16="http://schemas.microsoft.com/office/drawing/2014/main" id="{BEFD2D27-280B-C142-B1A6-2E99728AD213}"/>
              </a:ext>
            </a:extLst>
          </p:cNvPr>
          <p:cNvSpPr>
            <a:spLocks noGrp="1"/>
          </p:cNvSpPr>
          <p:nvPr>
            <p:ph type="body" sz="quarter" idx="13" hasCustomPrompt="1"/>
          </p:nvPr>
        </p:nvSpPr>
        <p:spPr>
          <a:xfrm>
            <a:off x="9647125" y="6503089"/>
            <a:ext cx="2514713" cy="354911"/>
          </a:xfrm>
          <a:solidFill>
            <a:schemeClr val="tx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26467886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Blocks - PURPLE Ta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9" name="Slide Number Placeholder 3">
            <a:extLst>
              <a:ext uri="{FF2B5EF4-FFF2-40B4-BE49-F238E27FC236}">
                <a16:creationId xmlns:a16="http://schemas.microsoft.com/office/drawing/2014/main" id="{BE81FC73-48B2-2E4B-ADB9-A339D46B7323}"/>
              </a:ext>
            </a:extLst>
          </p:cNvPr>
          <p:cNvSpPr>
            <a:spLocks noGrp="1"/>
          </p:cNvSpPr>
          <p:nvPr>
            <p:ph type="sldNum" sz="quarter" idx="12"/>
          </p:nvPr>
        </p:nvSpPr>
        <p:spPr>
          <a:xfrm>
            <a:off x="8448329" y="6503088"/>
            <a:ext cx="1126542" cy="365125"/>
          </a:xfrm>
        </p:spPr>
        <p:txBody>
          <a:bodyPr/>
          <a:lstStyle>
            <a:lvl1pPr>
              <a:defRPr sz="1330">
                <a:solidFill>
                  <a:srgbClr val="165C7D"/>
                </a:solidFill>
              </a:defRPr>
            </a:lvl1pPr>
          </a:lstStyle>
          <a:p>
            <a:fld id="{D7A021A0-8C2C-B946-BF5A-945208CA69F7}" type="slidenum">
              <a:rPr lang="en-US" smtClean="0"/>
              <a:pPr/>
              <a:t>‹#›</a:t>
            </a:fld>
            <a:endParaRPr lang="en-US"/>
          </a:p>
        </p:txBody>
      </p:sp>
      <p:sp>
        <p:nvSpPr>
          <p:cNvPr id="10" name="Text Placeholder 6">
            <a:extLst>
              <a:ext uri="{FF2B5EF4-FFF2-40B4-BE49-F238E27FC236}">
                <a16:creationId xmlns:a16="http://schemas.microsoft.com/office/drawing/2014/main" id="{BEFD2D27-280B-C142-B1A6-2E99728AD213}"/>
              </a:ext>
            </a:extLst>
          </p:cNvPr>
          <p:cNvSpPr>
            <a:spLocks noGrp="1"/>
          </p:cNvSpPr>
          <p:nvPr>
            <p:ph type="body" sz="quarter" idx="13" hasCustomPrompt="1"/>
          </p:nvPr>
        </p:nvSpPr>
        <p:spPr>
          <a:xfrm>
            <a:off x="9647125" y="6503089"/>
            <a:ext cx="2514713" cy="354911"/>
          </a:xfrm>
          <a:solidFill>
            <a:srgbClr val="7C418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4146681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Blocks - GRAY Ta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18"/>
            <a:ext cx="5371478" cy="4823247"/>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0"/>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1"/>
            <a:ext cx="10421123" cy="779991"/>
          </a:xfrm>
        </p:spPr>
        <p:txBody>
          <a:bodyPr>
            <a:normAutofit/>
          </a:bodyPr>
          <a:lstStyle>
            <a:lvl1pPr>
              <a:defRPr sz="4788"/>
            </a:lvl1pPr>
          </a:lstStyle>
          <a:p>
            <a:r>
              <a:rPr lang="en-US"/>
              <a:t>Click to edit Master title style</a:t>
            </a:r>
          </a:p>
        </p:txBody>
      </p:sp>
      <p:sp>
        <p:nvSpPr>
          <p:cNvPr id="9" name="Slide Number Placeholder 3">
            <a:extLst>
              <a:ext uri="{FF2B5EF4-FFF2-40B4-BE49-F238E27FC236}">
                <a16:creationId xmlns:a16="http://schemas.microsoft.com/office/drawing/2014/main" id="{BE81FC73-48B2-2E4B-ADB9-A339D46B7323}"/>
              </a:ext>
            </a:extLst>
          </p:cNvPr>
          <p:cNvSpPr>
            <a:spLocks noGrp="1"/>
          </p:cNvSpPr>
          <p:nvPr>
            <p:ph type="sldNum" sz="quarter" idx="12"/>
          </p:nvPr>
        </p:nvSpPr>
        <p:spPr>
          <a:xfrm>
            <a:off x="8448329" y="6503088"/>
            <a:ext cx="1126542" cy="365125"/>
          </a:xfrm>
        </p:spPr>
        <p:txBody>
          <a:bodyPr/>
          <a:lstStyle>
            <a:lvl1pPr>
              <a:defRPr sz="1330">
                <a:solidFill>
                  <a:srgbClr val="165C7D"/>
                </a:solidFill>
              </a:defRPr>
            </a:lvl1pPr>
          </a:lstStyle>
          <a:p>
            <a:fld id="{B8E1093A-AB95-AE40-887D-C955A515DB3C}" type="slidenum">
              <a:rPr lang="en-US" smtClean="0"/>
              <a:pPr/>
              <a:t>‹#›</a:t>
            </a:fld>
            <a:endParaRPr lang="en-US"/>
          </a:p>
        </p:txBody>
      </p:sp>
      <p:sp>
        <p:nvSpPr>
          <p:cNvPr id="10" name="Text Placeholder 6">
            <a:extLst>
              <a:ext uri="{FF2B5EF4-FFF2-40B4-BE49-F238E27FC236}">
                <a16:creationId xmlns:a16="http://schemas.microsoft.com/office/drawing/2014/main" id="{BEFD2D27-280B-C142-B1A6-2E99728AD213}"/>
              </a:ext>
            </a:extLst>
          </p:cNvPr>
          <p:cNvSpPr>
            <a:spLocks noGrp="1"/>
          </p:cNvSpPr>
          <p:nvPr>
            <p:ph type="body" sz="quarter" idx="13" hasCustomPrompt="1"/>
          </p:nvPr>
        </p:nvSpPr>
        <p:spPr>
          <a:xfrm>
            <a:off x="9647125" y="6503089"/>
            <a:ext cx="2514713" cy="354911"/>
          </a:xfrm>
          <a:solidFill>
            <a:schemeClr val="accent6"/>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2814901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ft Bar Stand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337435" y="6491623"/>
            <a:ext cx="1126542" cy="365125"/>
          </a:xfrm>
        </p:spPr>
        <p:txBody>
          <a:bodyPr/>
          <a:lstStyle>
            <a:lvl1pPr>
              <a:defRPr sz="1330">
                <a:solidFill>
                  <a:srgbClr val="165C7D"/>
                </a:solidFill>
              </a:defRPr>
            </a:lvl1pPr>
          </a:lstStyle>
          <a:p>
            <a:fld id="{238C24C4-4CC6-884D-A68F-F73B9ABD69CC}" type="slidenum">
              <a:rPr lang="en-US" smtClean="0"/>
              <a:pPr/>
              <a:t>‹#›</a:t>
            </a:fld>
            <a:endParaRPr lang="en-US"/>
          </a:p>
        </p:txBody>
      </p:sp>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0" y="255771"/>
            <a:ext cx="10543696" cy="779991"/>
          </a:xfrm>
        </p:spPr>
        <p:txBody>
          <a:bodyPr>
            <a:normAutofit/>
          </a:bodyPr>
          <a:lstStyle>
            <a:lvl1pPr>
              <a:defRPr sz="4788"/>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50" y="1322405"/>
            <a:ext cx="10543695"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6428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Left Bar Standard - GREEN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0" y="255771"/>
            <a:ext cx="10543696" cy="779991"/>
          </a:xfrm>
        </p:spPr>
        <p:txBody>
          <a:bodyPr>
            <a:normAutofit/>
          </a:bodyPr>
          <a:lstStyle>
            <a:lvl1pPr>
              <a:defRPr sz="4788"/>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49" y="1322405"/>
            <a:ext cx="10875067" cy="4311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BE6778B0-C6C1-D74A-B521-A863A02E1BC7}"/>
              </a:ext>
            </a:extLst>
          </p:cNvPr>
          <p:cNvSpPr>
            <a:spLocks noGrp="1"/>
          </p:cNvSpPr>
          <p:nvPr>
            <p:ph type="body" sz="quarter" idx="13" hasCustomPrompt="1"/>
          </p:nvPr>
        </p:nvSpPr>
        <p:spPr>
          <a:xfrm>
            <a:off x="718334" y="6503089"/>
            <a:ext cx="2514713" cy="354911"/>
          </a:xfrm>
          <a:solidFill>
            <a:schemeClr val="accent1"/>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
        <p:nvSpPr>
          <p:cNvPr id="13" name="Slide Number Placeholder 3">
            <a:extLst>
              <a:ext uri="{FF2B5EF4-FFF2-40B4-BE49-F238E27FC236}">
                <a16:creationId xmlns:a16="http://schemas.microsoft.com/office/drawing/2014/main" id="{88D0E9A7-7A5C-B343-BBD7-572A240404BB}"/>
              </a:ext>
            </a:extLst>
          </p:cNvPr>
          <p:cNvSpPr txBox="1">
            <a:spLocks/>
          </p:cNvSpPr>
          <p:nvPr userDrawn="1"/>
        </p:nvSpPr>
        <p:spPr>
          <a:xfrm>
            <a:off x="10316961" y="6512611"/>
            <a:ext cx="1126542" cy="365125"/>
          </a:xfrm>
          <a:prstGeom prst="rect">
            <a:avLst/>
          </a:prstGeom>
        </p:spPr>
        <p:txBody>
          <a:bodyPr vert="horz" lIns="121618" tIns="60809" rIns="121618" bIns="6080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697F67-DBC2-5647-A4F3-F8F988D5EBAA}" type="slidenum">
              <a:rPr lang="en-US" sz="1330" smtClean="0"/>
              <a:pPr/>
              <a:t>‹#›</a:t>
            </a:fld>
            <a:endParaRPr lang="en-US" sz="1330"/>
          </a:p>
        </p:txBody>
      </p:sp>
      <p:sp>
        <p:nvSpPr>
          <p:cNvPr id="11" name="Rectangle 10">
            <a:extLst>
              <a:ext uri="{FF2B5EF4-FFF2-40B4-BE49-F238E27FC236}">
                <a16:creationId xmlns:a16="http://schemas.microsoft.com/office/drawing/2014/main" id="{5DB3C8F7-EC38-4B15-9ABE-08192CD45396}"/>
              </a:ext>
            </a:extLst>
          </p:cNvPr>
          <p:cNvSpPr/>
          <p:nvPr userDrawn="1"/>
        </p:nvSpPr>
        <p:spPr>
          <a:xfrm>
            <a:off x="11675364" y="6370320"/>
            <a:ext cx="486474" cy="487680"/>
          </a:xfrm>
          <a:prstGeom prst="rect">
            <a:avLst/>
          </a:prstGeom>
          <a:solidFill>
            <a:srgbClr val="063563"/>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60">
                <a:latin typeface="Times New Roman" panose="02020603050405020304" pitchFamily="18" charset="0"/>
                <a:cs typeface="Times New Roman" panose="02020603050405020304" pitchFamily="18" charset="0"/>
              </a:rPr>
              <a:t>LP</a:t>
            </a:r>
            <a:endParaRPr lang="en-US" sz="2128">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6858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Left Bar Standard - ORANG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0" y="255771"/>
            <a:ext cx="10543696" cy="779991"/>
          </a:xfrm>
        </p:spPr>
        <p:txBody>
          <a:bodyPr>
            <a:normAutofit/>
          </a:bodyPr>
          <a:lstStyle>
            <a:lvl1pPr>
              <a:defRPr sz="4788"/>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50" y="1322405"/>
            <a:ext cx="10543695"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3">
            <a:extLst>
              <a:ext uri="{FF2B5EF4-FFF2-40B4-BE49-F238E27FC236}">
                <a16:creationId xmlns:a16="http://schemas.microsoft.com/office/drawing/2014/main" id="{3A60B206-5133-104D-ABBE-83634A739DBD}"/>
              </a:ext>
            </a:extLst>
          </p:cNvPr>
          <p:cNvSpPr txBox="1">
            <a:spLocks/>
          </p:cNvSpPr>
          <p:nvPr userDrawn="1"/>
        </p:nvSpPr>
        <p:spPr>
          <a:xfrm>
            <a:off x="8448329" y="6503088"/>
            <a:ext cx="1126542" cy="365125"/>
          </a:xfrm>
          <a:prstGeom prst="rect">
            <a:avLst/>
          </a:prstGeom>
        </p:spPr>
        <p:txBody>
          <a:bodyPr vert="horz" lIns="121618" tIns="60809" rIns="121618" bIns="6080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515A7D-AA1B-2245-8DBC-92A4BC571AC6}" type="slidenum">
              <a:rPr lang="en-US" sz="1330" smtClean="0"/>
              <a:t>‹#›</a:t>
            </a:fld>
            <a:endParaRPr lang="en-US" sz="1330"/>
          </a:p>
        </p:txBody>
      </p:sp>
      <p:sp>
        <p:nvSpPr>
          <p:cNvPr id="12" name="Text Placeholder 6">
            <a:extLst>
              <a:ext uri="{FF2B5EF4-FFF2-40B4-BE49-F238E27FC236}">
                <a16:creationId xmlns:a16="http://schemas.microsoft.com/office/drawing/2014/main" id="{BE6778B0-C6C1-D74A-B521-A863A02E1BC7}"/>
              </a:ext>
            </a:extLst>
          </p:cNvPr>
          <p:cNvSpPr>
            <a:spLocks noGrp="1"/>
          </p:cNvSpPr>
          <p:nvPr>
            <p:ph type="body" sz="quarter" idx="13" hasCustomPrompt="1"/>
          </p:nvPr>
        </p:nvSpPr>
        <p:spPr>
          <a:xfrm>
            <a:off x="9647125" y="6503089"/>
            <a:ext cx="2514713" cy="354911"/>
          </a:xfrm>
          <a:solidFill>
            <a:schemeClr val="bg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2422587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Left Bar Standard - BLU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0" y="255771"/>
            <a:ext cx="10543696" cy="779991"/>
          </a:xfrm>
        </p:spPr>
        <p:txBody>
          <a:bodyPr>
            <a:normAutofit/>
          </a:bodyPr>
          <a:lstStyle>
            <a:lvl1pPr>
              <a:defRPr sz="4788"/>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50" y="1322405"/>
            <a:ext cx="10543695"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BE6778B0-C6C1-D74A-B521-A863A02E1BC7}"/>
              </a:ext>
            </a:extLst>
          </p:cNvPr>
          <p:cNvSpPr>
            <a:spLocks noGrp="1"/>
          </p:cNvSpPr>
          <p:nvPr>
            <p:ph type="body" sz="quarter" idx="13" hasCustomPrompt="1"/>
          </p:nvPr>
        </p:nvSpPr>
        <p:spPr>
          <a:xfrm>
            <a:off x="9647125" y="6503089"/>
            <a:ext cx="2514713" cy="354911"/>
          </a:xfrm>
          <a:solidFill>
            <a:schemeClr val="tx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
        <p:nvSpPr>
          <p:cNvPr id="13" name="Slide Number Placeholder 3">
            <a:extLst>
              <a:ext uri="{FF2B5EF4-FFF2-40B4-BE49-F238E27FC236}">
                <a16:creationId xmlns:a16="http://schemas.microsoft.com/office/drawing/2014/main" id="{DF940184-41B0-1D4B-84FB-F718098F0302}"/>
              </a:ext>
            </a:extLst>
          </p:cNvPr>
          <p:cNvSpPr txBox="1">
            <a:spLocks/>
          </p:cNvSpPr>
          <p:nvPr userDrawn="1"/>
        </p:nvSpPr>
        <p:spPr>
          <a:xfrm>
            <a:off x="8448329" y="6503088"/>
            <a:ext cx="1126542" cy="365125"/>
          </a:xfrm>
          <a:prstGeom prst="rect">
            <a:avLst/>
          </a:prstGeom>
        </p:spPr>
        <p:txBody>
          <a:bodyPr vert="horz" lIns="121618" tIns="60809" rIns="121618" bIns="6080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D5C7C7-CFC2-3445-B6E0-1B02120BC17A}" type="slidenum">
              <a:rPr lang="en-US" sz="1330" smtClean="0"/>
              <a:t>‹#›</a:t>
            </a:fld>
            <a:endParaRPr lang="en-US" sz="1330"/>
          </a:p>
        </p:txBody>
      </p:sp>
    </p:spTree>
    <p:extLst>
      <p:ext uri="{BB962C8B-B14F-4D97-AF65-F5344CB8AC3E}">
        <p14:creationId xmlns:p14="http://schemas.microsoft.com/office/powerpoint/2010/main" val="2572330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Left Bar Standard - PURPL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0" y="255771"/>
            <a:ext cx="10543696" cy="779991"/>
          </a:xfrm>
        </p:spPr>
        <p:txBody>
          <a:bodyPr>
            <a:normAutofit/>
          </a:bodyPr>
          <a:lstStyle>
            <a:lvl1pPr>
              <a:defRPr sz="4788"/>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50" y="1322405"/>
            <a:ext cx="10543695"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BE6778B0-C6C1-D74A-B521-A863A02E1BC7}"/>
              </a:ext>
            </a:extLst>
          </p:cNvPr>
          <p:cNvSpPr>
            <a:spLocks noGrp="1"/>
          </p:cNvSpPr>
          <p:nvPr>
            <p:ph type="body" sz="quarter" idx="13" hasCustomPrompt="1"/>
          </p:nvPr>
        </p:nvSpPr>
        <p:spPr>
          <a:xfrm>
            <a:off x="9647125" y="6503089"/>
            <a:ext cx="2514713" cy="354911"/>
          </a:xfrm>
          <a:solidFill>
            <a:srgbClr val="7C418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
        <p:nvSpPr>
          <p:cNvPr id="13" name="Slide Number Placeholder 3">
            <a:extLst>
              <a:ext uri="{FF2B5EF4-FFF2-40B4-BE49-F238E27FC236}">
                <a16:creationId xmlns:a16="http://schemas.microsoft.com/office/drawing/2014/main" id="{608E0972-16E0-DF46-BD62-485BA5E387D6}"/>
              </a:ext>
            </a:extLst>
          </p:cNvPr>
          <p:cNvSpPr txBox="1">
            <a:spLocks/>
          </p:cNvSpPr>
          <p:nvPr userDrawn="1"/>
        </p:nvSpPr>
        <p:spPr>
          <a:xfrm>
            <a:off x="8448329" y="6503088"/>
            <a:ext cx="1126542" cy="365125"/>
          </a:xfrm>
          <a:prstGeom prst="rect">
            <a:avLst/>
          </a:prstGeom>
        </p:spPr>
        <p:txBody>
          <a:bodyPr vert="horz" lIns="121618" tIns="60809" rIns="121618" bIns="6080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A757610-BA7F-D141-8638-1EE65A606BB1}" type="slidenum">
              <a:rPr lang="en-US" sz="1330" smtClean="0"/>
              <a:t>‹#›</a:t>
            </a:fld>
            <a:endParaRPr lang="en-US" sz="1330"/>
          </a:p>
        </p:txBody>
      </p:sp>
    </p:spTree>
    <p:extLst>
      <p:ext uri="{BB962C8B-B14F-4D97-AF65-F5344CB8AC3E}">
        <p14:creationId xmlns:p14="http://schemas.microsoft.com/office/powerpoint/2010/main" val="136636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Left Bar Standard - GRAY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0" y="255771"/>
            <a:ext cx="10543696" cy="779991"/>
          </a:xfrm>
        </p:spPr>
        <p:txBody>
          <a:bodyPr>
            <a:normAutofit/>
          </a:bodyPr>
          <a:lstStyle>
            <a:lvl1pPr>
              <a:defRPr sz="4788"/>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50" y="1322405"/>
            <a:ext cx="10543695"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BE6778B0-C6C1-D74A-B521-A863A02E1BC7}"/>
              </a:ext>
            </a:extLst>
          </p:cNvPr>
          <p:cNvSpPr>
            <a:spLocks noGrp="1"/>
          </p:cNvSpPr>
          <p:nvPr>
            <p:ph type="body" sz="quarter" idx="13" hasCustomPrompt="1"/>
          </p:nvPr>
        </p:nvSpPr>
        <p:spPr>
          <a:xfrm>
            <a:off x="9647125" y="6503089"/>
            <a:ext cx="2514713" cy="354911"/>
          </a:xfrm>
          <a:solidFill>
            <a:schemeClr val="accent6"/>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
        <p:nvSpPr>
          <p:cNvPr id="13" name="Slide Number Placeholder 3">
            <a:extLst>
              <a:ext uri="{FF2B5EF4-FFF2-40B4-BE49-F238E27FC236}">
                <a16:creationId xmlns:a16="http://schemas.microsoft.com/office/drawing/2014/main" id="{563A674C-D59D-DB46-9CEA-F1D6DA5D845E}"/>
              </a:ext>
            </a:extLst>
          </p:cNvPr>
          <p:cNvSpPr txBox="1">
            <a:spLocks/>
          </p:cNvSpPr>
          <p:nvPr userDrawn="1"/>
        </p:nvSpPr>
        <p:spPr>
          <a:xfrm>
            <a:off x="8448329" y="6503088"/>
            <a:ext cx="1126542" cy="365125"/>
          </a:xfrm>
          <a:prstGeom prst="rect">
            <a:avLst/>
          </a:prstGeom>
        </p:spPr>
        <p:txBody>
          <a:bodyPr vert="horz" lIns="121618" tIns="60809" rIns="121618" bIns="6080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697F67-DBC2-5647-A4F3-F8F988D5EBAA}" type="slidenum">
              <a:rPr lang="en-US" sz="1330" smtClean="0"/>
              <a:pPr/>
              <a:t>‹#›</a:t>
            </a:fld>
            <a:endParaRPr lang="en-US" sz="1330"/>
          </a:p>
        </p:txBody>
      </p:sp>
    </p:spTree>
    <p:extLst>
      <p:ext uri="{BB962C8B-B14F-4D97-AF65-F5344CB8AC3E}">
        <p14:creationId xmlns:p14="http://schemas.microsoft.com/office/powerpoint/2010/main" val="41096207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ection-White">
    <p:spTree>
      <p:nvGrpSpPr>
        <p:cNvPr id="1" name=""/>
        <p:cNvGrpSpPr/>
        <p:nvPr/>
      </p:nvGrpSpPr>
      <p:grpSpPr>
        <a:xfrm>
          <a:off x="0" y="0"/>
          <a:ext cx="0" cy="0"/>
          <a:chOff x="0" y="0"/>
          <a:chExt cx="0" cy="0"/>
        </a:xfrm>
      </p:grpSpPr>
      <p:sp>
        <p:nvSpPr>
          <p:cNvPr id="2" name="Title 1"/>
          <p:cNvSpPr>
            <a:spLocks noGrp="1"/>
          </p:cNvSpPr>
          <p:nvPr>
            <p:ph type="title"/>
          </p:nvPr>
        </p:nvSpPr>
        <p:spPr>
          <a:xfrm>
            <a:off x="608092" y="2694815"/>
            <a:ext cx="10945654" cy="1143000"/>
          </a:xfrm>
        </p:spPr>
        <p:txBody>
          <a:bodyPr/>
          <a:lstStyle>
            <a:lvl1pPr algn="ctr">
              <a:defRPr/>
            </a:lvl1pPr>
          </a:lstStyle>
          <a:p>
            <a:r>
              <a:rPr lang="en-US"/>
              <a:t>Click to edit Master title style</a:t>
            </a:r>
          </a:p>
        </p:txBody>
      </p:sp>
      <p:cxnSp>
        <p:nvCxnSpPr>
          <p:cNvPr id="5" name="Straight Connector 4">
            <a:extLst>
              <a:ext uri="{FF2B5EF4-FFF2-40B4-BE49-F238E27FC236}">
                <a16:creationId xmlns:a16="http://schemas.microsoft.com/office/drawing/2014/main" id="{10C0D7A6-B5E1-8D41-8D88-9FD02DD3FFF4}"/>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6" name="Straight Connector 5">
            <a:extLst>
              <a:ext uri="{FF2B5EF4-FFF2-40B4-BE49-F238E27FC236}">
                <a16:creationId xmlns:a16="http://schemas.microsoft.com/office/drawing/2014/main" id="{9D2CF391-638A-DA46-BDE3-7ACE3FF03C9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6922FB2A-1D25-4C40-82F8-133C7CFA44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10" name="Slide Number Placeholder 3">
            <a:extLst>
              <a:ext uri="{FF2B5EF4-FFF2-40B4-BE49-F238E27FC236}">
                <a16:creationId xmlns:a16="http://schemas.microsoft.com/office/drawing/2014/main" id="{9A1081A7-CDD7-294A-88AE-A932DA2A2A99}"/>
              </a:ext>
            </a:extLst>
          </p:cNvPr>
          <p:cNvSpPr>
            <a:spLocks noGrp="1"/>
          </p:cNvSpPr>
          <p:nvPr>
            <p:ph type="sldNum" sz="quarter" idx="12"/>
          </p:nvPr>
        </p:nvSpPr>
        <p:spPr>
          <a:xfrm>
            <a:off x="10973456" y="6419667"/>
            <a:ext cx="1126542" cy="365125"/>
          </a:xfrm>
        </p:spPr>
        <p:txBody>
          <a:bodyPr/>
          <a:lstStyle>
            <a:lvl1pPr>
              <a:defRPr sz="1330">
                <a:solidFill>
                  <a:srgbClr val="165C7D"/>
                </a:solidFill>
              </a:defRPr>
            </a:lvl1pPr>
          </a:lstStyle>
          <a:p>
            <a:fld id="{464DE8FA-2431-1447-A486-E698276AA914}" type="slidenum">
              <a:rPr lang="en-US" smtClean="0"/>
              <a:pPr/>
              <a:t>‹#›</a:t>
            </a:fld>
            <a:endParaRPr lang="en-US"/>
          </a:p>
        </p:txBody>
      </p:sp>
    </p:spTree>
    <p:extLst>
      <p:ext uri="{BB962C8B-B14F-4D97-AF65-F5344CB8AC3E}">
        <p14:creationId xmlns:p14="http://schemas.microsoft.com/office/powerpoint/2010/main" val="303703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Slid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678B48-C94F-4863-9E47-1E85F9771043}"/>
              </a:ext>
            </a:extLst>
          </p:cNvPr>
          <p:cNvSpPr/>
          <p:nvPr userDrawn="1"/>
        </p:nvSpPr>
        <p:spPr>
          <a:xfrm>
            <a:off x="8037169" y="0"/>
            <a:ext cx="412467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8"/>
          </a:p>
        </p:txBody>
      </p:sp>
      <p:sp>
        <p:nvSpPr>
          <p:cNvPr id="6" name="Rectangle 5">
            <a:extLst>
              <a:ext uri="{FF2B5EF4-FFF2-40B4-BE49-F238E27FC236}">
                <a16:creationId xmlns:a16="http://schemas.microsoft.com/office/drawing/2014/main" id="{C198B2D4-295A-41B4-B419-00DCCB47ACEE}"/>
              </a:ext>
            </a:extLst>
          </p:cNvPr>
          <p:cNvSpPr/>
          <p:nvPr userDrawn="1"/>
        </p:nvSpPr>
        <p:spPr>
          <a:xfrm>
            <a:off x="0" y="0"/>
            <a:ext cx="803716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Top Corners Rounded 7">
            <a:extLst>
              <a:ext uri="{FF2B5EF4-FFF2-40B4-BE49-F238E27FC236}">
                <a16:creationId xmlns:a16="http://schemas.microsoft.com/office/drawing/2014/main" id="{C4DD093E-A192-4759-9C04-A4B90B3863FC}"/>
              </a:ext>
            </a:extLst>
          </p:cNvPr>
          <p:cNvSpPr/>
          <p:nvPr userDrawn="1"/>
        </p:nvSpPr>
        <p:spPr>
          <a:xfrm rot="16200000">
            <a:off x="3630973" y="681175"/>
            <a:ext cx="4224528" cy="4587865"/>
          </a:xfrm>
          <a:prstGeom prst="round2SameRect">
            <a:avLst>
              <a:gd name="adj1" fmla="val 3426"/>
              <a:gd name="adj2" fmla="val 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8"/>
          </a:p>
        </p:txBody>
      </p:sp>
      <p:cxnSp>
        <p:nvCxnSpPr>
          <p:cNvPr id="11" name="Straight Connector 10">
            <a:extLst>
              <a:ext uri="{FF2B5EF4-FFF2-40B4-BE49-F238E27FC236}">
                <a16:creationId xmlns:a16="http://schemas.microsoft.com/office/drawing/2014/main" id="{268DBF55-121E-4F2F-9491-BFF04722E6D6}"/>
              </a:ext>
            </a:extLst>
          </p:cNvPr>
          <p:cNvCxnSpPr>
            <a:cxnSpLocks/>
          </p:cNvCxnSpPr>
          <p:nvPr userDrawn="1"/>
        </p:nvCxnSpPr>
        <p:spPr>
          <a:xfrm>
            <a:off x="3449304" y="2452699"/>
            <a:ext cx="0" cy="1118695"/>
          </a:xfrm>
          <a:prstGeom prst="line">
            <a:avLst/>
          </a:prstGeom>
          <a:ln w="190500" cap="rnd">
            <a:solidFill>
              <a:schemeClr val="accent3"/>
            </a:solidFill>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458F09B-3187-42AD-9331-F5AC4FF3F0F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83583" y="5087590"/>
            <a:ext cx="6911787" cy="475010"/>
          </a:xfrm>
          <a:prstGeom prst="rect">
            <a:avLst/>
          </a:prstGeom>
        </p:spPr>
      </p:pic>
      <p:sp>
        <p:nvSpPr>
          <p:cNvPr id="2" name="Title 1">
            <a:extLst>
              <a:ext uri="{FF2B5EF4-FFF2-40B4-BE49-F238E27FC236}">
                <a16:creationId xmlns:a16="http://schemas.microsoft.com/office/drawing/2014/main" id="{AFB057DD-5E17-45C7-BD6E-F05D471BCCCD}"/>
              </a:ext>
            </a:extLst>
          </p:cNvPr>
          <p:cNvSpPr>
            <a:spLocks noGrp="1"/>
          </p:cNvSpPr>
          <p:nvPr>
            <p:ph type="title"/>
          </p:nvPr>
        </p:nvSpPr>
        <p:spPr>
          <a:xfrm>
            <a:off x="3642528" y="2398517"/>
            <a:ext cx="3854574" cy="1325563"/>
          </a:xfrm>
          <a:prstGeom prst="rect">
            <a:avLst/>
          </a:prstGeom>
        </p:spPr>
        <p:txBody>
          <a:bodyPr/>
          <a:lstStyle>
            <a:lvl1pPr>
              <a:defRPr>
                <a:solidFill>
                  <a:schemeClr val="tx2"/>
                </a:solidFill>
                <a:latin typeface="+mj-lt"/>
              </a:defRPr>
            </a:lvl1pPr>
          </a:lstStyle>
          <a:p>
            <a:r>
              <a:rPr lang="en-US"/>
              <a:t>Click to edit Master title style</a:t>
            </a:r>
          </a:p>
        </p:txBody>
      </p:sp>
      <p:sp>
        <p:nvSpPr>
          <p:cNvPr id="4" name="Text Placeholder 3">
            <a:extLst>
              <a:ext uri="{FF2B5EF4-FFF2-40B4-BE49-F238E27FC236}">
                <a16:creationId xmlns:a16="http://schemas.microsoft.com/office/drawing/2014/main" id="{99A08686-15B7-4527-B65E-0BECB55AF8BA}"/>
              </a:ext>
            </a:extLst>
          </p:cNvPr>
          <p:cNvSpPr>
            <a:spLocks noGrp="1"/>
          </p:cNvSpPr>
          <p:nvPr>
            <p:ph type="body" sz="quarter" idx="12" hasCustomPrompt="1"/>
          </p:nvPr>
        </p:nvSpPr>
        <p:spPr>
          <a:xfrm>
            <a:off x="3642528" y="1859476"/>
            <a:ext cx="3243262" cy="475010"/>
          </a:xfrm>
          <a:prstGeom prst="rect">
            <a:avLst/>
          </a:prstGeom>
        </p:spPr>
        <p:txBody>
          <a:bodyPr lIns="0" tIns="0" rIns="0" bIns="0" anchor="b" anchorCtr="0"/>
          <a:lstStyle>
            <a:lvl1pPr marL="0" indent="0">
              <a:buNone/>
              <a:defRPr lang="en-US" sz="2000" b="1" kern="1200" cap="all" baseline="0" dirty="0">
                <a:solidFill>
                  <a:schemeClr val="tx2"/>
                </a:solidFill>
                <a:latin typeface="+mn-lt"/>
                <a:ea typeface="+mn-ea"/>
                <a:cs typeface="+mn-cs"/>
              </a:defRPr>
            </a:lvl1pPr>
          </a:lstStyle>
          <a:p>
            <a:pPr lvl="0"/>
            <a:r>
              <a:rPr lang="en-US"/>
              <a:t>SECTION X</a:t>
            </a:r>
          </a:p>
        </p:txBody>
      </p:sp>
      <p:sp>
        <p:nvSpPr>
          <p:cNvPr id="17" name="Picture Placeholder 3">
            <a:extLst>
              <a:ext uri="{FF2B5EF4-FFF2-40B4-BE49-F238E27FC236}">
                <a16:creationId xmlns:a16="http://schemas.microsoft.com/office/drawing/2014/main" id="{5FC84876-1779-4905-8322-626CEAE58628}"/>
              </a:ext>
            </a:extLst>
          </p:cNvPr>
          <p:cNvSpPr>
            <a:spLocks noGrp="1"/>
          </p:cNvSpPr>
          <p:nvPr>
            <p:ph type="pic" sz="quarter" idx="13" hasCustomPrompt="1"/>
          </p:nvPr>
        </p:nvSpPr>
        <p:spPr>
          <a:xfrm>
            <a:off x="8037168" y="862843"/>
            <a:ext cx="2402149" cy="4224747"/>
          </a:xfrm>
          <a:custGeom>
            <a:avLst/>
            <a:gdLst>
              <a:gd name="connsiteX0" fmla="*/ 0 w 4816841"/>
              <a:gd name="connsiteY0" fmla="*/ 0 h 8449493"/>
              <a:gd name="connsiteX1" fmla="*/ 4601865 w 4816841"/>
              <a:gd name="connsiteY1" fmla="*/ 0 h 8449493"/>
              <a:gd name="connsiteX2" fmla="*/ 4816841 w 4816841"/>
              <a:gd name="connsiteY2" fmla="*/ 214976 h 8449493"/>
              <a:gd name="connsiteX3" fmla="*/ 4816841 w 4816841"/>
              <a:gd name="connsiteY3" fmla="*/ 8234517 h 8449493"/>
              <a:gd name="connsiteX4" fmla="*/ 4601865 w 4816841"/>
              <a:gd name="connsiteY4" fmla="*/ 8449493 h 8449493"/>
              <a:gd name="connsiteX5" fmla="*/ 0 w 4816841"/>
              <a:gd name="connsiteY5" fmla="*/ 8449493 h 84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841" h="8449493">
                <a:moveTo>
                  <a:pt x="0" y="0"/>
                </a:moveTo>
                <a:lnTo>
                  <a:pt x="4601865" y="0"/>
                </a:lnTo>
                <a:cubicBezTo>
                  <a:pt x="4720593" y="0"/>
                  <a:pt x="4816841" y="96248"/>
                  <a:pt x="4816841" y="214976"/>
                </a:cubicBezTo>
                <a:lnTo>
                  <a:pt x="4816841" y="8234517"/>
                </a:lnTo>
                <a:cubicBezTo>
                  <a:pt x="4816841" y="8353245"/>
                  <a:pt x="4720593" y="8449493"/>
                  <a:pt x="4601865" y="8449493"/>
                </a:cubicBezTo>
                <a:lnTo>
                  <a:pt x="0" y="8449493"/>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5">
                <a:solidFill>
                  <a:schemeClr val="tx1">
                    <a:alpha val="73000"/>
                  </a:schemeClr>
                </a:solidFill>
              </a:defRPr>
            </a:lvl1pPr>
          </a:lstStyle>
          <a:p>
            <a:r>
              <a:rPr lang="en-US"/>
              <a:t>Click icon to add picture,</a:t>
            </a:r>
          </a:p>
          <a:p>
            <a:r>
              <a:rPr lang="en-US"/>
              <a:t>Drag and Drop</a:t>
            </a:r>
          </a:p>
        </p:txBody>
      </p:sp>
      <p:pic>
        <p:nvPicPr>
          <p:cNvPr id="10" name="Picture 9">
            <a:extLst>
              <a:ext uri="{FF2B5EF4-FFF2-40B4-BE49-F238E27FC236}">
                <a16:creationId xmlns:a16="http://schemas.microsoft.com/office/drawing/2014/main" id="{B00E0CDD-20C5-4DA5-991B-D1B659587F40}"/>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1138" y="6019800"/>
            <a:ext cx="1887619" cy="590931"/>
          </a:xfrm>
          <a:prstGeom prst="rect">
            <a:avLst/>
          </a:prstGeom>
          <a:noFill/>
          <a:ln>
            <a:noFill/>
          </a:ln>
        </p:spPr>
      </p:pic>
    </p:spTree>
    <p:extLst>
      <p:ext uri="{BB962C8B-B14F-4D97-AF65-F5344CB8AC3E}">
        <p14:creationId xmlns:p14="http://schemas.microsoft.com/office/powerpoint/2010/main" val="11062402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ection-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7"/>
            <a:ext cx="1126542" cy="365125"/>
          </a:xfrm>
        </p:spPr>
        <p:txBody>
          <a:bodyPr/>
          <a:lstStyle>
            <a:lvl1pPr>
              <a:defRPr sz="1330">
                <a:solidFill>
                  <a:schemeClr val="bg1"/>
                </a:solidFill>
              </a:defRPr>
            </a:lvl1pPr>
          </a:lstStyle>
          <a:p>
            <a:fld id="{671EA434-D433-D84E-B2D2-795ACF2D851D}" type="slidenum">
              <a:rPr lang="en-US" smtClean="0"/>
              <a:pPr/>
              <a:t>‹#›</a:t>
            </a:fld>
            <a:endParaRPr lang="en-US"/>
          </a:p>
        </p:txBody>
      </p:sp>
    </p:spTree>
    <p:extLst>
      <p:ext uri="{BB962C8B-B14F-4D97-AF65-F5344CB8AC3E}">
        <p14:creationId xmlns:p14="http://schemas.microsoft.com/office/powerpoint/2010/main" val="3310372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1_Section-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7"/>
            <a:ext cx="1126542" cy="365125"/>
          </a:xfrm>
        </p:spPr>
        <p:txBody>
          <a:bodyPr/>
          <a:lstStyle>
            <a:lvl1pPr>
              <a:defRPr sz="1330">
                <a:solidFill>
                  <a:schemeClr val="bg1"/>
                </a:solidFill>
              </a:defRPr>
            </a:lvl1pPr>
          </a:lstStyle>
          <a:p>
            <a:fld id="{90697F67-DBC2-5647-A4F3-F8F988D5EBAA}" type="slidenum">
              <a:rPr lang="en-US" smtClean="0"/>
              <a:pPr/>
              <a:t>‹#›</a:t>
            </a:fld>
            <a:endParaRPr lang="en-US"/>
          </a:p>
        </p:txBody>
      </p:sp>
    </p:spTree>
    <p:extLst>
      <p:ext uri="{BB962C8B-B14F-4D97-AF65-F5344CB8AC3E}">
        <p14:creationId xmlns:p14="http://schemas.microsoft.com/office/powerpoint/2010/main" val="257442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2_Section-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7C41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7"/>
            <a:ext cx="1126542" cy="365125"/>
          </a:xfrm>
        </p:spPr>
        <p:txBody>
          <a:bodyPr/>
          <a:lstStyle>
            <a:lvl1pPr>
              <a:defRPr sz="1330">
                <a:solidFill>
                  <a:schemeClr val="bg1"/>
                </a:solidFill>
              </a:defRPr>
            </a:lvl1pPr>
          </a:lstStyle>
          <a:p>
            <a:fld id="{90697F67-DBC2-5647-A4F3-F8F988D5EBAA}" type="slidenum">
              <a:rPr lang="en-US" smtClean="0"/>
              <a:pPr/>
              <a:t>‹#›</a:t>
            </a:fld>
            <a:endParaRPr lang="en-US"/>
          </a:p>
        </p:txBody>
      </p:sp>
    </p:spTree>
    <p:extLst>
      <p:ext uri="{BB962C8B-B14F-4D97-AF65-F5344CB8AC3E}">
        <p14:creationId xmlns:p14="http://schemas.microsoft.com/office/powerpoint/2010/main" val="11026226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3_Section-Blu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7"/>
            <a:ext cx="1126542" cy="365125"/>
          </a:xfrm>
        </p:spPr>
        <p:txBody>
          <a:bodyPr/>
          <a:lstStyle>
            <a:lvl1pPr>
              <a:defRPr sz="1330">
                <a:solidFill>
                  <a:schemeClr val="bg1"/>
                </a:solidFill>
              </a:defRPr>
            </a:lvl1pPr>
          </a:lstStyle>
          <a:p>
            <a:fld id="{90697F67-DBC2-5647-A4F3-F8F988D5EBAA}" type="slidenum">
              <a:rPr lang="en-US" smtClean="0"/>
              <a:pPr/>
              <a:t>‹#›</a:t>
            </a:fld>
            <a:endParaRPr lang="en-US"/>
          </a:p>
        </p:txBody>
      </p:sp>
    </p:spTree>
    <p:extLst>
      <p:ext uri="{BB962C8B-B14F-4D97-AF65-F5344CB8AC3E}">
        <p14:creationId xmlns:p14="http://schemas.microsoft.com/office/powerpoint/2010/main" val="2657966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Section-Lime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7"/>
            <a:ext cx="1126542" cy="365125"/>
          </a:xfrm>
        </p:spPr>
        <p:txBody>
          <a:bodyPr/>
          <a:lstStyle>
            <a:lvl1pPr>
              <a:defRPr sz="1330">
                <a:solidFill>
                  <a:schemeClr val="bg1"/>
                </a:solidFill>
              </a:defRPr>
            </a:lvl1pPr>
          </a:lstStyle>
          <a:p>
            <a:fld id="{90697F67-DBC2-5647-A4F3-F8F988D5EBAA}" type="slidenum">
              <a:rPr lang="en-US" smtClean="0"/>
              <a:pPr/>
              <a:t>‹#›</a:t>
            </a:fld>
            <a:endParaRPr lang="en-US"/>
          </a:p>
        </p:txBody>
      </p:sp>
      <p:sp>
        <p:nvSpPr>
          <p:cNvPr id="8" name="Title 1">
            <a:extLst>
              <a:ext uri="{FF2B5EF4-FFF2-40B4-BE49-F238E27FC236}">
                <a16:creationId xmlns:a16="http://schemas.microsoft.com/office/drawing/2014/main" id="{B368B92A-9C32-ED4E-BA6B-3A18330D7108}"/>
              </a:ext>
            </a:extLst>
          </p:cNvPr>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77F877E9-48F7-B34E-BA63-ACFDEBCF2B94}"/>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C55FDC6A-D313-3D4C-8986-CF7985D96B44}"/>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3419655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Section-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7"/>
            <a:ext cx="1126542" cy="365125"/>
          </a:xfrm>
        </p:spPr>
        <p:txBody>
          <a:bodyPr/>
          <a:lstStyle>
            <a:lvl1pPr>
              <a:defRPr sz="1330">
                <a:solidFill>
                  <a:schemeClr val="bg1"/>
                </a:solidFill>
              </a:defRPr>
            </a:lvl1pPr>
          </a:lstStyle>
          <a:p>
            <a:fld id="{90697F67-DBC2-5647-A4F3-F8F988D5EBAA}" type="slidenum">
              <a:rPr lang="en-US" smtClean="0"/>
              <a:pPr/>
              <a:t>‹#›</a:t>
            </a:fld>
            <a:endParaRPr lang="en-US"/>
          </a:p>
        </p:txBody>
      </p:sp>
      <p:sp>
        <p:nvSpPr>
          <p:cNvPr id="8" name="Title 1">
            <a:extLst>
              <a:ext uri="{FF2B5EF4-FFF2-40B4-BE49-F238E27FC236}">
                <a16:creationId xmlns:a16="http://schemas.microsoft.com/office/drawing/2014/main" id="{0384B8AE-6785-A84F-8E81-6937C52880E8}"/>
              </a:ext>
            </a:extLst>
          </p:cNvPr>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97369CD0-8AFC-404A-8FC2-0E041C2632E0}"/>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9D4FA420-2B92-6745-9420-9133151A8401}"/>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022674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Section-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7"/>
            <a:ext cx="1126542" cy="365125"/>
          </a:xfrm>
        </p:spPr>
        <p:txBody>
          <a:bodyPr/>
          <a:lstStyle>
            <a:lvl1pPr>
              <a:defRPr sz="1330">
                <a:solidFill>
                  <a:schemeClr val="bg1"/>
                </a:solidFill>
              </a:defRPr>
            </a:lvl1pPr>
          </a:lstStyle>
          <a:p>
            <a:fld id="{90697F67-DBC2-5647-A4F3-F8F988D5EBAA}" type="slidenum">
              <a:rPr lang="en-US" smtClean="0"/>
              <a:pPr/>
              <a:t>‹#›</a:t>
            </a:fld>
            <a:endParaRPr lang="en-US"/>
          </a:p>
        </p:txBody>
      </p:sp>
      <p:sp>
        <p:nvSpPr>
          <p:cNvPr id="8" name="Title 1">
            <a:extLst>
              <a:ext uri="{FF2B5EF4-FFF2-40B4-BE49-F238E27FC236}">
                <a16:creationId xmlns:a16="http://schemas.microsoft.com/office/drawing/2014/main" id="{0384B8AE-6785-A84F-8E81-6937C52880E8}"/>
              </a:ext>
            </a:extLst>
          </p:cNvPr>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97369CD0-8AFC-404A-8FC2-0E041C2632E0}"/>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9D4FA420-2B92-6745-9420-9133151A8401}"/>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494472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Blue-GREEN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8" name="Slide Number Placeholder 3">
            <a:extLst>
              <a:ext uri="{FF2B5EF4-FFF2-40B4-BE49-F238E27FC236}">
                <a16:creationId xmlns:a16="http://schemas.microsoft.com/office/drawing/2014/main" id="{5F7595D3-742C-1F4F-A267-BCE9E1F09142}"/>
              </a:ext>
            </a:extLst>
          </p:cNvPr>
          <p:cNvSpPr>
            <a:spLocks noGrp="1"/>
          </p:cNvSpPr>
          <p:nvPr>
            <p:ph type="sldNum" sz="quarter" idx="12"/>
          </p:nvPr>
        </p:nvSpPr>
        <p:spPr>
          <a:xfrm>
            <a:off x="8448329" y="6503088"/>
            <a:ext cx="1126542" cy="365125"/>
          </a:xfrm>
        </p:spPr>
        <p:txBody>
          <a:bodyPr/>
          <a:lstStyle>
            <a:lvl1pPr>
              <a:defRPr sz="1330">
                <a:solidFill>
                  <a:schemeClr val="bg1"/>
                </a:solidFill>
              </a:defRPr>
            </a:lvl1pPr>
          </a:lstStyle>
          <a:p>
            <a:fld id="{90697F67-DBC2-5647-A4F3-F8F988D5EBAA}" type="slidenum">
              <a:rPr lang="en-US" smtClean="0"/>
              <a:pPr/>
              <a:t>‹#›</a:t>
            </a:fld>
            <a:endParaRPr lang="en-US"/>
          </a:p>
        </p:txBody>
      </p:sp>
      <p:sp>
        <p:nvSpPr>
          <p:cNvPr id="13" name="Text Placeholder 6">
            <a:extLst>
              <a:ext uri="{FF2B5EF4-FFF2-40B4-BE49-F238E27FC236}">
                <a16:creationId xmlns:a16="http://schemas.microsoft.com/office/drawing/2014/main" id="{0D69648F-9D74-444E-A489-A452027D347E}"/>
              </a:ext>
            </a:extLst>
          </p:cNvPr>
          <p:cNvSpPr>
            <a:spLocks noGrp="1"/>
          </p:cNvSpPr>
          <p:nvPr>
            <p:ph type="body" sz="quarter" idx="13" hasCustomPrompt="1"/>
          </p:nvPr>
        </p:nvSpPr>
        <p:spPr>
          <a:xfrm>
            <a:off x="9647125" y="6503089"/>
            <a:ext cx="2514713" cy="354911"/>
          </a:xfrm>
          <a:solidFill>
            <a:schemeClr val="accent1"/>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34125563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Blue ORANG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8" name="Slide Number Placeholder 3">
            <a:extLst>
              <a:ext uri="{FF2B5EF4-FFF2-40B4-BE49-F238E27FC236}">
                <a16:creationId xmlns:a16="http://schemas.microsoft.com/office/drawing/2014/main" id="{5F7595D3-742C-1F4F-A267-BCE9E1F09142}"/>
              </a:ext>
            </a:extLst>
          </p:cNvPr>
          <p:cNvSpPr>
            <a:spLocks noGrp="1"/>
          </p:cNvSpPr>
          <p:nvPr>
            <p:ph type="sldNum" sz="quarter" idx="12"/>
          </p:nvPr>
        </p:nvSpPr>
        <p:spPr>
          <a:xfrm>
            <a:off x="8448329" y="6503088"/>
            <a:ext cx="1126542" cy="365125"/>
          </a:xfrm>
        </p:spPr>
        <p:txBody>
          <a:bodyPr/>
          <a:lstStyle>
            <a:lvl1pPr>
              <a:defRPr sz="1330">
                <a:solidFill>
                  <a:schemeClr val="bg1"/>
                </a:solidFill>
              </a:defRPr>
            </a:lvl1pPr>
          </a:lstStyle>
          <a:p>
            <a:fld id="{90697F67-DBC2-5647-A4F3-F8F988D5EBAA}" type="slidenum">
              <a:rPr lang="en-US" smtClean="0"/>
              <a:pPr/>
              <a:t>‹#›</a:t>
            </a:fld>
            <a:endParaRPr lang="en-US"/>
          </a:p>
        </p:txBody>
      </p:sp>
      <p:sp>
        <p:nvSpPr>
          <p:cNvPr id="13" name="Text Placeholder 6">
            <a:extLst>
              <a:ext uri="{FF2B5EF4-FFF2-40B4-BE49-F238E27FC236}">
                <a16:creationId xmlns:a16="http://schemas.microsoft.com/office/drawing/2014/main" id="{0D69648F-9D74-444E-A489-A452027D347E}"/>
              </a:ext>
            </a:extLst>
          </p:cNvPr>
          <p:cNvSpPr>
            <a:spLocks noGrp="1"/>
          </p:cNvSpPr>
          <p:nvPr>
            <p:ph type="body" sz="quarter" idx="13" hasCustomPrompt="1"/>
          </p:nvPr>
        </p:nvSpPr>
        <p:spPr>
          <a:xfrm>
            <a:off x="9647125" y="6503089"/>
            <a:ext cx="2514713" cy="354911"/>
          </a:xfrm>
          <a:solidFill>
            <a:schemeClr val="bg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37063565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Blue BLU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8" name="Slide Number Placeholder 3">
            <a:extLst>
              <a:ext uri="{FF2B5EF4-FFF2-40B4-BE49-F238E27FC236}">
                <a16:creationId xmlns:a16="http://schemas.microsoft.com/office/drawing/2014/main" id="{5F7595D3-742C-1F4F-A267-BCE9E1F09142}"/>
              </a:ext>
            </a:extLst>
          </p:cNvPr>
          <p:cNvSpPr>
            <a:spLocks noGrp="1"/>
          </p:cNvSpPr>
          <p:nvPr>
            <p:ph type="sldNum" sz="quarter" idx="12"/>
          </p:nvPr>
        </p:nvSpPr>
        <p:spPr>
          <a:xfrm>
            <a:off x="8448329" y="6503088"/>
            <a:ext cx="1126542" cy="365125"/>
          </a:xfrm>
        </p:spPr>
        <p:txBody>
          <a:bodyPr/>
          <a:lstStyle>
            <a:lvl1pPr>
              <a:defRPr sz="1330">
                <a:solidFill>
                  <a:schemeClr val="bg1"/>
                </a:solidFill>
              </a:defRPr>
            </a:lvl1pPr>
          </a:lstStyle>
          <a:p>
            <a:fld id="{90697F67-DBC2-5647-A4F3-F8F988D5EBAA}" type="slidenum">
              <a:rPr lang="en-US" smtClean="0"/>
              <a:pPr/>
              <a:t>‹#›</a:t>
            </a:fld>
            <a:endParaRPr lang="en-US"/>
          </a:p>
        </p:txBody>
      </p:sp>
      <p:sp>
        <p:nvSpPr>
          <p:cNvPr id="13" name="Text Placeholder 6">
            <a:extLst>
              <a:ext uri="{FF2B5EF4-FFF2-40B4-BE49-F238E27FC236}">
                <a16:creationId xmlns:a16="http://schemas.microsoft.com/office/drawing/2014/main" id="{0D69648F-9D74-444E-A489-A452027D347E}"/>
              </a:ext>
            </a:extLst>
          </p:cNvPr>
          <p:cNvSpPr>
            <a:spLocks noGrp="1"/>
          </p:cNvSpPr>
          <p:nvPr>
            <p:ph type="body" sz="quarter" idx="13" hasCustomPrompt="1"/>
          </p:nvPr>
        </p:nvSpPr>
        <p:spPr>
          <a:xfrm>
            <a:off x="9647125" y="6503089"/>
            <a:ext cx="2514713" cy="354911"/>
          </a:xfrm>
          <a:solidFill>
            <a:schemeClr val="tx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58097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Option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4166305" y="6627168"/>
            <a:ext cx="7995533"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0" y="6627169"/>
            <a:ext cx="2566105"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2566105" y="6627168"/>
            <a:ext cx="1600200"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322128" y="6293328"/>
            <a:ext cx="11517261" cy="230832"/>
          </a:xfrm>
          <a:prstGeom prst="rect">
            <a:avLst/>
          </a:prstGeom>
        </p:spPr>
        <p:txBody>
          <a:bodyPr wrap="square" anchor="b" anchorCtr="0">
            <a:spAutoFit/>
          </a:bodyPr>
          <a:lstStyle>
            <a:lvl1pPr marL="0" indent="0" algn="l">
              <a:lnSpc>
                <a:spcPct val="100000"/>
              </a:lnSpc>
              <a:spcBef>
                <a:spcPts val="0"/>
              </a:spcBef>
              <a:buNone/>
              <a:defRPr sz="900">
                <a:solidFill>
                  <a:schemeClr val="accent5"/>
                </a:solidFill>
                <a:latin typeface="+mn-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
        <p:nvSpPr>
          <p:cNvPr id="17" name="Rectangle 6">
            <a:extLst>
              <a:ext uri="{FF2B5EF4-FFF2-40B4-BE49-F238E27FC236}">
                <a16:creationId xmlns:a16="http://schemas.microsoft.com/office/drawing/2014/main" id="{8B4AE875-188B-4B6A-B4C2-5FD36226681D}"/>
              </a:ext>
            </a:extLst>
          </p:cNvPr>
          <p:cNvSpPr>
            <a:spLocks noChangeArrowheads="1"/>
          </p:cNvSpPr>
          <p:nvPr userDrawn="1"/>
        </p:nvSpPr>
        <p:spPr bwMode="auto">
          <a:xfrm>
            <a:off x="137319" y="6646406"/>
            <a:ext cx="1258993" cy="192358"/>
          </a:xfrm>
          <a:prstGeom prst="rect">
            <a:avLst/>
          </a:prstGeom>
          <a:noFill/>
          <a:ln w="9525">
            <a:noFill/>
            <a:miter lim="800000"/>
            <a:headEnd/>
            <a:tailEnd/>
          </a:ln>
        </p:spPr>
        <p:txBody>
          <a:bodyPr wrap="none" lIns="68577" tIns="34289" rIns="68577" bIns="34289">
            <a:spAutoFit/>
          </a:bodyPr>
          <a:lstStyle/>
          <a:p>
            <a:pPr defTabSz="685800" eaLnBrk="0" fontAlgn="base" hangingPunct="0">
              <a:spcBef>
                <a:spcPct val="0"/>
              </a:spcBef>
              <a:spcAft>
                <a:spcPct val="0"/>
              </a:spcAft>
              <a:defRPr/>
            </a:pPr>
            <a:r>
              <a:rPr lang="en-US" sz="800">
                <a:solidFill>
                  <a:schemeClr val="bg1"/>
                </a:solidFill>
                <a:latin typeface="+mn-lt"/>
                <a:ea typeface="ヒラギノ角ゴ Pro W3" pitchFamily="-112" charset="-128"/>
                <a:cs typeface="Segoe UI" pitchFamily="34" charset="0"/>
              </a:rPr>
              <a:t>©2021 LEAVITT PARTNERS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11561438" y="6627170"/>
            <a:ext cx="377682" cy="230830"/>
          </a:xfrm>
          <a:prstGeom prst="rect">
            <a:avLst/>
          </a:prstGeom>
          <a:noFill/>
        </p:spPr>
        <p:txBody>
          <a:bodyPr wrap="square" lIns="68577" tIns="34289" rIns="68577" bIns="34289" rtlCol="0">
            <a:spAutoFit/>
          </a:bodyPr>
          <a:lstStyle/>
          <a:p>
            <a:pPr algn="r" defTabSz="685800"/>
            <a:fld id="{879E2ECD-52C4-4036-9BD3-F4AEC1C18931}" type="slidenum">
              <a:rPr lang="en-US" sz="1050">
                <a:solidFill>
                  <a:schemeClr val="bg1"/>
                </a:solidFill>
                <a:latin typeface="+mn-lt"/>
              </a:rPr>
              <a:pPr algn="r" defTabSz="685800"/>
              <a:t>‹#›</a:t>
            </a:fld>
            <a:endParaRPr lang="en-US" sz="105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322128" y="152400"/>
            <a:ext cx="10845788" cy="624834"/>
          </a:xfrm>
          <a:prstGeom prst="rect">
            <a:avLst/>
          </a:prstGeom>
        </p:spPr>
        <p:txBody>
          <a:bodyPr lIns="91438" tIns="0" rIns="91438" bIns="0" anchor="ctr" anchorCtr="0">
            <a:noAutofit/>
          </a:bodyPr>
          <a:lstStyle>
            <a:lvl1pPr algn="l">
              <a:defRPr sz="3200"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322289" y="929634"/>
            <a:ext cx="11517261" cy="5294569"/>
          </a:xfrm>
          <a:prstGeom prst="rect">
            <a:avLst/>
          </a:prstGeom>
        </p:spPr>
        <p:txBody>
          <a:bodyPr/>
          <a:lstStyle>
            <a:lvl1pPr marL="0" indent="0">
              <a:buNone/>
              <a:defRPr sz="2400">
                <a:solidFill>
                  <a:schemeClr val="accent5"/>
                </a:solidFill>
                <a:latin typeface="+mn-lt"/>
              </a:defRPr>
            </a:lvl1pPr>
            <a:lvl2pPr>
              <a:defRPr sz="2000">
                <a:solidFill>
                  <a:schemeClr val="accent5"/>
                </a:solidFill>
                <a:latin typeface="+mn-lt"/>
              </a:defRPr>
            </a:lvl2pPr>
            <a:lvl3pPr>
              <a:defRPr sz="1400">
                <a:solidFill>
                  <a:schemeClr val="accent5"/>
                </a:solidFill>
                <a:latin typeface="+mn-lt"/>
              </a:defRPr>
            </a:lvl3pPr>
            <a:lvl4pPr>
              <a:defRPr sz="1200">
                <a:solidFill>
                  <a:schemeClr val="accent5"/>
                </a:solidFill>
                <a:latin typeface="+mn-lt"/>
              </a:defRPr>
            </a:lvl4pPr>
            <a:lvl5pPr>
              <a:defRPr sz="12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DE58C00-3E75-475C-95AE-B63E2DDC0B62}"/>
              </a:ext>
            </a:extLst>
          </p:cNvPr>
          <p:cNvPicPr>
            <a:picLocks noChangeAspect="1"/>
          </p:cNvPicPr>
          <p:nvPr userDrawn="1"/>
        </p:nvPicPr>
        <p:blipFill>
          <a:blip r:embed="rId2"/>
          <a:stretch>
            <a:fillRect/>
          </a:stretch>
        </p:blipFill>
        <p:spPr>
          <a:xfrm>
            <a:off x="11217597" y="152400"/>
            <a:ext cx="621792" cy="621792"/>
          </a:xfrm>
          <a:prstGeom prst="rect">
            <a:avLst/>
          </a:prstGeom>
        </p:spPr>
      </p:pic>
    </p:spTree>
    <p:extLst>
      <p:ext uri="{BB962C8B-B14F-4D97-AF65-F5344CB8AC3E}">
        <p14:creationId xmlns:p14="http://schemas.microsoft.com/office/powerpoint/2010/main" val="22347940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Blue PURPL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8" name="Slide Number Placeholder 3">
            <a:extLst>
              <a:ext uri="{FF2B5EF4-FFF2-40B4-BE49-F238E27FC236}">
                <a16:creationId xmlns:a16="http://schemas.microsoft.com/office/drawing/2014/main" id="{5F7595D3-742C-1F4F-A267-BCE9E1F09142}"/>
              </a:ext>
            </a:extLst>
          </p:cNvPr>
          <p:cNvSpPr>
            <a:spLocks noGrp="1"/>
          </p:cNvSpPr>
          <p:nvPr>
            <p:ph type="sldNum" sz="quarter" idx="12"/>
          </p:nvPr>
        </p:nvSpPr>
        <p:spPr>
          <a:xfrm>
            <a:off x="8448329" y="6503088"/>
            <a:ext cx="1126542" cy="365125"/>
          </a:xfrm>
        </p:spPr>
        <p:txBody>
          <a:bodyPr/>
          <a:lstStyle>
            <a:lvl1pPr>
              <a:defRPr sz="1330">
                <a:solidFill>
                  <a:schemeClr val="bg1"/>
                </a:solidFill>
              </a:defRPr>
            </a:lvl1pPr>
          </a:lstStyle>
          <a:p>
            <a:fld id="{90697F67-DBC2-5647-A4F3-F8F988D5EBAA}" type="slidenum">
              <a:rPr lang="en-US" smtClean="0"/>
              <a:pPr/>
              <a:t>‹#›</a:t>
            </a:fld>
            <a:endParaRPr lang="en-US"/>
          </a:p>
        </p:txBody>
      </p:sp>
      <p:sp>
        <p:nvSpPr>
          <p:cNvPr id="13" name="Text Placeholder 6">
            <a:extLst>
              <a:ext uri="{FF2B5EF4-FFF2-40B4-BE49-F238E27FC236}">
                <a16:creationId xmlns:a16="http://schemas.microsoft.com/office/drawing/2014/main" id="{0D69648F-9D74-444E-A489-A452027D347E}"/>
              </a:ext>
            </a:extLst>
          </p:cNvPr>
          <p:cNvSpPr>
            <a:spLocks noGrp="1"/>
          </p:cNvSpPr>
          <p:nvPr>
            <p:ph type="body" sz="quarter" idx="13" hasCustomPrompt="1"/>
          </p:nvPr>
        </p:nvSpPr>
        <p:spPr>
          <a:xfrm>
            <a:off x="9647125" y="6503089"/>
            <a:ext cx="2514713" cy="354911"/>
          </a:xfrm>
          <a:solidFill>
            <a:srgbClr val="7C4182"/>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19747483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Blue GRAY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8" name="Slide Number Placeholder 3">
            <a:extLst>
              <a:ext uri="{FF2B5EF4-FFF2-40B4-BE49-F238E27FC236}">
                <a16:creationId xmlns:a16="http://schemas.microsoft.com/office/drawing/2014/main" id="{5F7595D3-742C-1F4F-A267-BCE9E1F09142}"/>
              </a:ext>
            </a:extLst>
          </p:cNvPr>
          <p:cNvSpPr>
            <a:spLocks noGrp="1"/>
          </p:cNvSpPr>
          <p:nvPr>
            <p:ph type="sldNum" sz="quarter" idx="12"/>
          </p:nvPr>
        </p:nvSpPr>
        <p:spPr>
          <a:xfrm>
            <a:off x="8448329" y="6503088"/>
            <a:ext cx="1126542" cy="365125"/>
          </a:xfrm>
        </p:spPr>
        <p:txBody>
          <a:bodyPr/>
          <a:lstStyle>
            <a:lvl1pPr>
              <a:defRPr sz="1330">
                <a:solidFill>
                  <a:schemeClr val="bg1"/>
                </a:solidFill>
              </a:defRPr>
            </a:lvl1pPr>
          </a:lstStyle>
          <a:p>
            <a:fld id="{90697F67-DBC2-5647-A4F3-F8F988D5EBAA}" type="slidenum">
              <a:rPr lang="en-US" smtClean="0"/>
              <a:pPr/>
              <a:t>‹#›</a:t>
            </a:fld>
            <a:endParaRPr lang="en-US"/>
          </a:p>
        </p:txBody>
      </p:sp>
      <p:sp>
        <p:nvSpPr>
          <p:cNvPr id="13" name="Text Placeholder 6">
            <a:extLst>
              <a:ext uri="{FF2B5EF4-FFF2-40B4-BE49-F238E27FC236}">
                <a16:creationId xmlns:a16="http://schemas.microsoft.com/office/drawing/2014/main" id="{0D69648F-9D74-444E-A489-A452027D347E}"/>
              </a:ext>
            </a:extLst>
          </p:cNvPr>
          <p:cNvSpPr>
            <a:spLocks noGrp="1"/>
          </p:cNvSpPr>
          <p:nvPr>
            <p:ph type="body" sz="quarter" idx="13" hasCustomPrompt="1"/>
          </p:nvPr>
        </p:nvSpPr>
        <p:spPr>
          <a:xfrm>
            <a:off x="9647125" y="6503089"/>
            <a:ext cx="2514713" cy="354911"/>
          </a:xfrm>
          <a:solidFill>
            <a:schemeClr val="accent6"/>
          </a:solidFill>
        </p:spPr>
        <p:txBody>
          <a:bodyPr>
            <a:normAutofit/>
          </a:bodyPr>
          <a:lstStyle>
            <a:lvl1pPr marL="0" indent="0" algn="ctr">
              <a:buFontTx/>
              <a:buNone/>
              <a:defRPr sz="1463">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31345015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88C4-6471-824C-A891-2455755F5DE2}"/>
              </a:ext>
            </a:extLst>
          </p:cNvPr>
          <p:cNvSpPr>
            <a:spLocks noGrp="1"/>
          </p:cNvSpPr>
          <p:nvPr>
            <p:ph type="title" hasCustomPrompt="1"/>
          </p:nvPr>
        </p:nvSpPr>
        <p:spPr>
          <a:xfrm>
            <a:off x="4514309" y="2076965"/>
            <a:ext cx="4328791" cy="2285353"/>
          </a:xfrm>
        </p:spPr>
        <p:txBody>
          <a:bodyPr>
            <a:normAutofit/>
          </a:bodyPr>
          <a:lstStyle>
            <a:lvl1pPr algn="l">
              <a:defRPr sz="12768"/>
            </a:lvl1pPr>
          </a:lstStyle>
          <a:p>
            <a:r>
              <a:rPr lang="en-US"/>
              <a:t>HOLD</a:t>
            </a:r>
          </a:p>
        </p:txBody>
      </p:sp>
      <p:sp>
        <p:nvSpPr>
          <p:cNvPr id="4" name="Slide Number Placeholder 3">
            <a:extLst>
              <a:ext uri="{FF2B5EF4-FFF2-40B4-BE49-F238E27FC236}">
                <a16:creationId xmlns:a16="http://schemas.microsoft.com/office/drawing/2014/main" id="{C8ECC479-387A-A04A-B231-4CF162991834}"/>
              </a:ext>
            </a:extLst>
          </p:cNvPr>
          <p:cNvSpPr>
            <a:spLocks noGrp="1"/>
          </p:cNvSpPr>
          <p:nvPr>
            <p:ph type="sldNum" sz="quarter" idx="12"/>
          </p:nvPr>
        </p:nvSpPr>
        <p:spPr>
          <a:xfrm>
            <a:off x="10973456" y="6419667"/>
            <a:ext cx="1126542" cy="365125"/>
          </a:xfrm>
        </p:spPr>
        <p:txBody>
          <a:bodyPr/>
          <a:lstStyle>
            <a:lvl1pPr>
              <a:defRPr sz="1330">
                <a:solidFill>
                  <a:srgbClr val="165C7D"/>
                </a:solidFill>
              </a:defRPr>
            </a:lvl1pPr>
          </a:lstStyle>
          <a:p>
            <a:fld id="{90697F67-DBC2-5647-A4F3-F8F988D5EBAA}" type="slidenum">
              <a:rPr lang="en-US" smtClean="0"/>
              <a:pPr/>
              <a:t>‹#›</a:t>
            </a:fld>
            <a:endParaRPr lang="en-US"/>
          </a:p>
        </p:txBody>
      </p:sp>
      <p:pic>
        <p:nvPicPr>
          <p:cNvPr id="5" name="Picture 4">
            <a:extLst>
              <a:ext uri="{FF2B5EF4-FFF2-40B4-BE49-F238E27FC236}">
                <a16:creationId xmlns:a16="http://schemas.microsoft.com/office/drawing/2014/main" id="{898B6031-81A5-414C-99C0-CF3F5AEB78C8}"/>
              </a:ext>
            </a:extLst>
          </p:cNvPr>
          <p:cNvPicPr>
            <a:picLocks noChangeAspect="1"/>
          </p:cNvPicPr>
          <p:nvPr userDrawn="1"/>
        </p:nvPicPr>
        <p:blipFill>
          <a:blip r:embed="rId2"/>
          <a:stretch>
            <a:fillRect/>
          </a:stretch>
        </p:blipFill>
        <p:spPr>
          <a:xfrm>
            <a:off x="2693826" y="2585385"/>
            <a:ext cx="1470056" cy="1462944"/>
          </a:xfrm>
          <a:prstGeom prst="rect">
            <a:avLst/>
          </a:prstGeom>
        </p:spPr>
      </p:pic>
      <p:cxnSp>
        <p:nvCxnSpPr>
          <p:cNvPr id="6" name="Straight Connector 5">
            <a:extLst>
              <a:ext uri="{FF2B5EF4-FFF2-40B4-BE49-F238E27FC236}">
                <a16:creationId xmlns:a16="http://schemas.microsoft.com/office/drawing/2014/main" id="{B4A38DEC-3CC9-744C-8C14-ED05EE7C9D8A}"/>
              </a:ext>
            </a:extLst>
          </p:cNvPr>
          <p:cNvCxnSpPr>
            <a:cxnSpLocks/>
          </p:cNvCxnSpPr>
          <p:nvPr userDrawn="1"/>
        </p:nvCxnSpPr>
        <p:spPr>
          <a:xfrm>
            <a:off x="2581306" y="2221615"/>
            <a:ext cx="6746205"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a16="http://schemas.microsoft.com/office/drawing/2014/main" id="{13E16C7D-2829-8E4B-A754-A463C0502D44}"/>
              </a:ext>
            </a:extLst>
          </p:cNvPr>
          <p:cNvCxnSpPr>
            <a:cxnSpLocks/>
          </p:cNvCxnSpPr>
          <p:nvPr userDrawn="1"/>
        </p:nvCxnSpPr>
        <p:spPr>
          <a:xfrm>
            <a:off x="2581306" y="4432705"/>
            <a:ext cx="6746205"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2198658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78310" y="377302"/>
            <a:ext cx="3330944" cy="1048543"/>
          </a:xfrm>
        </p:spPr>
        <p:txBody>
          <a:bodyPr anchor="t"/>
          <a:lstStyle>
            <a:lvl1pPr algn="l">
              <a:defRPr sz="2660" b="0"/>
            </a:lvl1pPr>
          </a:lstStyle>
          <a:p>
            <a:r>
              <a:rPr lang="en-US"/>
              <a:t>Click to edit Master title style</a:t>
            </a:r>
          </a:p>
        </p:txBody>
      </p:sp>
      <p:sp>
        <p:nvSpPr>
          <p:cNvPr id="3" name="Content Placeholder 2"/>
          <p:cNvSpPr>
            <a:spLocks noGrp="1"/>
          </p:cNvSpPr>
          <p:nvPr>
            <p:ph idx="1"/>
          </p:nvPr>
        </p:nvSpPr>
        <p:spPr>
          <a:xfrm>
            <a:off x="4754941" y="570044"/>
            <a:ext cx="6798805" cy="5556121"/>
          </a:xfrm>
        </p:spPr>
        <p:txBody>
          <a:bodyPr/>
          <a:lstStyle>
            <a:lvl1pPr>
              <a:defRPr sz="4256"/>
            </a:lvl1pPr>
            <a:lvl2pPr>
              <a:defRPr sz="3724"/>
            </a:lvl2pPr>
            <a:lvl3pPr>
              <a:defRPr sz="3192"/>
            </a:lvl3pPr>
            <a:lvl4pPr>
              <a:defRPr sz="2660"/>
            </a:lvl4pPr>
            <a:lvl5pPr>
              <a:defRPr sz="2660"/>
            </a:lvl5pPr>
            <a:lvl6pPr>
              <a:defRPr sz="2660"/>
            </a:lvl6pPr>
            <a:lvl7pPr>
              <a:defRPr sz="2660"/>
            </a:lvl7pPr>
            <a:lvl8pPr>
              <a:defRPr sz="2660"/>
            </a:lvl8pPr>
            <a:lvl9pPr>
              <a:defRPr sz="26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4" y="1673129"/>
            <a:ext cx="4001161" cy="4453035"/>
          </a:xfrm>
        </p:spPr>
        <p:txBody>
          <a:bodyPr/>
          <a:lstStyle>
            <a:lvl1pPr marL="0" indent="0">
              <a:buNone/>
              <a:defRPr sz="1862"/>
            </a:lvl1pPr>
            <a:lvl2pPr marL="608076" indent="0">
              <a:buNone/>
              <a:defRPr sz="1596"/>
            </a:lvl2pPr>
            <a:lvl3pPr marL="1216152" indent="0">
              <a:buNone/>
              <a:defRPr sz="1330"/>
            </a:lvl3pPr>
            <a:lvl4pPr marL="1824228" indent="0">
              <a:buNone/>
              <a:defRPr sz="1197"/>
            </a:lvl4pPr>
            <a:lvl5pPr marL="2432304" indent="0">
              <a:buNone/>
              <a:defRPr sz="1197"/>
            </a:lvl5pPr>
            <a:lvl6pPr marL="3040380" indent="0">
              <a:buNone/>
              <a:defRPr sz="1197"/>
            </a:lvl6pPr>
            <a:lvl7pPr marL="3648456" indent="0">
              <a:buNone/>
              <a:defRPr sz="1197"/>
            </a:lvl7pPr>
            <a:lvl8pPr marL="4256532" indent="0">
              <a:buNone/>
              <a:defRPr sz="1197"/>
            </a:lvl8pPr>
            <a:lvl9pPr marL="4864608" indent="0">
              <a:buNone/>
              <a:defRPr sz="1197"/>
            </a:lvl9pPr>
          </a:lstStyle>
          <a:p>
            <a:pPr lvl="0"/>
            <a:r>
              <a:rPr lang="en-US"/>
              <a:t>Click to edit Master text styles</a:t>
            </a:r>
          </a:p>
        </p:txBody>
      </p:sp>
      <p:pic>
        <p:nvPicPr>
          <p:cNvPr id="7" name="Picture 6">
            <a:extLst>
              <a:ext uri="{FF2B5EF4-FFF2-40B4-BE49-F238E27FC236}">
                <a16:creationId xmlns:a16="http://schemas.microsoft.com/office/drawing/2014/main" id="{FFF77A4F-2B4E-FC43-8A4B-CE073604CD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
        <p:nvSpPr>
          <p:cNvPr id="8" name="Slide Number Placeholder 3">
            <a:extLst>
              <a:ext uri="{FF2B5EF4-FFF2-40B4-BE49-F238E27FC236}">
                <a16:creationId xmlns:a16="http://schemas.microsoft.com/office/drawing/2014/main" id="{3952919A-9575-1D46-B3E7-5FA2D49602FE}"/>
              </a:ext>
            </a:extLst>
          </p:cNvPr>
          <p:cNvSpPr>
            <a:spLocks noGrp="1"/>
          </p:cNvSpPr>
          <p:nvPr>
            <p:ph type="sldNum" sz="quarter" idx="12"/>
          </p:nvPr>
        </p:nvSpPr>
        <p:spPr>
          <a:xfrm>
            <a:off x="10973456" y="6419667"/>
            <a:ext cx="1126542" cy="365125"/>
          </a:xfrm>
        </p:spPr>
        <p:txBody>
          <a:bodyPr/>
          <a:lstStyle>
            <a:lvl1pPr>
              <a:defRPr sz="1330">
                <a:solidFill>
                  <a:srgbClr val="165C7D"/>
                </a:solidFill>
              </a:defRPr>
            </a:lvl1pPr>
          </a:lstStyle>
          <a:p>
            <a:fld id="{90697F67-DBC2-5647-A4F3-F8F988D5EBAA}" type="slidenum">
              <a:rPr lang="en-US" smtClean="0"/>
              <a:pPr/>
              <a:t>‹#›</a:t>
            </a:fld>
            <a:endParaRPr lang="en-US"/>
          </a:p>
        </p:txBody>
      </p:sp>
    </p:spTree>
    <p:extLst>
      <p:ext uri="{BB962C8B-B14F-4D97-AF65-F5344CB8AC3E}">
        <p14:creationId xmlns:p14="http://schemas.microsoft.com/office/powerpoint/2010/main" val="8498931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9"/>
          </a:xfrm>
        </p:spPr>
        <p:txBody>
          <a:bodyPr anchor="b"/>
          <a:lstStyle>
            <a:lvl1pPr algn="l">
              <a:defRPr sz="266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4256"/>
            </a:lvl1pPr>
            <a:lvl2pPr marL="608076" indent="0">
              <a:buNone/>
              <a:defRPr sz="3724"/>
            </a:lvl2pPr>
            <a:lvl3pPr marL="1216152" indent="0">
              <a:buNone/>
              <a:defRPr sz="3192"/>
            </a:lvl3pPr>
            <a:lvl4pPr marL="1824228" indent="0">
              <a:buNone/>
              <a:defRPr sz="2660"/>
            </a:lvl4pPr>
            <a:lvl5pPr marL="2432304" indent="0">
              <a:buNone/>
              <a:defRPr sz="2660"/>
            </a:lvl5pPr>
            <a:lvl6pPr marL="3040380" indent="0">
              <a:buNone/>
              <a:defRPr sz="2660"/>
            </a:lvl6pPr>
            <a:lvl7pPr marL="3648456" indent="0">
              <a:buNone/>
              <a:defRPr sz="2660"/>
            </a:lvl7pPr>
            <a:lvl8pPr marL="4256532" indent="0">
              <a:buNone/>
              <a:defRPr sz="2660"/>
            </a:lvl8pPr>
            <a:lvl9pPr marL="4864608" indent="0">
              <a:buNone/>
              <a:defRPr sz="2660"/>
            </a:lvl9pPr>
          </a:lstStyle>
          <a:p>
            <a:r>
              <a:rPr lang="en-US"/>
              <a:t>Click icon to add picture</a:t>
            </a:r>
          </a:p>
        </p:txBody>
      </p:sp>
      <p:sp>
        <p:nvSpPr>
          <p:cNvPr id="4" name="Text Placeholder 3"/>
          <p:cNvSpPr>
            <a:spLocks noGrp="1"/>
          </p:cNvSpPr>
          <p:nvPr>
            <p:ph type="body" sz="half" idx="2"/>
          </p:nvPr>
        </p:nvSpPr>
        <p:spPr>
          <a:xfrm>
            <a:off x="2383805" y="5367338"/>
            <a:ext cx="7297103" cy="804863"/>
          </a:xfrm>
        </p:spPr>
        <p:txBody>
          <a:bodyPr/>
          <a:lstStyle>
            <a:lvl1pPr marL="0" indent="0">
              <a:buNone/>
              <a:defRPr sz="1862"/>
            </a:lvl1pPr>
            <a:lvl2pPr marL="608076" indent="0">
              <a:buNone/>
              <a:defRPr sz="1596"/>
            </a:lvl2pPr>
            <a:lvl3pPr marL="1216152" indent="0">
              <a:buNone/>
              <a:defRPr sz="1330"/>
            </a:lvl3pPr>
            <a:lvl4pPr marL="1824228" indent="0">
              <a:buNone/>
              <a:defRPr sz="1197"/>
            </a:lvl4pPr>
            <a:lvl5pPr marL="2432304" indent="0">
              <a:buNone/>
              <a:defRPr sz="1197"/>
            </a:lvl5pPr>
            <a:lvl6pPr marL="3040380" indent="0">
              <a:buNone/>
              <a:defRPr sz="1197"/>
            </a:lvl6pPr>
            <a:lvl7pPr marL="3648456" indent="0">
              <a:buNone/>
              <a:defRPr sz="1197"/>
            </a:lvl7pPr>
            <a:lvl8pPr marL="4256532" indent="0">
              <a:buNone/>
              <a:defRPr sz="1197"/>
            </a:lvl8pPr>
            <a:lvl9pPr marL="4864608" indent="0">
              <a:buNone/>
              <a:defRPr sz="1197"/>
            </a:lvl9pPr>
          </a:lstStyle>
          <a:p>
            <a:pPr lvl="0"/>
            <a:r>
              <a:rPr lang="en-US"/>
              <a:t>Click to edit Master text styles</a:t>
            </a:r>
          </a:p>
        </p:txBody>
      </p:sp>
      <p:sp>
        <p:nvSpPr>
          <p:cNvPr id="7" name="Slide Number Placeholder 3">
            <a:extLst>
              <a:ext uri="{FF2B5EF4-FFF2-40B4-BE49-F238E27FC236}">
                <a16:creationId xmlns:a16="http://schemas.microsoft.com/office/drawing/2014/main" id="{501CD9B3-6DB5-7148-8CB1-D611B5F9B89D}"/>
              </a:ext>
            </a:extLst>
          </p:cNvPr>
          <p:cNvSpPr>
            <a:spLocks noGrp="1"/>
          </p:cNvSpPr>
          <p:nvPr>
            <p:ph type="sldNum" sz="quarter" idx="12"/>
          </p:nvPr>
        </p:nvSpPr>
        <p:spPr>
          <a:xfrm>
            <a:off x="10973456" y="6419667"/>
            <a:ext cx="1126542" cy="365125"/>
          </a:xfrm>
        </p:spPr>
        <p:txBody>
          <a:bodyPr/>
          <a:lstStyle>
            <a:lvl1pPr>
              <a:defRPr sz="1330">
                <a:solidFill>
                  <a:srgbClr val="165C7D"/>
                </a:solidFill>
              </a:defRPr>
            </a:lvl1pPr>
          </a:lstStyle>
          <a:p>
            <a:fld id="{90697F67-DBC2-5647-A4F3-F8F988D5EBAA}" type="slidenum">
              <a:rPr lang="en-US" smtClean="0"/>
              <a:pPr/>
              <a:t>‹#›</a:t>
            </a:fld>
            <a:endParaRPr lang="en-US"/>
          </a:p>
        </p:txBody>
      </p:sp>
      <p:pic>
        <p:nvPicPr>
          <p:cNvPr id="8" name="Picture 7">
            <a:extLst>
              <a:ext uri="{FF2B5EF4-FFF2-40B4-BE49-F238E27FC236}">
                <a16:creationId xmlns:a16="http://schemas.microsoft.com/office/drawing/2014/main" id="{417749E2-25B3-E746-86DA-1C955A3838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2" y="377301"/>
            <a:ext cx="524531" cy="525832"/>
          </a:xfrm>
          <a:prstGeom prst="rect">
            <a:avLst/>
          </a:prstGeom>
        </p:spPr>
      </p:pic>
    </p:spTree>
    <p:extLst>
      <p:ext uri="{BB962C8B-B14F-4D97-AF65-F5344CB8AC3E}">
        <p14:creationId xmlns:p14="http://schemas.microsoft.com/office/powerpoint/2010/main" val="328365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ottom Bar Two Column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flipV="1">
            <a:off x="-1" y="6166565"/>
            <a:ext cx="12161842" cy="1"/>
          </a:xfrm>
          <a:prstGeom prst="line">
            <a:avLst/>
          </a:prstGeom>
          <a:ln w="28575">
            <a:solidFill>
              <a:schemeClr val="tx2"/>
            </a:solidFill>
          </a:ln>
        </p:spPr>
        <p:style>
          <a:lnRef idx="1">
            <a:schemeClr val="accent6"/>
          </a:lnRef>
          <a:fillRef idx="0">
            <a:schemeClr val="accent6"/>
          </a:fillRef>
          <a:effectRef idx="0">
            <a:schemeClr val="accent6"/>
          </a:effectRef>
          <a:fontRef idx="minor">
            <a:schemeClr val="tx1"/>
          </a:fontRef>
        </p:style>
      </p:cxnSp>
      <p:sp>
        <p:nvSpPr>
          <p:cNvPr id="8" name="Rectangle 7">
            <a:extLst>
              <a:ext uri="{FF2B5EF4-FFF2-40B4-BE49-F238E27FC236}">
                <a16:creationId xmlns:a16="http://schemas.microsoft.com/office/drawing/2014/main" id="{0C145852-A782-B947-A6D2-8182EFE414D9}"/>
              </a:ext>
            </a:extLst>
          </p:cNvPr>
          <p:cNvSpPr/>
          <p:nvPr userDrawn="1"/>
        </p:nvSpPr>
        <p:spPr>
          <a:xfrm rot="5400000">
            <a:off x="5778322" y="474485"/>
            <a:ext cx="609600" cy="1215743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7" name="Slide Number Placeholder 3">
            <a:extLst>
              <a:ext uri="{FF2B5EF4-FFF2-40B4-BE49-F238E27FC236}">
                <a16:creationId xmlns:a16="http://schemas.microsoft.com/office/drawing/2014/main" id="{E5758210-9756-B040-95F5-C5F9034FA837}"/>
              </a:ext>
            </a:extLst>
          </p:cNvPr>
          <p:cNvSpPr txBox="1">
            <a:spLocks/>
          </p:cNvSpPr>
          <p:nvPr userDrawn="1"/>
        </p:nvSpPr>
        <p:spPr>
          <a:xfrm>
            <a:off x="10947954" y="6428192"/>
            <a:ext cx="1126542" cy="365125"/>
          </a:xfrm>
          <a:prstGeom prst="rect">
            <a:avLst/>
          </a:prstGeom>
        </p:spPr>
        <p:txBody>
          <a:bodyPr vert="horz" lIns="121618" tIns="60809" rIns="121618" bIns="6080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74F1544-3B5B-5146-8BB1-39A5A8961D62}" type="slidenum">
              <a:rPr lang="en-US" sz="1330" smtClean="0">
                <a:solidFill>
                  <a:schemeClr val="bg1"/>
                </a:solidFill>
              </a:rPr>
              <a:t>‹#›</a:t>
            </a:fld>
            <a:endParaRPr lang="en-US" sz="1330">
              <a:solidFill>
                <a:schemeClr val="bg1"/>
              </a:solidFill>
            </a:endParaRPr>
          </a:p>
        </p:txBody>
      </p: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a:srcRect/>
          <a:stretch/>
        </p:blipFill>
        <p:spPr>
          <a:xfrm>
            <a:off x="153521" y="6330232"/>
            <a:ext cx="444830" cy="445933"/>
          </a:xfrm>
          <a:prstGeom prst="rect">
            <a:avLst/>
          </a:prstGeom>
        </p:spPr>
      </p:pic>
      <p:sp>
        <p:nvSpPr>
          <p:cNvPr id="12" name="Title 1">
            <a:extLst>
              <a:ext uri="{FF2B5EF4-FFF2-40B4-BE49-F238E27FC236}">
                <a16:creationId xmlns:a16="http://schemas.microsoft.com/office/drawing/2014/main" id="{B8B49C3D-C262-F74A-B463-FE92D89B35E7}"/>
              </a:ext>
            </a:extLst>
          </p:cNvPr>
          <p:cNvSpPr>
            <a:spLocks noGrp="1"/>
          </p:cNvSpPr>
          <p:nvPr>
            <p:ph type="title"/>
          </p:nvPr>
        </p:nvSpPr>
        <p:spPr>
          <a:xfrm>
            <a:off x="388742" y="255770"/>
            <a:ext cx="11440546" cy="1283023"/>
          </a:xfrm>
        </p:spPr>
        <p:txBody>
          <a:bodyPr anchor="b">
            <a:normAutofit/>
          </a:bodyPr>
          <a:lstStyle>
            <a:lvl1pPr>
              <a:defRPr sz="4788"/>
            </a:lvl1pPr>
          </a:lstStyle>
          <a:p>
            <a:r>
              <a:rPr lang="en-US"/>
              <a:t>Click to edit Master title style</a:t>
            </a:r>
          </a:p>
        </p:txBody>
      </p:sp>
      <p:sp>
        <p:nvSpPr>
          <p:cNvPr id="9" name="Content Placeholder 2">
            <a:extLst>
              <a:ext uri="{FF2B5EF4-FFF2-40B4-BE49-F238E27FC236}">
                <a16:creationId xmlns:a16="http://schemas.microsoft.com/office/drawing/2014/main" id="{157E15F5-32DD-EB41-A5D2-FD5DEE8A81BB}"/>
              </a:ext>
            </a:extLst>
          </p:cNvPr>
          <p:cNvSpPr>
            <a:spLocks noGrp="1"/>
          </p:cNvSpPr>
          <p:nvPr>
            <p:ph sz="half" idx="1"/>
          </p:nvPr>
        </p:nvSpPr>
        <p:spPr>
          <a:xfrm>
            <a:off x="388742" y="1718585"/>
            <a:ext cx="5866370" cy="4369216"/>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04A3BFBA-9C58-A142-B6A9-4D1F85853FE2}"/>
              </a:ext>
            </a:extLst>
          </p:cNvPr>
          <p:cNvSpPr>
            <a:spLocks noGrp="1"/>
          </p:cNvSpPr>
          <p:nvPr>
            <p:ph sz="half" idx="2"/>
          </p:nvPr>
        </p:nvSpPr>
        <p:spPr>
          <a:xfrm>
            <a:off x="5962918" y="1718585"/>
            <a:ext cx="5866370" cy="4369216"/>
          </a:xfrm>
        </p:spPr>
        <p:txBody>
          <a:bodyPr/>
          <a:lstStyle>
            <a:lvl1pPr>
              <a:defRPr sz="3724"/>
            </a:lvl1pPr>
            <a:lvl2pPr>
              <a:defRPr sz="3192"/>
            </a:lvl2pPr>
            <a:lvl3pPr>
              <a:defRPr sz="2660"/>
            </a:lvl3pPr>
            <a:lvl4pPr>
              <a:defRPr sz="2394"/>
            </a:lvl4pPr>
            <a:lvl5pPr>
              <a:defRPr sz="2394"/>
            </a:lvl5pPr>
            <a:lvl6pPr>
              <a:defRPr sz="2394"/>
            </a:lvl6pPr>
            <a:lvl7pPr>
              <a:defRPr sz="2394"/>
            </a:lvl7pPr>
            <a:lvl8pPr>
              <a:defRPr sz="2394"/>
            </a:lvl8pPr>
            <a:lvl9pPr>
              <a:defRPr sz="23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85554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ntent Bottom Bar">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flipV="1">
            <a:off x="-1" y="6166565"/>
            <a:ext cx="12161842" cy="1"/>
          </a:xfrm>
          <a:prstGeom prst="line">
            <a:avLst/>
          </a:prstGeom>
          <a:ln w="28575">
            <a:solidFill>
              <a:schemeClr val="tx2"/>
            </a:solidFill>
          </a:ln>
        </p:spPr>
        <p:style>
          <a:lnRef idx="1">
            <a:schemeClr val="accent6"/>
          </a:lnRef>
          <a:fillRef idx="0">
            <a:schemeClr val="accent6"/>
          </a:fillRef>
          <a:effectRef idx="0">
            <a:schemeClr val="accent6"/>
          </a:effectRef>
          <a:fontRef idx="minor">
            <a:schemeClr val="tx1"/>
          </a:fontRef>
        </p:style>
      </p:cxnSp>
      <p:sp>
        <p:nvSpPr>
          <p:cNvPr id="8" name="Rectangle 7">
            <a:extLst>
              <a:ext uri="{FF2B5EF4-FFF2-40B4-BE49-F238E27FC236}">
                <a16:creationId xmlns:a16="http://schemas.microsoft.com/office/drawing/2014/main" id="{0C145852-A782-B947-A6D2-8182EFE414D9}"/>
              </a:ext>
            </a:extLst>
          </p:cNvPr>
          <p:cNvSpPr/>
          <p:nvPr userDrawn="1"/>
        </p:nvSpPr>
        <p:spPr>
          <a:xfrm rot="5400000">
            <a:off x="5778322" y="474484"/>
            <a:ext cx="609600" cy="1215743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4"/>
          </a:p>
        </p:txBody>
      </p:sp>
      <p:sp>
        <p:nvSpPr>
          <p:cNvPr id="7" name="Slide Number Placeholder 3">
            <a:extLst>
              <a:ext uri="{FF2B5EF4-FFF2-40B4-BE49-F238E27FC236}">
                <a16:creationId xmlns:a16="http://schemas.microsoft.com/office/drawing/2014/main" id="{E5758210-9756-B040-95F5-C5F9034FA837}"/>
              </a:ext>
            </a:extLst>
          </p:cNvPr>
          <p:cNvSpPr txBox="1">
            <a:spLocks/>
          </p:cNvSpPr>
          <p:nvPr userDrawn="1"/>
        </p:nvSpPr>
        <p:spPr>
          <a:xfrm>
            <a:off x="10947954" y="6428192"/>
            <a:ext cx="1126542" cy="365125"/>
          </a:xfrm>
          <a:prstGeom prst="rect">
            <a:avLst/>
          </a:prstGeom>
        </p:spPr>
        <p:txBody>
          <a:bodyPr vert="horz" lIns="121618" tIns="60809" rIns="121618" bIns="6080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74F1544-3B5B-5146-8BB1-39A5A8961D62}" type="slidenum">
              <a:rPr lang="en-US" sz="1330" smtClean="0">
                <a:solidFill>
                  <a:schemeClr val="bg1"/>
                </a:solidFill>
              </a:rPr>
              <a:t>‹#›</a:t>
            </a:fld>
            <a:endParaRPr lang="en-US" sz="1330">
              <a:solidFill>
                <a:schemeClr val="bg1"/>
              </a:solidFill>
            </a:endParaRPr>
          </a:p>
        </p:txBody>
      </p: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a:srcRect/>
          <a:stretch/>
        </p:blipFill>
        <p:spPr>
          <a:xfrm>
            <a:off x="153521" y="6330232"/>
            <a:ext cx="444830" cy="445933"/>
          </a:xfrm>
          <a:prstGeom prst="rect">
            <a:avLst/>
          </a:prstGeom>
        </p:spPr>
      </p:pic>
      <p:sp>
        <p:nvSpPr>
          <p:cNvPr id="12" name="Title 1">
            <a:extLst>
              <a:ext uri="{FF2B5EF4-FFF2-40B4-BE49-F238E27FC236}">
                <a16:creationId xmlns:a16="http://schemas.microsoft.com/office/drawing/2014/main" id="{B8B49C3D-C262-F74A-B463-FE92D89B35E7}"/>
              </a:ext>
            </a:extLst>
          </p:cNvPr>
          <p:cNvSpPr>
            <a:spLocks noGrp="1"/>
          </p:cNvSpPr>
          <p:nvPr>
            <p:ph type="title"/>
          </p:nvPr>
        </p:nvSpPr>
        <p:spPr>
          <a:xfrm>
            <a:off x="388742" y="255770"/>
            <a:ext cx="11440546" cy="1283023"/>
          </a:xfrm>
        </p:spPr>
        <p:txBody>
          <a:bodyPr anchor="b">
            <a:normAutofit/>
          </a:bodyPr>
          <a:lstStyle>
            <a:lvl1pPr>
              <a:defRPr sz="4788"/>
            </a:lvl1pPr>
          </a:lstStyle>
          <a:p>
            <a:r>
              <a:rPr lang="en-US"/>
              <a:t>Click to edit Master title style</a:t>
            </a:r>
          </a:p>
        </p:txBody>
      </p:sp>
      <p:sp>
        <p:nvSpPr>
          <p:cNvPr id="13" name="Content Placeholder 2">
            <a:extLst>
              <a:ext uri="{FF2B5EF4-FFF2-40B4-BE49-F238E27FC236}">
                <a16:creationId xmlns:a16="http://schemas.microsoft.com/office/drawing/2014/main" id="{2E17F229-1026-954C-88DD-AD118EED4B01}"/>
              </a:ext>
            </a:extLst>
          </p:cNvPr>
          <p:cNvSpPr>
            <a:spLocks noGrp="1"/>
          </p:cNvSpPr>
          <p:nvPr>
            <p:ph idx="1"/>
          </p:nvPr>
        </p:nvSpPr>
        <p:spPr>
          <a:xfrm>
            <a:off x="388741" y="1538796"/>
            <a:ext cx="11440547" cy="4423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50054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AC9774-60D4-FF49-87DF-D8B4AE5F7C72}"/>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2" name="Title 1"/>
          <p:cNvSpPr>
            <a:spLocks noGrp="1"/>
          </p:cNvSpPr>
          <p:nvPr>
            <p:ph type="ctrTitle"/>
          </p:nvPr>
        </p:nvSpPr>
        <p:spPr>
          <a:xfrm>
            <a:off x="912138" y="2687812"/>
            <a:ext cx="10337562" cy="1240175"/>
          </a:xfrm>
        </p:spPr>
        <p:txBody>
          <a:bodyPr/>
          <a:lstStyle>
            <a:lvl1pPr algn="ct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912138" y="3876328"/>
            <a:ext cx="10337562" cy="875421"/>
          </a:xfrm>
        </p:spPr>
        <p:txBody>
          <a:bodyPr>
            <a:normAutofit/>
          </a:bodyPr>
          <a:lstStyle>
            <a:lvl1pPr marL="0" indent="0" algn="ctr">
              <a:buNone/>
              <a:defRPr sz="3184">
                <a:solidFill>
                  <a:srgbClr val="A5B9C9"/>
                </a:solidFill>
                <a:latin typeface="Verdana" panose="020B0604030504040204" pitchFamily="34" charset="0"/>
                <a:ea typeface="Verdana" panose="020B0604030504040204" pitchFamily="34" charset="0"/>
                <a:cs typeface="Verdana" panose="020B0604030504040204" pitchFamily="34" charset="0"/>
              </a:defRPr>
            </a:lvl1pPr>
            <a:lvl2pPr marL="606556" indent="0" algn="ctr">
              <a:buNone/>
              <a:defRPr>
                <a:solidFill>
                  <a:schemeClr val="tx1">
                    <a:tint val="75000"/>
                  </a:schemeClr>
                </a:solidFill>
              </a:defRPr>
            </a:lvl2pPr>
            <a:lvl3pPr marL="1213112" indent="0" algn="ctr">
              <a:buNone/>
              <a:defRPr>
                <a:solidFill>
                  <a:schemeClr val="tx1">
                    <a:tint val="75000"/>
                  </a:schemeClr>
                </a:solidFill>
              </a:defRPr>
            </a:lvl3pPr>
            <a:lvl4pPr marL="1819667" indent="0" algn="ctr">
              <a:buNone/>
              <a:defRPr>
                <a:solidFill>
                  <a:schemeClr val="tx1">
                    <a:tint val="75000"/>
                  </a:schemeClr>
                </a:solidFill>
              </a:defRPr>
            </a:lvl4pPr>
            <a:lvl5pPr marL="2426223" indent="0" algn="ctr">
              <a:buNone/>
              <a:defRPr>
                <a:solidFill>
                  <a:schemeClr val="tx1">
                    <a:tint val="75000"/>
                  </a:schemeClr>
                </a:solidFill>
              </a:defRPr>
            </a:lvl5pPr>
            <a:lvl6pPr marL="3032779" indent="0" algn="ctr">
              <a:buNone/>
              <a:defRPr>
                <a:solidFill>
                  <a:schemeClr val="tx1">
                    <a:tint val="75000"/>
                  </a:schemeClr>
                </a:solidFill>
              </a:defRPr>
            </a:lvl6pPr>
            <a:lvl7pPr marL="3639335" indent="0" algn="ctr">
              <a:buNone/>
              <a:defRPr>
                <a:solidFill>
                  <a:schemeClr val="tx1">
                    <a:tint val="75000"/>
                  </a:schemeClr>
                </a:solidFill>
              </a:defRPr>
            </a:lvl7pPr>
            <a:lvl8pPr marL="4245891" indent="0" algn="ctr">
              <a:buNone/>
              <a:defRPr>
                <a:solidFill>
                  <a:schemeClr val="tx1">
                    <a:tint val="75000"/>
                  </a:schemeClr>
                </a:solidFill>
              </a:defRPr>
            </a:lvl8pPr>
            <a:lvl9pPr marL="4852446" indent="0" algn="ctr">
              <a:buNone/>
              <a:defRPr>
                <a:solidFill>
                  <a:schemeClr val="tx1">
                    <a:tint val="75000"/>
                  </a:schemeClr>
                </a:solidFill>
              </a:defRPr>
            </a:lvl9pPr>
          </a:lstStyle>
          <a:p>
            <a:r>
              <a:rPr lang="en-US"/>
              <a:t>Click to edit Master subtitle style</a:t>
            </a:r>
          </a:p>
        </p:txBody>
      </p:sp>
      <p:pic>
        <p:nvPicPr>
          <p:cNvPr id="6" name="Picture 5"/>
          <p:cNvPicPr>
            <a:picLocks noChangeAspect="1"/>
          </p:cNvPicPr>
          <p:nvPr userDrawn="1"/>
        </p:nvPicPr>
        <p:blipFill>
          <a:blip r:embed="rId2"/>
          <a:srcRect/>
          <a:stretch/>
        </p:blipFill>
        <p:spPr>
          <a:xfrm>
            <a:off x="4350717" y="1647476"/>
            <a:ext cx="3460409" cy="770887"/>
          </a:xfrm>
          <a:prstGeom prst="rect">
            <a:avLst/>
          </a:prstGeom>
        </p:spPr>
      </p:pic>
      <p:cxnSp>
        <p:nvCxnSpPr>
          <p:cNvPr id="8" name="Straight Connector 7">
            <a:extLst>
              <a:ext uri="{FF2B5EF4-FFF2-40B4-BE49-F238E27FC236}">
                <a16:creationId xmlns:a16="http://schemas.microsoft.com/office/drawing/2014/main" id="{BD865EAF-75A2-7F4D-9AE9-623AB6C4AB2F}"/>
              </a:ext>
            </a:extLst>
          </p:cNvPr>
          <p:cNvCxnSpPr/>
          <p:nvPr userDrawn="1"/>
        </p:nvCxnSpPr>
        <p:spPr>
          <a:xfrm>
            <a:off x="1246090" y="387632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F32EA0E9-0A77-6C4A-B335-2932BFF0984A}"/>
              </a:ext>
            </a:extLst>
          </p:cNvPr>
          <p:cNvCxnSpPr/>
          <p:nvPr userDrawn="1"/>
        </p:nvCxnSpPr>
        <p:spPr>
          <a:xfrm>
            <a:off x="1246090" y="4594703"/>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1" name="Picture 10" descr="A close up of a sign&#10;&#10;Description generated with very high confidence">
            <a:extLst>
              <a:ext uri="{FF2B5EF4-FFF2-40B4-BE49-F238E27FC236}">
                <a16:creationId xmlns:a16="http://schemas.microsoft.com/office/drawing/2014/main" id="{11B86982-6FF8-4245-A297-DFBF4E34EDA6}"/>
              </a:ext>
            </a:extLst>
          </p:cNvPr>
          <p:cNvPicPr>
            <a:picLocks noChangeAspect="1"/>
          </p:cNvPicPr>
          <p:nvPr userDrawn="1"/>
        </p:nvPicPr>
        <p:blipFill>
          <a:blip r:embed="rId3">
            <a:lum bright="70000" contrast="-70000"/>
          </a:blip>
          <a:stretch>
            <a:fillRect/>
          </a:stretch>
        </p:blipFill>
        <p:spPr>
          <a:xfrm>
            <a:off x="5054052" y="5271761"/>
            <a:ext cx="2387684" cy="664341"/>
          </a:xfrm>
          <a:prstGeom prst="rect">
            <a:avLst/>
          </a:prstGeom>
        </p:spPr>
      </p:pic>
    </p:spTree>
    <p:extLst>
      <p:ext uri="{BB962C8B-B14F-4D97-AF65-F5344CB8AC3E}">
        <p14:creationId xmlns:p14="http://schemas.microsoft.com/office/powerpoint/2010/main" val="21977043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696712"/>
            <a:ext cx="10337562" cy="1165448"/>
          </a:xfrm>
        </p:spPr>
        <p:txBody>
          <a:bodyPr/>
          <a:lstStyle>
            <a:lvl1pPr algn="ctr">
              <a:defRPr>
                <a:solidFill>
                  <a:srgbClr val="165C7D"/>
                </a:solidFill>
                <a:latin typeface="Franklin Gothic Medium" panose="020B0603020102020204" pitchFamily="34" charset="0"/>
              </a:defRPr>
            </a:lvl1pPr>
          </a:lstStyle>
          <a:p>
            <a:r>
              <a:rPr lang="en-US"/>
              <a:t>Click to edit Master title style</a:t>
            </a:r>
          </a:p>
        </p:txBody>
      </p:sp>
      <p:sp>
        <p:nvSpPr>
          <p:cNvPr id="3" name="Subtitle 2"/>
          <p:cNvSpPr>
            <a:spLocks noGrp="1"/>
          </p:cNvSpPr>
          <p:nvPr>
            <p:ph type="subTitle" idx="1"/>
          </p:nvPr>
        </p:nvSpPr>
        <p:spPr>
          <a:xfrm>
            <a:off x="912138" y="3862162"/>
            <a:ext cx="10337562" cy="875421"/>
          </a:xfrm>
        </p:spPr>
        <p:txBody>
          <a:bodyPr>
            <a:normAutofit/>
          </a:bodyPr>
          <a:lstStyle>
            <a:lvl1pPr marL="0" indent="0" algn="ctr">
              <a:buNone/>
              <a:defRPr sz="3184">
                <a:solidFill>
                  <a:srgbClr val="165C7D"/>
                </a:solidFill>
              </a:defRPr>
            </a:lvl1pPr>
            <a:lvl2pPr marL="606556" indent="0" algn="ctr">
              <a:buNone/>
              <a:defRPr>
                <a:solidFill>
                  <a:schemeClr val="tx1">
                    <a:tint val="75000"/>
                  </a:schemeClr>
                </a:solidFill>
              </a:defRPr>
            </a:lvl2pPr>
            <a:lvl3pPr marL="1213112" indent="0" algn="ctr">
              <a:buNone/>
              <a:defRPr>
                <a:solidFill>
                  <a:schemeClr val="tx1">
                    <a:tint val="75000"/>
                  </a:schemeClr>
                </a:solidFill>
              </a:defRPr>
            </a:lvl3pPr>
            <a:lvl4pPr marL="1819667" indent="0" algn="ctr">
              <a:buNone/>
              <a:defRPr>
                <a:solidFill>
                  <a:schemeClr val="tx1">
                    <a:tint val="75000"/>
                  </a:schemeClr>
                </a:solidFill>
              </a:defRPr>
            </a:lvl4pPr>
            <a:lvl5pPr marL="2426223" indent="0" algn="ctr">
              <a:buNone/>
              <a:defRPr>
                <a:solidFill>
                  <a:schemeClr val="tx1">
                    <a:tint val="75000"/>
                  </a:schemeClr>
                </a:solidFill>
              </a:defRPr>
            </a:lvl5pPr>
            <a:lvl6pPr marL="3032779" indent="0" algn="ctr">
              <a:buNone/>
              <a:defRPr>
                <a:solidFill>
                  <a:schemeClr val="tx1">
                    <a:tint val="75000"/>
                  </a:schemeClr>
                </a:solidFill>
              </a:defRPr>
            </a:lvl6pPr>
            <a:lvl7pPr marL="3639335" indent="0" algn="ctr">
              <a:buNone/>
              <a:defRPr>
                <a:solidFill>
                  <a:schemeClr val="tx1">
                    <a:tint val="75000"/>
                  </a:schemeClr>
                </a:solidFill>
              </a:defRPr>
            </a:lvl7pPr>
            <a:lvl8pPr marL="4245891" indent="0" algn="ctr">
              <a:buNone/>
              <a:defRPr>
                <a:solidFill>
                  <a:schemeClr val="tx1">
                    <a:tint val="75000"/>
                  </a:schemeClr>
                </a:solidFill>
              </a:defRPr>
            </a:lvl8pPr>
            <a:lvl9pPr marL="4852446" indent="0" algn="ctr">
              <a:buNone/>
              <a:defRPr>
                <a:solidFill>
                  <a:schemeClr val="tx1">
                    <a:tint val="75000"/>
                  </a:schemeClr>
                </a:solidFill>
              </a:defRPr>
            </a:lvl9pPr>
          </a:lstStyle>
          <a:p>
            <a:r>
              <a:rPr lang="en-US"/>
              <a:t>Click to edit Master subtitle style</a:t>
            </a:r>
          </a:p>
        </p:txBody>
      </p:sp>
      <p:pic>
        <p:nvPicPr>
          <p:cNvPr id="6" name="Picture 5">
            <a:extLst>
              <a:ext uri="{FF2B5EF4-FFF2-40B4-BE49-F238E27FC236}">
                <a16:creationId xmlns:a16="http://schemas.microsoft.com/office/drawing/2014/main" id="{9CA8F337-47D2-2A46-9288-083BE208638A}"/>
              </a:ext>
            </a:extLst>
          </p:cNvPr>
          <p:cNvPicPr>
            <a:picLocks noChangeAspect="1"/>
          </p:cNvPicPr>
          <p:nvPr userDrawn="1"/>
        </p:nvPicPr>
        <p:blipFill>
          <a:blip r:embed="rId2"/>
          <a:srcRect/>
          <a:stretch/>
        </p:blipFill>
        <p:spPr>
          <a:xfrm>
            <a:off x="4296411" y="1651214"/>
            <a:ext cx="3569019" cy="715573"/>
          </a:xfrm>
          <a:prstGeom prst="rect">
            <a:avLst/>
          </a:prstGeom>
        </p:spPr>
      </p:pic>
      <p:cxnSp>
        <p:nvCxnSpPr>
          <p:cNvPr id="7" name="Straight Connector 6">
            <a:extLst>
              <a:ext uri="{FF2B5EF4-FFF2-40B4-BE49-F238E27FC236}">
                <a16:creationId xmlns:a16="http://schemas.microsoft.com/office/drawing/2014/main" id="{97B0C623-2009-7149-A74C-37267D891ABA}"/>
              </a:ext>
            </a:extLst>
          </p:cNvPr>
          <p:cNvCxnSpPr/>
          <p:nvPr userDrawn="1"/>
        </p:nvCxnSpPr>
        <p:spPr>
          <a:xfrm>
            <a:off x="1246090" y="387957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E41A1E0D-0BAA-1B41-91F3-707E5251ABB5}"/>
              </a:ext>
            </a:extLst>
          </p:cNvPr>
          <p:cNvCxnSpPr/>
          <p:nvPr userDrawn="1"/>
        </p:nvCxnSpPr>
        <p:spPr>
          <a:xfrm>
            <a:off x="1246090" y="4597948"/>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F7B3A60E-C756-4030-8228-976D4074FE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8645" y="5206787"/>
            <a:ext cx="3324550" cy="975360"/>
          </a:xfrm>
          <a:prstGeom prst="rect">
            <a:avLst/>
          </a:prstGeom>
        </p:spPr>
      </p:pic>
    </p:spTree>
    <p:extLst>
      <p:ext uri="{BB962C8B-B14F-4D97-AF65-F5344CB8AC3E}">
        <p14:creationId xmlns:p14="http://schemas.microsoft.com/office/powerpoint/2010/main" val="2795344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7" name="Slide Number Placeholder 3">
            <a:extLst>
              <a:ext uri="{FF2B5EF4-FFF2-40B4-BE49-F238E27FC236}">
                <a16:creationId xmlns:a16="http://schemas.microsoft.com/office/drawing/2014/main" id="{E5758210-9756-B040-95F5-C5F9034FA837}"/>
              </a:ext>
            </a:extLst>
          </p:cNvPr>
          <p:cNvSpPr txBox="1">
            <a:spLocks/>
          </p:cNvSpPr>
          <p:nvPr userDrawn="1"/>
        </p:nvSpPr>
        <p:spPr>
          <a:xfrm>
            <a:off x="9837525" y="6419669"/>
            <a:ext cx="1126542" cy="365125"/>
          </a:xfrm>
          <a:prstGeom prst="rect">
            <a:avLst/>
          </a:prstGeom>
        </p:spPr>
        <p:txBody>
          <a:bodyPr vert="horz" lIns="121317" tIns="60659" rIns="121317" bIns="6065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74F1544-3B5B-5146-8BB1-39A5A8961D62}" type="slidenum">
              <a:rPr lang="en-US" sz="1327" smtClean="0"/>
              <a:t>‹#›</a:t>
            </a:fld>
            <a:endParaRPr lang="en-US" sz="1327"/>
          </a:p>
        </p:txBody>
      </p:sp>
      <p:sp>
        <p:nvSpPr>
          <p:cNvPr id="8" name="Rectangle 7">
            <a:extLst>
              <a:ext uri="{FF2B5EF4-FFF2-40B4-BE49-F238E27FC236}">
                <a16:creationId xmlns:a16="http://schemas.microsoft.com/office/drawing/2014/main" id="{152AFB93-959D-413D-88BD-DF1CDE3E5AEA}"/>
              </a:ext>
            </a:extLst>
          </p:cNvPr>
          <p:cNvSpPr/>
          <p:nvPr userDrawn="1"/>
        </p:nvSpPr>
        <p:spPr>
          <a:xfrm>
            <a:off x="11249700" y="6024904"/>
            <a:ext cx="608092" cy="609600"/>
          </a:xfrm>
          <a:prstGeom prst="rect">
            <a:avLst/>
          </a:prstGeom>
          <a:solidFill>
            <a:srgbClr val="063563"/>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388">
                <a:latin typeface="Times New Roman" panose="02020603050405020304" pitchFamily="18" charset="0"/>
                <a:cs typeface="Times New Roman" panose="02020603050405020304" pitchFamily="18" charset="0"/>
              </a:rPr>
              <a:t>LP</a:t>
            </a:r>
            <a:endParaRPr lang="en-US" sz="1857">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30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4166305" y="6627168"/>
            <a:ext cx="7995533"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0" y="6627169"/>
            <a:ext cx="2566105"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2566105" y="6627168"/>
            <a:ext cx="1600200"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322129" y="6293328"/>
            <a:ext cx="11239310" cy="230832"/>
          </a:xfrm>
          <a:prstGeom prst="rect">
            <a:avLst/>
          </a:prstGeom>
        </p:spPr>
        <p:txBody>
          <a:bodyPr wrap="square" anchor="b" anchorCtr="0">
            <a:spAutoFit/>
          </a:bodyPr>
          <a:lstStyle>
            <a:lvl1pPr marL="0" indent="0" algn="l">
              <a:lnSpc>
                <a:spcPct val="100000"/>
              </a:lnSpc>
              <a:spcBef>
                <a:spcPts val="0"/>
              </a:spcBef>
              <a:buNone/>
              <a:defRPr sz="900">
                <a:solidFill>
                  <a:schemeClr val="accent5"/>
                </a:solidFill>
                <a:latin typeface="+mn-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
        <p:nvSpPr>
          <p:cNvPr id="12" name="Freeform 9">
            <a:extLst>
              <a:ext uri="{FF2B5EF4-FFF2-40B4-BE49-F238E27FC236}">
                <a16:creationId xmlns:a16="http://schemas.microsoft.com/office/drawing/2014/main" id="{6F80B7CE-AEE5-4691-AD2E-3CB3150A269D}"/>
              </a:ext>
            </a:extLst>
          </p:cNvPr>
          <p:cNvSpPr>
            <a:spLocks/>
          </p:cNvSpPr>
          <p:nvPr userDrawn="1"/>
        </p:nvSpPr>
        <p:spPr bwMode="auto">
          <a:xfrm rot="16627444">
            <a:off x="319734" y="254434"/>
            <a:ext cx="511574" cy="409698"/>
          </a:xfrm>
          <a:prstGeom prst="hexagon">
            <a:avLst/>
          </a:prstGeom>
          <a:solidFill>
            <a:schemeClr val="accent3"/>
          </a:solidFill>
          <a:ln w="57150">
            <a:solidFill>
              <a:schemeClr val="accent3"/>
            </a:solidFill>
          </a:ln>
          <a:effectLst>
            <a:outerShdw dist="63500" dir="7800000" sx="101000" sy="101000" algn="ctr" rotWithShape="0">
              <a:schemeClr val="tx2">
                <a:lumMod val="40000"/>
                <a:lumOff val="60000"/>
                <a:alpha val="40000"/>
              </a:schemeClr>
            </a:outerShdw>
          </a:effectLst>
        </p:spPr>
        <p:txBody>
          <a:bodyPr vert="horz" wrap="square" lIns="45601" tIns="22800" rIns="45601" bIns="22800" numCol="1" anchor="t" anchorCtr="0" compatLnSpc="1">
            <a:prstTxWarp prst="textNoShape">
              <a:avLst/>
            </a:prstTxWarp>
          </a:bodyPr>
          <a:lstStyle/>
          <a:p>
            <a:endParaRPr lang="en-US" sz="898"/>
          </a:p>
        </p:txBody>
      </p:sp>
      <p:sp>
        <p:nvSpPr>
          <p:cNvPr id="17" name="Rectangle 6">
            <a:extLst>
              <a:ext uri="{FF2B5EF4-FFF2-40B4-BE49-F238E27FC236}">
                <a16:creationId xmlns:a16="http://schemas.microsoft.com/office/drawing/2014/main" id="{8B4AE875-188B-4B6A-B4C2-5FD36226681D}"/>
              </a:ext>
            </a:extLst>
          </p:cNvPr>
          <p:cNvSpPr>
            <a:spLocks noChangeArrowheads="1"/>
          </p:cNvSpPr>
          <p:nvPr userDrawn="1"/>
        </p:nvSpPr>
        <p:spPr bwMode="auto">
          <a:xfrm>
            <a:off x="137319" y="6646406"/>
            <a:ext cx="1258993" cy="192358"/>
          </a:xfrm>
          <a:prstGeom prst="rect">
            <a:avLst/>
          </a:prstGeom>
          <a:noFill/>
          <a:ln w="9525">
            <a:noFill/>
            <a:miter lim="800000"/>
            <a:headEnd/>
            <a:tailEnd/>
          </a:ln>
        </p:spPr>
        <p:txBody>
          <a:bodyPr wrap="none" lIns="68577" tIns="34289" rIns="68577" bIns="34289">
            <a:spAutoFit/>
          </a:bodyPr>
          <a:lstStyle/>
          <a:p>
            <a:pPr defTabSz="685800" eaLnBrk="0" fontAlgn="base" hangingPunct="0">
              <a:spcBef>
                <a:spcPct val="0"/>
              </a:spcBef>
              <a:spcAft>
                <a:spcPct val="0"/>
              </a:spcAft>
              <a:defRPr/>
            </a:pPr>
            <a:r>
              <a:rPr lang="en-US" sz="800">
                <a:solidFill>
                  <a:schemeClr val="bg1"/>
                </a:solidFill>
                <a:latin typeface="+mn-lt"/>
                <a:ea typeface="ヒラギノ角ゴ Pro W3" pitchFamily="-112" charset="-128"/>
                <a:cs typeface="Segoe UI" pitchFamily="34" charset="0"/>
              </a:rPr>
              <a:t>©2021 LEAVITT PARTNERS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11561438" y="6627170"/>
            <a:ext cx="377682" cy="230830"/>
          </a:xfrm>
          <a:prstGeom prst="rect">
            <a:avLst/>
          </a:prstGeom>
          <a:noFill/>
        </p:spPr>
        <p:txBody>
          <a:bodyPr wrap="square" lIns="68577" tIns="34289" rIns="68577" bIns="34289" rtlCol="0">
            <a:spAutoFit/>
          </a:bodyPr>
          <a:lstStyle/>
          <a:p>
            <a:pPr algn="r" defTabSz="685800"/>
            <a:fld id="{879E2ECD-52C4-4036-9BD3-F4AEC1C18931}" type="slidenum">
              <a:rPr lang="en-US" sz="1050">
                <a:solidFill>
                  <a:schemeClr val="bg1"/>
                </a:solidFill>
                <a:latin typeface="+mn-lt"/>
              </a:rPr>
              <a:pPr algn="r" defTabSz="685800"/>
              <a:t>‹#›</a:t>
            </a:fld>
            <a:endParaRPr lang="en-US" sz="105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975519" y="152400"/>
            <a:ext cx="10845788" cy="624834"/>
          </a:xfrm>
          <a:prstGeom prst="rect">
            <a:avLst/>
          </a:prstGeom>
        </p:spPr>
        <p:txBody>
          <a:bodyPr lIns="91438" tIns="0" rIns="91438" bIns="0" anchor="ctr" anchorCtr="0">
            <a:noAutofit/>
          </a:bodyPr>
          <a:lstStyle>
            <a:lvl1pPr algn="l">
              <a:defRPr sz="3200"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322289" y="929634"/>
            <a:ext cx="11517261" cy="5294569"/>
          </a:xfrm>
          <a:prstGeom prst="rect">
            <a:avLst/>
          </a:prstGeom>
        </p:spPr>
        <p:txBody>
          <a:bodyPr/>
          <a:lstStyle>
            <a:lvl1pPr marL="0" indent="0">
              <a:buNone/>
              <a:defRPr sz="2400">
                <a:solidFill>
                  <a:schemeClr val="accent5"/>
                </a:solidFill>
                <a:latin typeface="+mn-lt"/>
              </a:defRPr>
            </a:lvl1pPr>
            <a:lvl2pPr>
              <a:defRPr sz="2000">
                <a:solidFill>
                  <a:schemeClr val="accent5"/>
                </a:solidFill>
                <a:latin typeface="+mn-lt"/>
              </a:defRPr>
            </a:lvl2pPr>
            <a:lvl3pPr>
              <a:defRPr sz="1400">
                <a:solidFill>
                  <a:schemeClr val="accent5"/>
                </a:solidFill>
                <a:latin typeface="+mn-lt"/>
              </a:defRPr>
            </a:lvl3pPr>
            <a:lvl4pPr>
              <a:defRPr sz="1200">
                <a:solidFill>
                  <a:schemeClr val="accent5"/>
                </a:solidFill>
                <a:latin typeface="+mn-lt"/>
              </a:defRPr>
            </a:lvl4pPr>
            <a:lvl5pPr>
              <a:defRPr sz="12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55B373E5-B1D8-4102-96A4-6891AC46D996}"/>
              </a:ext>
            </a:extLst>
          </p:cNvPr>
          <p:cNvPicPr>
            <a:picLocks noChangeAspect="1"/>
          </p:cNvPicPr>
          <p:nvPr userDrawn="1"/>
        </p:nvPicPr>
        <p:blipFill>
          <a:blip r:embed="rId2"/>
          <a:stretch>
            <a:fillRect/>
          </a:stretch>
        </p:blipFill>
        <p:spPr>
          <a:xfrm>
            <a:off x="11610789" y="6301036"/>
            <a:ext cx="228600" cy="228600"/>
          </a:xfrm>
          <a:prstGeom prst="rect">
            <a:avLst/>
          </a:prstGeom>
        </p:spPr>
      </p:pic>
    </p:spTree>
    <p:extLst>
      <p:ext uri="{BB962C8B-B14F-4D97-AF65-F5344CB8AC3E}">
        <p14:creationId xmlns:p14="http://schemas.microsoft.com/office/powerpoint/2010/main" val="27539126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GREEN-Section-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8448329" y="6503090"/>
            <a:ext cx="1126542" cy="365125"/>
          </a:xfrm>
        </p:spPr>
        <p:txBody>
          <a:bodyPr/>
          <a:lstStyle>
            <a:lvl1pPr>
              <a:defRPr sz="1327">
                <a:solidFill>
                  <a:srgbClr val="165C7D"/>
                </a:solidFill>
              </a:defRPr>
            </a:lvl1pPr>
          </a:lstStyle>
          <a:p>
            <a:fld id="{90697F67-DBC2-5647-A4F3-F8F988D5EBAA}" type="slidenum">
              <a:rPr lang="en-US" smtClean="0"/>
              <a:pPr/>
              <a:t>‹#›</a:t>
            </a:fld>
            <a:endParaRPr lang="en-US"/>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7" name="Text Placeholder 6">
            <a:extLst>
              <a:ext uri="{FF2B5EF4-FFF2-40B4-BE49-F238E27FC236}">
                <a16:creationId xmlns:a16="http://schemas.microsoft.com/office/drawing/2014/main" id="{38C2B9FF-7FAA-024F-8764-FD7746719733}"/>
              </a:ext>
            </a:extLst>
          </p:cNvPr>
          <p:cNvSpPr>
            <a:spLocks noGrp="1"/>
          </p:cNvSpPr>
          <p:nvPr>
            <p:ph type="body" sz="quarter" idx="13" hasCustomPrompt="1"/>
          </p:nvPr>
        </p:nvSpPr>
        <p:spPr>
          <a:xfrm>
            <a:off x="9647126" y="6503091"/>
            <a:ext cx="2514713" cy="354911"/>
          </a:xfrm>
          <a:solidFill>
            <a:schemeClr val="accent1"/>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370735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ORANGE-Section-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8448329" y="6503090"/>
            <a:ext cx="1126542" cy="365125"/>
          </a:xfrm>
        </p:spPr>
        <p:txBody>
          <a:bodyPr/>
          <a:lstStyle>
            <a:lvl1pPr>
              <a:defRPr sz="1327">
                <a:solidFill>
                  <a:srgbClr val="165C7D"/>
                </a:solidFill>
              </a:defRPr>
            </a:lvl1pPr>
          </a:lstStyle>
          <a:p>
            <a:fld id="{90697F67-DBC2-5647-A4F3-F8F988D5EBAA}" type="slidenum">
              <a:rPr lang="en-US" smtClean="0"/>
              <a:pPr/>
              <a:t>‹#›</a:t>
            </a:fld>
            <a:endParaRPr lang="en-US"/>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7" name="Text Placeholder 6">
            <a:extLst>
              <a:ext uri="{FF2B5EF4-FFF2-40B4-BE49-F238E27FC236}">
                <a16:creationId xmlns:a16="http://schemas.microsoft.com/office/drawing/2014/main" id="{38C2B9FF-7FAA-024F-8764-FD7746719733}"/>
              </a:ext>
            </a:extLst>
          </p:cNvPr>
          <p:cNvSpPr>
            <a:spLocks noGrp="1"/>
          </p:cNvSpPr>
          <p:nvPr>
            <p:ph type="body" sz="quarter" idx="13" hasCustomPrompt="1"/>
          </p:nvPr>
        </p:nvSpPr>
        <p:spPr>
          <a:xfrm>
            <a:off x="9647126" y="6503091"/>
            <a:ext cx="2514713" cy="354911"/>
          </a:xfrm>
          <a:solidFill>
            <a:schemeClr val="bg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37148796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BLUE-Section-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8448329" y="6503090"/>
            <a:ext cx="1126542" cy="365125"/>
          </a:xfrm>
        </p:spPr>
        <p:txBody>
          <a:bodyPr/>
          <a:lstStyle>
            <a:lvl1pPr>
              <a:defRPr sz="1327">
                <a:solidFill>
                  <a:srgbClr val="165C7D"/>
                </a:solidFill>
              </a:defRPr>
            </a:lvl1pPr>
          </a:lstStyle>
          <a:p>
            <a:fld id="{FF0A07BB-D722-344C-8EBE-DDF6D303CD96}" type="slidenum">
              <a:rPr lang="en-US" smtClean="0"/>
              <a:pPr/>
              <a:t>‹#›</a:t>
            </a:fld>
            <a:endParaRPr lang="en-US"/>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7" name="Text Placeholder 6">
            <a:extLst>
              <a:ext uri="{FF2B5EF4-FFF2-40B4-BE49-F238E27FC236}">
                <a16:creationId xmlns:a16="http://schemas.microsoft.com/office/drawing/2014/main" id="{38C2B9FF-7FAA-024F-8764-FD7746719733}"/>
              </a:ext>
            </a:extLst>
          </p:cNvPr>
          <p:cNvSpPr>
            <a:spLocks noGrp="1"/>
          </p:cNvSpPr>
          <p:nvPr>
            <p:ph type="body" sz="quarter" idx="13" hasCustomPrompt="1"/>
          </p:nvPr>
        </p:nvSpPr>
        <p:spPr>
          <a:xfrm>
            <a:off x="9647126" y="6503091"/>
            <a:ext cx="2514713" cy="354911"/>
          </a:xfrm>
          <a:solidFill>
            <a:schemeClr val="tx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19029643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PURPLE-Section-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8448329" y="6503090"/>
            <a:ext cx="1126542" cy="365125"/>
          </a:xfrm>
        </p:spPr>
        <p:txBody>
          <a:bodyPr/>
          <a:lstStyle>
            <a:lvl1pPr>
              <a:defRPr sz="1327">
                <a:solidFill>
                  <a:srgbClr val="165C7D"/>
                </a:solidFill>
              </a:defRPr>
            </a:lvl1pPr>
          </a:lstStyle>
          <a:p>
            <a:fld id="{4187F6C2-7568-7A4C-825E-814A92915531}" type="slidenum">
              <a:rPr lang="en-US" smtClean="0"/>
              <a:pPr/>
              <a:t>‹#›</a:t>
            </a:fld>
            <a:endParaRPr lang="en-US"/>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7" name="Text Placeholder 6">
            <a:extLst>
              <a:ext uri="{FF2B5EF4-FFF2-40B4-BE49-F238E27FC236}">
                <a16:creationId xmlns:a16="http://schemas.microsoft.com/office/drawing/2014/main" id="{38C2B9FF-7FAA-024F-8764-FD7746719733}"/>
              </a:ext>
            </a:extLst>
          </p:cNvPr>
          <p:cNvSpPr>
            <a:spLocks noGrp="1"/>
          </p:cNvSpPr>
          <p:nvPr>
            <p:ph type="body" sz="quarter" idx="13" hasCustomPrompt="1"/>
          </p:nvPr>
        </p:nvSpPr>
        <p:spPr>
          <a:xfrm>
            <a:off x="9647126" y="6503091"/>
            <a:ext cx="2514713" cy="354911"/>
          </a:xfrm>
          <a:solidFill>
            <a:srgbClr val="7C418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33705803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GRAY-Section-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3" name="Content Placeholder 2"/>
          <p:cNvSpPr>
            <a:spLocks noGrp="1"/>
          </p:cNvSpPr>
          <p:nvPr>
            <p:ph idx="1"/>
          </p:nvPr>
        </p:nvSpPr>
        <p:spPr>
          <a:xfrm>
            <a:off x="608092" y="1322405"/>
            <a:ext cx="10945654"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2"/>
          </p:nvPr>
        </p:nvSpPr>
        <p:spPr>
          <a:xfrm>
            <a:off x="8448329" y="6503090"/>
            <a:ext cx="1126542" cy="365125"/>
          </a:xfrm>
        </p:spPr>
        <p:txBody>
          <a:bodyPr/>
          <a:lstStyle>
            <a:lvl1pPr>
              <a:defRPr sz="1327">
                <a:solidFill>
                  <a:srgbClr val="165C7D"/>
                </a:solidFill>
              </a:defRPr>
            </a:lvl1pPr>
          </a:lstStyle>
          <a:p>
            <a:fld id="{C33DD457-9870-9344-90EC-6ACD4EDEDDC3}" type="slidenum">
              <a:rPr lang="en-US" smtClean="0"/>
              <a:pPr/>
              <a:t>‹#›</a:t>
            </a:fld>
            <a:endParaRPr lang="en-US"/>
          </a:p>
        </p:txBody>
      </p:sp>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7" name="Text Placeholder 6">
            <a:extLst>
              <a:ext uri="{FF2B5EF4-FFF2-40B4-BE49-F238E27FC236}">
                <a16:creationId xmlns:a16="http://schemas.microsoft.com/office/drawing/2014/main" id="{38C2B9FF-7FAA-024F-8764-FD7746719733}"/>
              </a:ext>
            </a:extLst>
          </p:cNvPr>
          <p:cNvSpPr>
            <a:spLocks noGrp="1"/>
          </p:cNvSpPr>
          <p:nvPr>
            <p:ph type="body" sz="quarter" idx="13" hasCustomPrompt="1"/>
          </p:nvPr>
        </p:nvSpPr>
        <p:spPr>
          <a:xfrm>
            <a:off x="9647126" y="6503091"/>
            <a:ext cx="2514713" cy="354911"/>
          </a:xfrm>
          <a:solidFill>
            <a:schemeClr val="accent6"/>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7106627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Block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12" name="Slide Number Placeholder 3">
            <a:extLst>
              <a:ext uri="{FF2B5EF4-FFF2-40B4-BE49-F238E27FC236}">
                <a16:creationId xmlns:a16="http://schemas.microsoft.com/office/drawing/2014/main" id="{BD62D826-1EAC-4540-A094-8ADE94742542}"/>
              </a:ext>
            </a:extLst>
          </p:cNvPr>
          <p:cNvSpPr>
            <a:spLocks noGrp="1"/>
          </p:cNvSpPr>
          <p:nvPr>
            <p:ph type="sldNum" sz="quarter" idx="12"/>
          </p:nvPr>
        </p:nvSpPr>
        <p:spPr>
          <a:xfrm>
            <a:off x="10973456" y="6419669"/>
            <a:ext cx="1126542" cy="365125"/>
          </a:xfrm>
        </p:spPr>
        <p:txBody>
          <a:bodyPr/>
          <a:lstStyle>
            <a:lvl1pPr>
              <a:defRPr sz="1327">
                <a:solidFill>
                  <a:srgbClr val="165C7D"/>
                </a:solidFill>
              </a:defRPr>
            </a:lvl1pPr>
          </a:lstStyle>
          <a:p>
            <a:fld id="{F4AD15B4-17D4-7C42-AC3B-2CE2DF10549D}" type="slidenum">
              <a:rPr lang="en-US" smtClean="0"/>
              <a:pPr/>
              <a:t>‹#›</a:t>
            </a:fld>
            <a:endParaRPr lang="en-US"/>
          </a:p>
        </p:txBody>
      </p:sp>
    </p:spTree>
    <p:extLst>
      <p:ext uri="{BB962C8B-B14F-4D97-AF65-F5344CB8AC3E}">
        <p14:creationId xmlns:p14="http://schemas.microsoft.com/office/powerpoint/2010/main" val="20977832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Blocks - GREEN Ta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9" name="Slide Number Placeholder 3">
            <a:extLst>
              <a:ext uri="{FF2B5EF4-FFF2-40B4-BE49-F238E27FC236}">
                <a16:creationId xmlns:a16="http://schemas.microsoft.com/office/drawing/2014/main" id="{BE81FC73-48B2-2E4B-ADB9-A339D46B7323}"/>
              </a:ext>
            </a:extLst>
          </p:cNvPr>
          <p:cNvSpPr>
            <a:spLocks noGrp="1"/>
          </p:cNvSpPr>
          <p:nvPr>
            <p:ph type="sldNum" sz="quarter" idx="12"/>
          </p:nvPr>
        </p:nvSpPr>
        <p:spPr>
          <a:xfrm>
            <a:off x="8448329" y="6503090"/>
            <a:ext cx="1126542" cy="365125"/>
          </a:xfrm>
        </p:spPr>
        <p:txBody>
          <a:bodyPr/>
          <a:lstStyle>
            <a:lvl1pPr>
              <a:defRPr sz="1327">
                <a:solidFill>
                  <a:srgbClr val="165C7D"/>
                </a:solidFill>
              </a:defRPr>
            </a:lvl1pPr>
          </a:lstStyle>
          <a:p>
            <a:fld id="{FA3EC189-F408-8B47-BA66-E567CCEA8157}" type="slidenum">
              <a:rPr lang="en-US" smtClean="0"/>
              <a:pPr/>
              <a:t>‹#›</a:t>
            </a:fld>
            <a:endParaRPr lang="en-US"/>
          </a:p>
        </p:txBody>
      </p:sp>
      <p:sp>
        <p:nvSpPr>
          <p:cNvPr id="10" name="Text Placeholder 6">
            <a:extLst>
              <a:ext uri="{FF2B5EF4-FFF2-40B4-BE49-F238E27FC236}">
                <a16:creationId xmlns:a16="http://schemas.microsoft.com/office/drawing/2014/main" id="{BEFD2D27-280B-C142-B1A6-2E99728AD213}"/>
              </a:ext>
            </a:extLst>
          </p:cNvPr>
          <p:cNvSpPr>
            <a:spLocks noGrp="1"/>
          </p:cNvSpPr>
          <p:nvPr>
            <p:ph type="body" sz="quarter" idx="13" hasCustomPrompt="1"/>
          </p:nvPr>
        </p:nvSpPr>
        <p:spPr>
          <a:xfrm>
            <a:off x="9647126" y="6503091"/>
            <a:ext cx="2514713" cy="354911"/>
          </a:xfrm>
          <a:solidFill>
            <a:schemeClr val="accent1"/>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1052192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Blocks - ORANGE Ta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9" name="Slide Number Placeholder 3">
            <a:extLst>
              <a:ext uri="{FF2B5EF4-FFF2-40B4-BE49-F238E27FC236}">
                <a16:creationId xmlns:a16="http://schemas.microsoft.com/office/drawing/2014/main" id="{BE81FC73-48B2-2E4B-ADB9-A339D46B7323}"/>
              </a:ext>
            </a:extLst>
          </p:cNvPr>
          <p:cNvSpPr>
            <a:spLocks noGrp="1"/>
          </p:cNvSpPr>
          <p:nvPr>
            <p:ph type="sldNum" sz="quarter" idx="12"/>
          </p:nvPr>
        </p:nvSpPr>
        <p:spPr>
          <a:xfrm>
            <a:off x="8448329" y="6503090"/>
            <a:ext cx="1126542" cy="365125"/>
          </a:xfrm>
        </p:spPr>
        <p:txBody>
          <a:bodyPr/>
          <a:lstStyle>
            <a:lvl1pPr>
              <a:defRPr sz="1327">
                <a:solidFill>
                  <a:srgbClr val="165C7D"/>
                </a:solidFill>
              </a:defRPr>
            </a:lvl1pPr>
          </a:lstStyle>
          <a:p>
            <a:fld id="{735393BD-6567-2049-964F-D7E52724190A}" type="slidenum">
              <a:rPr lang="en-US" smtClean="0"/>
              <a:pPr/>
              <a:t>‹#›</a:t>
            </a:fld>
            <a:endParaRPr lang="en-US"/>
          </a:p>
        </p:txBody>
      </p:sp>
      <p:sp>
        <p:nvSpPr>
          <p:cNvPr id="10" name="Text Placeholder 6">
            <a:extLst>
              <a:ext uri="{FF2B5EF4-FFF2-40B4-BE49-F238E27FC236}">
                <a16:creationId xmlns:a16="http://schemas.microsoft.com/office/drawing/2014/main" id="{BEFD2D27-280B-C142-B1A6-2E99728AD213}"/>
              </a:ext>
            </a:extLst>
          </p:cNvPr>
          <p:cNvSpPr>
            <a:spLocks noGrp="1"/>
          </p:cNvSpPr>
          <p:nvPr>
            <p:ph type="body" sz="quarter" idx="13" hasCustomPrompt="1"/>
          </p:nvPr>
        </p:nvSpPr>
        <p:spPr>
          <a:xfrm>
            <a:off x="9647126" y="6503091"/>
            <a:ext cx="2514713" cy="354911"/>
          </a:xfrm>
          <a:solidFill>
            <a:schemeClr val="bg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35039930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Blocks - BLUE Ta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9" name="Slide Number Placeholder 3">
            <a:extLst>
              <a:ext uri="{FF2B5EF4-FFF2-40B4-BE49-F238E27FC236}">
                <a16:creationId xmlns:a16="http://schemas.microsoft.com/office/drawing/2014/main" id="{BE81FC73-48B2-2E4B-ADB9-A339D46B7323}"/>
              </a:ext>
            </a:extLst>
          </p:cNvPr>
          <p:cNvSpPr>
            <a:spLocks noGrp="1"/>
          </p:cNvSpPr>
          <p:nvPr>
            <p:ph type="sldNum" sz="quarter" idx="12"/>
          </p:nvPr>
        </p:nvSpPr>
        <p:spPr>
          <a:xfrm>
            <a:off x="8448329" y="6503090"/>
            <a:ext cx="1126542" cy="365125"/>
          </a:xfrm>
        </p:spPr>
        <p:txBody>
          <a:bodyPr/>
          <a:lstStyle>
            <a:lvl1pPr>
              <a:defRPr sz="1327">
                <a:solidFill>
                  <a:srgbClr val="165C7D"/>
                </a:solidFill>
              </a:defRPr>
            </a:lvl1pPr>
          </a:lstStyle>
          <a:p>
            <a:fld id="{92855E82-DE96-A34B-A90C-8A3F65978561}" type="slidenum">
              <a:rPr lang="en-US" smtClean="0"/>
              <a:pPr/>
              <a:t>‹#›</a:t>
            </a:fld>
            <a:endParaRPr lang="en-US"/>
          </a:p>
        </p:txBody>
      </p:sp>
      <p:sp>
        <p:nvSpPr>
          <p:cNvPr id="10" name="Text Placeholder 6">
            <a:extLst>
              <a:ext uri="{FF2B5EF4-FFF2-40B4-BE49-F238E27FC236}">
                <a16:creationId xmlns:a16="http://schemas.microsoft.com/office/drawing/2014/main" id="{BEFD2D27-280B-C142-B1A6-2E99728AD213}"/>
              </a:ext>
            </a:extLst>
          </p:cNvPr>
          <p:cNvSpPr>
            <a:spLocks noGrp="1"/>
          </p:cNvSpPr>
          <p:nvPr>
            <p:ph type="body" sz="quarter" idx="13" hasCustomPrompt="1"/>
          </p:nvPr>
        </p:nvSpPr>
        <p:spPr>
          <a:xfrm>
            <a:off x="9647126" y="6503091"/>
            <a:ext cx="2514713" cy="354911"/>
          </a:xfrm>
          <a:solidFill>
            <a:schemeClr val="tx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19060741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Blocks - PURPLE Ta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9" name="Slide Number Placeholder 3">
            <a:extLst>
              <a:ext uri="{FF2B5EF4-FFF2-40B4-BE49-F238E27FC236}">
                <a16:creationId xmlns:a16="http://schemas.microsoft.com/office/drawing/2014/main" id="{BE81FC73-48B2-2E4B-ADB9-A339D46B7323}"/>
              </a:ext>
            </a:extLst>
          </p:cNvPr>
          <p:cNvSpPr>
            <a:spLocks noGrp="1"/>
          </p:cNvSpPr>
          <p:nvPr>
            <p:ph type="sldNum" sz="quarter" idx="12"/>
          </p:nvPr>
        </p:nvSpPr>
        <p:spPr>
          <a:xfrm>
            <a:off x="8448329" y="6503090"/>
            <a:ext cx="1126542" cy="365125"/>
          </a:xfrm>
        </p:spPr>
        <p:txBody>
          <a:bodyPr/>
          <a:lstStyle>
            <a:lvl1pPr>
              <a:defRPr sz="1327">
                <a:solidFill>
                  <a:srgbClr val="165C7D"/>
                </a:solidFill>
              </a:defRPr>
            </a:lvl1pPr>
          </a:lstStyle>
          <a:p>
            <a:fld id="{D7A021A0-8C2C-B946-BF5A-945208CA69F7}" type="slidenum">
              <a:rPr lang="en-US" smtClean="0"/>
              <a:pPr/>
              <a:t>‹#›</a:t>
            </a:fld>
            <a:endParaRPr lang="en-US"/>
          </a:p>
        </p:txBody>
      </p:sp>
      <p:sp>
        <p:nvSpPr>
          <p:cNvPr id="10" name="Text Placeholder 6">
            <a:extLst>
              <a:ext uri="{FF2B5EF4-FFF2-40B4-BE49-F238E27FC236}">
                <a16:creationId xmlns:a16="http://schemas.microsoft.com/office/drawing/2014/main" id="{BEFD2D27-280B-C142-B1A6-2E99728AD213}"/>
              </a:ext>
            </a:extLst>
          </p:cNvPr>
          <p:cNvSpPr>
            <a:spLocks noGrp="1"/>
          </p:cNvSpPr>
          <p:nvPr>
            <p:ph type="body" sz="quarter" idx="13" hasCustomPrompt="1"/>
          </p:nvPr>
        </p:nvSpPr>
        <p:spPr>
          <a:xfrm>
            <a:off x="9647126" y="6503091"/>
            <a:ext cx="2514713" cy="354911"/>
          </a:xfrm>
          <a:solidFill>
            <a:srgbClr val="7C418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268584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Option 3">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5461F8AC-EF6B-41CA-B82E-826B4107CF85}"/>
              </a:ext>
            </a:extLst>
          </p:cNvPr>
          <p:cNvSpPr>
            <a:spLocks noChangeArrowheads="1"/>
          </p:cNvSpPr>
          <p:nvPr userDrawn="1"/>
        </p:nvSpPr>
        <p:spPr bwMode="auto">
          <a:xfrm>
            <a:off x="0" y="0"/>
            <a:ext cx="12161838" cy="777234"/>
          </a:xfrm>
          <a:prstGeom prst="rect">
            <a:avLst/>
          </a:prstGeom>
          <a:solidFill>
            <a:schemeClr val="accent1"/>
          </a:solidFill>
          <a:ln w="9525" algn="ctr">
            <a:noFill/>
            <a:round/>
            <a:headEnd/>
            <a:tailEnd/>
          </a:ln>
        </p:spPr>
        <p:txBody>
          <a:bodyPr lIns="68577" tIns="34289" rIns="68577" bIns="34289"/>
          <a:lstStyle/>
          <a:p>
            <a:pPr defTabSz="685800" eaLnBrk="0" fontAlgn="base" hangingPunct="0">
              <a:spcBef>
                <a:spcPct val="0"/>
              </a:spcBef>
              <a:spcAft>
                <a:spcPct val="0"/>
              </a:spcAft>
              <a:defRPr/>
            </a:pPr>
            <a:endParaRPr lang="en-US">
              <a:solidFill>
                <a:prstClr val="black"/>
              </a:solidFill>
              <a:ea typeface="ヒラギノ角ゴ Pro W3" pitchFamily="-112" charset="-128"/>
            </a:endParaRPr>
          </a:p>
        </p:txBody>
      </p:sp>
      <p:sp>
        <p:nvSpPr>
          <p:cNvPr id="4" name="Flowchart: Manual Input 3">
            <a:extLst>
              <a:ext uri="{FF2B5EF4-FFF2-40B4-BE49-F238E27FC236}">
                <a16:creationId xmlns:a16="http://schemas.microsoft.com/office/drawing/2014/main" id="{77F913A0-2804-4E21-8DC9-C1265B2BFA79}"/>
              </a:ext>
            </a:extLst>
          </p:cNvPr>
          <p:cNvSpPr/>
          <p:nvPr userDrawn="1"/>
        </p:nvSpPr>
        <p:spPr>
          <a:xfrm rot="16200000" flipV="1">
            <a:off x="251539" y="-251544"/>
            <a:ext cx="777235" cy="1280319"/>
          </a:xfrm>
          <a:prstGeom prst="flowChartManualInp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0FD6DF2-D0CA-4115-A54E-DA84529766E2}"/>
              </a:ext>
            </a:extLst>
          </p:cNvPr>
          <p:cNvSpPr>
            <a:spLocks noGrp="1"/>
          </p:cNvSpPr>
          <p:nvPr>
            <p:ph type="title" hasCustomPrompt="1"/>
          </p:nvPr>
        </p:nvSpPr>
        <p:spPr>
          <a:xfrm>
            <a:off x="1432719" y="152400"/>
            <a:ext cx="10388588" cy="624834"/>
          </a:xfrm>
          <a:prstGeom prst="rect">
            <a:avLst/>
          </a:prstGeom>
        </p:spPr>
        <p:txBody>
          <a:bodyPr lIns="91438" tIns="0" rIns="91438" bIns="0" anchor="ctr" anchorCtr="0">
            <a:noAutofit/>
          </a:bodyPr>
          <a:lstStyle>
            <a:lvl1pPr algn="l">
              <a:defRPr sz="3200" b="0">
                <a:solidFill>
                  <a:schemeClr val="bg1"/>
                </a:solidFill>
                <a:latin typeface="+mj-lt"/>
              </a:defRPr>
            </a:lvl1pPr>
          </a:lstStyle>
          <a:p>
            <a:r>
              <a:rPr lang="en-US"/>
              <a:t>Title of Slide</a:t>
            </a:r>
          </a:p>
        </p:txBody>
      </p:sp>
      <p:sp>
        <p:nvSpPr>
          <p:cNvPr id="9" name="TextBox 8">
            <a:extLst>
              <a:ext uri="{FF2B5EF4-FFF2-40B4-BE49-F238E27FC236}">
                <a16:creationId xmlns:a16="http://schemas.microsoft.com/office/drawing/2014/main" id="{11BEE3F8-A6E2-438A-BF0F-11F0518EB28E}"/>
              </a:ext>
            </a:extLst>
          </p:cNvPr>
          <p:cNvSpPr txBox="1"/>
          <p:nvPr userDrawn="1"/>
        </p:nvSpPr>
        <p:spPr>
          <a:xfrm>
            <a:off x="-15081" y="76200"/>
            <a:ext cx="1143000" cy="369332"/>
          </a:xfrm>
          <a:prstGeom prst="rect">
            <a:avLst/>
          </a:prstGeom>
          <a:noFill/>
        </p:spPr>
        <p:txBody>
          <a:bodyPr wrap="square" rtlCol="0">
            <a:spAutoFit/>
          </a:bodyPr>
          <a:lstStyle/>
          <a:p>
            <a:pPr algn="ctr"/>
            <a:r>
              <a:rPr lang="en-US" b="1">
                <a:solidFill>
                  <a:schemeClr val="bg1"/>
                </a:solidFill>
                <a:latin typeface="+mn-lt"/>
              </a:rPr>
              <a:t>SECTION</a:t>
            </a:r>
          </a:p>
        </p:txBody>
      </p:sp>
      <p:sp>
        <p:nvSpPr>
          <p:cNvPr id="10" name="Text Placeholder 3">
            <a:extLst>
              <a:ext uri="{FF2B5EF4-FFF2-40B4-BE49-F238E27FC236}">
                <a16:creationId xmlns:a16="http://schemas.microsoft.com/office/drawing/2014/main" id="{91913580-7F76-4D32-B520-AAD2810B7E9E}"/>
              </a:ext>
            </a:extLst>
          </p:cNvPr>
          <p:cNvSpPr>
            <a:spLocks noGrp="1"/>
          </p:cNvSpPr>
          <p:nvPr>
            <p:ph type="body" sz="quarter" idx="11" hasCustomPrompt="1"/>
          </p:nvPr>
        </p:nvSpPr>
        <p:spPr>
          <a:xfrm>
            <a:off x="200664" y="381000"/>
            <a:ext cx="698655" cy="396234"/>
          </a:xfrm>
          <a:prstGeom prst="rect">
            <a:avLst/>
          </a:prstGeom>
          <a:ln>
            <a:noFill/>
          </a:ln>
        </p:spPr>
        <p:txBody>
          <a:bodyPr lIns="0" tIns="0" rIns="0" bIns="0" anchor="ctr" anchorCtr="0"/>
          <a:lstStyle>
            <a:lvl1pPr marL="0" indent="0" algn="ctr">
              <a:buNone/>
              <a:defRPr lang="en-US" sz="2800" b="1" kern="1200" dirty="0" smtClean="0">
                <a:solidFill>
                  <a:schemeClr val="bg1"/>
                </a:solidFill>
                <a:latin typeface="+mj-lt"/>
                <a:ea typeface="+mn-ea"/>
                <a:cs typeface="+mn-cs"/>
              </a:defRPr>
            </a:lvl1pPr>
            <a:lvl2pPr marL="690563" indent="-171450">
              <a:defRPr lang="en-US" sz="2800" kern="1200" dirty="0" smtClean="0">
                <a:solidFill>
                  <a:schemeClr val="accent1"/>
                </a:solidFill>
                <a:latin typeface="+mj-lt"/>
                <a:ea typeface="+mn-ea"/>
                <a:cs typeface="+mn-cs"/>
              </a:defRPr>
            </a:lvl2pPr>
            <a:lvl3pPr marL="1147763" indent="-339725">
              <a:defRPr lang="en-US" sz="2800" kern="1200" dirty="0" smtClean="0">
                <a:solidFill>
                  <a:schemeClr val="accent1"/>
                </a:solidFill>
                <a:latin typeface="+mj-lt"/>
                <a:ea typeface="+mn-ea"/>
                <a:cs typeface="+mn-cs"/>
              </a:defRPr>
            </a:lvl3pPr>
            <a:lvl4pPr marL="1371600" indent="-171450">
              <a:defRPr lang="en-US" sz="2000" kern="1200" dirty="0" smtClean="0">
                <a:solidFill>
                  <a:schemeClr val="accent1"/>
                </a:solidFill>
                <a:latin typeface="+mj-lt"/>
                <a:ea typeface="+mn-ea"/>
                <a:cs typeface="+mn-cs"/>
              </a:defRPr>
            </a:lvl4pPr>
            <a:lvl5pPr>
              <a:defRPr lang="en-US" sz="2000" kern="1200" dirty="0">
                <a:solidFill>
                  <a:schemeClr val="accent1"/>
                </a:solidFill>
                <a:latin typeface="+mj-lt"/>
                <a:ea typeface="+mn-ea"/>
                <a:cs typeface="+mn-cs"/>
              </a:defRPr>
            </a:lvl5pPr>
            <a:lvl6pPr>
              <a:defRPr sz="1400"/>
            </a:lvl6pPr>
          </a:lstStyle>
          <a:p>
            <a:pPr lvl="0"/>
            <a:r>
              <a:rPr lang="en-US"/>
              <a:t>#</a:t>
            </a:r>
          </a:p>
        </p:txBody>
      </p:sp>
      <p:sp>
        <p:nvSpPr>
          <p:cNvPr id="11" name="Content Placeholder 2">
            <a:extLst>
              <a:ext uri="{FF2B5EF4-FFF2-40B4-BE49-F238E27FC236}">
                <a16:creationId xmlns:a16="http://schemas.microsoft.com/office/drawing/2014/main" id="{1F0ECA35-4FF8-4460-A705-581955A1B682}"/>
              </a:ext>
            </a:extLst>
          </p:cNvPr>
          <p:cNvSpPr>
            <a:spLocks noGrp="1"/>
          </p:cNvSpPr>
          <p:nvPr>
            <p:ph idx="1"/>
          </p:nvPr>
        </p:nvSpPr>
        <p:spPr>
          <a:xfrm>
            <a:off x="322128" y="929634"/>
            <a:ext cx="11517261" cy="5294569"/>
          </a:xfrm>
          <a:prstGeom prst="rect">
            <a:avLst/>
          </a:prstGeom>
        </p:spPr>
        <p:txBody>
          <a:bodyPr/>
          <a:lstStyle>
            <a:lvl1pPr marL="0" indent="0">
              <a:buNone/>
              <a:defRPr sz="2400">
                <a:solidFill>
                  <a:schemeClr val="accent5"/>
                </a:solidFill>
                <a:latin typeface="+mn-lt"/>
              </a:defRPr>
            </a:lvl1pPr>
            <a:lvl2pPr>
              <a:defRPr sz="2000">
                <a:solidFill>
                  <a:schemeClr val="accent5"/>
                </a:solidFill>
                <a:latin typeface="+mn-lt"/>
              </a:defRPr>
            </a:lvl2pPr>
            <a:lvl3pPr>
              <a:defRPr sz="1400">
                <a:solidFill>
                  <a:schemeClr val="accent5"/>
                </a:solidFill>
                <a:latin typeface="+mn-lt"/>
              </a:defRPr>
            </a:lvl3pPr>
            <a:lvl4pPr>
              <a:defRPr sz="1200">
                <a:solidFill>
                  <a:schemeClr val="accent5"/>
                </a:solidFill>
                <a:latin typeface="+mn-lt"/>
              </a:defRPr>
            </a:lvl4pPr>
            <a:lvl5pPr>
              <a:defRPr sz="12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6F6E9395-64A3-4199-8A2E-B9EC9BAA4145}"/>
              </a:ext>
            </a:extLst>
          </p:cNvPr>
          <p:cNvSpPr/>
          <p:nvPr userDrawn="1"/>
        </p:nvSpPr>
        <p:spPr>
          <a:xfrm>
            <a:off x="4166305" y="6627168"/>
            <a:ext cx="7995533"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266825E-2B2F-4639-8635-04D2C20DAC5D}"/>
              </a:ext>
            </a:extLst>
          </p:cNvPr>
          <p:cNvSpPr/>
          <p:nvPr userDrawn="1"/>
        </p:nvSpPr>
        <p:spPr>
          <a:xfrm>
            <a:off x="0" y="6627169"/>
            <a:ext cx="2566105"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1B029F-B849-401F-A869-25911C6FCF43}"/>
              </a:ext>
            </a:extLst>
          </p:cNvPr>
          <p:cNvSpPr/>
          <p:nvPr userDrawn="1"/>
        </p:nvSpPr>
        <p:spPr>
          <a:xfrm>
            <a:off x="2566105" y="6627168"/>
            <a:ext cx="1600200"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0B7ED948-D015-4076-A5D6-F2D60B70F99A}"/>
              </a:ext>
            </a:extLst>
          </p:cNvPr>
          <p:cNvSpPr>
            <a:spLocks noGrp="1"/>
          </p:cNvSpPr>
          <p:nvPr>
            <p:ph idx="10" hasCustomPrompt="1"/>
          </p:nvPr>
        </p:nvSpPr>
        <p:spPr>
          <a:xfrm>
            <a:off x="322129" y="6293328"/>
            <a:ext cx="11239310" cy="230832"/>
          </a:xfrm>
          <a:prstGeom prst="rect">
            <a:avLst/>
          </a:prstGeom>
        </p:spPr>
        <p:txBody>
          <a:bodyPr wrap="square" anchor="b" anchorCtr="0">
            <a:spAutoFit/>
          </a:bodyPr>
          <a:lstStyle>
            <a:lvl1pPr marL="0" indent="0" algn="l">
              <a:lnSpc>
                <a:spcPct val="100000"/>
              </a:lnSpc>
              <a:spcBef>
                <a:spcPts val="0"/>
              </a:spcBef>
              <a:buNone/>
              <a:defRPr sz="900">
                <a:solidFill>
                  <a:schemeClr val="accent5"/>
                </a:solidFill>
                <a:latin typeface="+mn-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
        <p:nvSpPr>
          <p:cNvPr id="20" name="Rectangle 6">
            <a:extLst>
              <a:ext uri="{FF2B5EF4-FFF2-40B4-BE49-F238E27FC236}">
                <a16:creationId xmlns:a16="http://schemas.microsoft.com/office/drawing/2014/main" id="{BE187551-E62C-49E5-B1AF-DBF17644BFA8}"/>
              </a:ext>
            </a:extLst>
          </p:cNvPr>
          <p:cNvSpPr>
            <a:spLocks noChangeArrowheads="1"/>
          </p:cNvSpPr>
          <p:nvPr userDrawn="1"/>
        </p:nvSpPr>
        <p:spPr bwMode="auto">
          <a:xfrm>
            <a:off x="137319" y="6646406"/>
            <a:ext cx="1258993" cy="192358"/>
          </a:xfrm>
          <a:prstGeom prst="rect">
            <a:avLst/>
          </a:prstGeom>
          <a:noFill/>
          <a:ln w="9525">
            <a:noFill/>
            <a:miter lim="800000"/>
            <a:headEnd/>
            <a:tailEnd/>
          </a:ln>
        </p:spPr>
        <p:txBody>
          <a:bodyPr wrap="none" lIns="68577" tIns="34289" rIns="68577" bIns="34289">
            <a:spAutoFit/>
          </a:bodyPr>
          <a:lstStyle/>
          <a:p>
            <a:pPr defTabSz="685800" eaLnBrk="0" fontAlgn="base" hangingPunct="0">
              <a:spcBef>
                <a:spcPct val="0"/>
              </a:spcBef>
              <a:spcAft>
                <a:spcPct val="0"/>
              </a:spcAft>
              <a:defRPr/>
            </a:pPr>
            <a:r>
              <a:rPr lang="en-US" sz="800">
                <a:solidFill>
                  <a:schemeClr val="bg1"/>
                </a:solidFill>
                <a:latin typeface="+mn-lt"/>
                <a:ea typeface="ヒラギノ角ゴ Pro W3" pitchFamily="-112" charset="-128"/>
                <a:cs typeface="Segoe UI" pitchFamily="34" charset="0"/>
              </a:rPr>
              <a:t>©2021 LEAVITT PARTNERS </a:t>
            </a:r>
          </a:p>
        </p:txBody>
      </p:sp>
      <p:sp>
        <p:nvSpPr>
          <p:cNvPr id="21" name="TextBox 20">
            <a:extLst>
              <a:ext uri="{FF2B5EF4-FFF2-40B4-BE49-F238E27FC236}">
                <a16:creationId xmlns:a16="http://schemas.microsoft.com/office/drawing/2014/main" id="{20C2C2F0-6871-43EE-84BE-C3453621ECA0}"/>
              </a:ext>
            </a:extLst>
          </p:cNvPr>
          <p:cNvSpPr txBox="1"/>
          <p:nvPr userDrawn="1"/>
        </p:nvSpPr>
        <p:spPr>
          <a:xfrm>
            <a:off x="11561438" y="6627170"/>
            <a:ext cx="377682" cy="230830"/>
          </a:xfrm>
          <a:prstGeom prst="rect">
            <a:avLst/>
          </a:prstGeom>
          <a:noFill/>
        </p:spPr>
        <p:txBody>
          <a:bodyPr wrap="square" lIns="68577" tIns="34289" rIns="68577" bIns="34289" rtlCol="0">
            <a:spAutoFit/>
          </a:bodyPr>
          <a:lstStyle/>
          <a:p>
            <a:pPr algn="r" defTabSz="685800"/>
            <a:fld id="{879E2ECD-52C4-4036-9BD3-F4AEC1C18931}" type="slidenum">
              <a:rPr lang="en-US" sz="1050">
                <a:solidFill>
                  <a:schemeClr val="bg1"/>
                </a:solidFill>
                <a:latin typeface="+mn-lt"/>
              </a:rPr>
              <a:pPr algn="r" defTabSz="685800"/>
              <a:t>‹#›</a:t>
            </a:fld>
            <a:endParaRPr lang="en-US" sz="1050">
              <a:solidFill>
                <a:schemeClr val="bg1"/>
              </a:solidFill>
              <a:latin typeface="+mn-lt"/>
            </a:endParaRPr>
          </a:p>
        </p:txBody>
      </p:sp>
      <p:pic>
        <p:nvPicPr>
          <p:cNvPr id="15" name="Picture 14">
            <a:extLst>
              <a:ext uri="{FF2B5EF4-FFF2-40B4-BE49-F238E27FC236}">
                <a16:creationId xmlns:a16="http://schemas.microsoft.com/office/drawing/2014/main" id="{06E9346F-179E-418B-A316-F88516704539}"/>
              </a:ext>
            </a:extLst>
          </p:cNvPr>
          <p:cNvPicPr>
            <a:picLocks noChangeAspect="1"/>
          </p:cNvPicPr>
          <p:nvPr userDrawn="1"/>
        </p:nvPicPr>
        <p:blipFill>
          <a:blip r:embed="rId2"/>
          <a:stretch>
            <a:fillRect/>
          </a:stretch>
        </p:blipFill>
        <p:spPr>
          <a:xfrm>
            <a:off x="11610789" y="6301036"/>
            <a:ext cx="228600" cy="228600"/>
          </a:xfrm>
          <a:prstGeom prst="rect">
            <a:avLst/>
          </a:prstGeom>
        </p:spPr>
      </p:pic>
    </p:spTree>
    <p:extLst>
      <p:ext uri="{BB962C8B-B14F-4D97-AF65-F5344CB8AC3E}">
        <p14:creationId xmlns:p14="http://schemas.microsoft.com/office/powerpoint/2010/main" val="3853173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Blocks - GRAY Ta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92"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302920"/>
            <a:ext cx="5371478" cy="4823247"/>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E7FFFAFA-995E-314E-977E-D30AC37214F9}"/>
              </a:ext>
            </a:extLst>
          </p:cNvPr>
          <p:cNvCxnSpPr>
            <a:cxnSpLocks/>
          </p:cNvCxnSpPr>
          <p:nvPr userDrawn="1"/>
        </p:nvCxnSpPr>
        <p:spPr>
          <a:xfrm>
            <a:off x="608092" y="1170292"/>
            <a:ext cx="10945654" cy="10215"/>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919BCB5-C5EF-734E-8330-9F45F8948C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11" name="Title 1">
            <a:extLst>
              <a:ext uri="{FF2B5EF4-FFF2-40B4-BE49-F238E27FC236}">
                <a16:creationId xmlns:a16="http://schemas.microsoft.com/office/drawing/2014/main" id="{C1EBC47C-E4EB-444C-831A-25C8B969A82D}"/>
              </a:ext>
            </a:extLst>
          </p:cNvPr>
          <p:cNvSpPr>
            <a:spLocks noGrp="1"/>
          </p:cNvSpPr>
          <p:nvPr>
            <p:ph type="title"/>
          </p:nvPr>
        </p:nvSpPr>
        <p:spPr>
          <a:xfrm>
            <a:off x="1132623" y="255773"/>
            <a:ext cx="10421123" cy="779991"/>
          </a:xfrm>
        </p:spPr>
        <p:txBody>
          <a:bodyPr>
            <a:normAutofit/>
          </a:bodyPr>
          <a:lstStyle>
            <a:lvl1pPr>
              <a:defRPr sz="4776"/>
            </a:lvl1pPr>
          </a:lstStyle>
          <a:p>
            <a:r>
              <a:rPr lang="en-US"/>
              <a:t>Click to edit Master title style</a:t>
            </a:r>
          </a:p>
        </p:txBody>
      </p:sp>
      <p:sp>
        <p:nvSpPr>
          <p:cNvPr id="9" name="Slide Number Placeholder 3">
            <a:extLst>
              <a:ext uri="{FF2B5EF4-FFF2-40B4-BE49-F238E27FC236}">
                <a16:creationId xmlns:a16="http://schemas.microsoft.com/office/drawing/2014/main" id="{BE81FC73-48B2-2E4B-ADB9-A339D46B7323}"/>
              </a:ext>
            </a:extLst>
          </p:cNvPr>
          <p:cNvSpPr>
            <a:spLocks noGrp="1"/>
          </p:cNvSpPr>
          <p:nvPr>
            <p:ph type="sldNum" sz="quarter" idx="12"/>
          </p:nvPr>
        </p:nvSpPr>
        <p:spPr>
          <a:xfrm>
            <a:off x="8448329" y="6503090"/>
            <a:ext cx="1126542" cy="365125"/>
          </a:xfrm>
        </p:spPr>
        <p:txBody>
          <a:bodyPr/>
          <a:lstStyle>
            <a:lvl1pPr>
              <a:defRPr sz="1327">
                <a:solidFill>
                  <a:srgbClr val="165C7D"/>
                </a:solidFill>
              </a:defRPr>
            </a:lvl1pPr>
          </a:lstStyle>
          <a:p>
            <a:fld id="{B8E1093A-AB95-AE40-887D-C955A515DB3C}" type="slidenum">
              <a:rPr lang="en-US" smtClean="0"/>
              <a:pPr/>
              <a:t>‹#›</a:t>
            </a:fld>
            <a:endParaRPr lang="en-US"/>
          </a:p>
        </p:txBody>
      </p:sp>
      <p:sp>
        <p:nvSpPr>
          <p:cNvPr id="10" name="Text Placeholder 6">
            <a:extLst>
              <a:ext uri="{FF2B5EF4-FFF2-40B4-BE49-F238E27FC236}">
                <a16:creationId xmlns:a16="http://schemas.microsoft.com/office/drawing/2014/main" id="{BEFD2D27-280B-C142-B1A6-2E99728AD213}"/>
              </a:ext>
            </a:extLst>
          </p:cNvPr>
          <p:cNvSpPr>
            <a:spLocks noGrp="1"/>
          </p:cNvSpPr>
          <p:nvPr>
            <p:ph type="body" sz="quarter" idx="13" hasCustomPrompt="1"/>
          </p:nvPr>
        </p:nvSpPr>
        <p:spPr>
          <a:xfrm>
            <a:off x="9647126" y="6503091"/>
            <a:ext cx="2514713" cy="354911"/>
          </a:xfrm>
          <a:solidFill>
            <a:schemeClr val="accent6"/>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11078762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eft Bar Stand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337435" y="6491625"/>
            <a:ext cx="1126542" cy="365125"/>
          </a:xfrm>
        </p:spPr>
        <p:txBody>
          <a:bodyPr/>
          <a:lstStyle>
            <a:lvl1pPr>
              <a:defRPr sz="1327">
                <a:solidFill>
                  <a:srgbClr val="165C7D"/>
                </a:solidFill>
              </a:defRPr>
            </a:lvl1pPr>
          </a:lstStyle>
          <a:p>
            <a:fld id="{238C24C4-4CC6-884D-A68F-F73B9ABD69CC}" type="slidenum">
              <a:rPr lang="en-US" smtClean="0"/>
              <a:pPr/>
              <a:t>‹#›</a:t>
            </a:fld>
            <a:endParaRPr lang="en-US"/>
          </a:p>
        </p:txBody>
      </p:sp>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1" y="255773"/>
            <a:ext cx="10543696" cy="779991"/>
          </a:xfrm>
        </p:spPr>
        <p:txBody>
          <a:bodyPr>
            <a:normAutofit/>
          </a:bodyPr>
          <a:lstStyle>
            <a:lvl1pPr>
              <a:defRPr sz="4776"/>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50" y="1322405"/>
            <a:ext cx="10543695"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53053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Left Bar Standard - GREEN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02" y="377301"/>
            <a:ext cx="524531" cy="525832"/>
          </a:xfrm>
          <a:prstGeom prst="rect">
            <a:avLst/>
          </a:prstGeom>
        </p:spPr>
      </p:pic>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1" y="255773"/>
            <a:ext cx="10543696" cy="779991"/>
          </a:xfrm>
        </p:spPr>
        <p:txBody>
          <a:bodyPr>
            <a:normAutofit/>
          </a:bodyPr>
          <a:lstStyle>
            <a:lvl1pPr>
              <a:defRPr sz="4776"/>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49" y="1322407"/>
            <a:ext cx="10875067" cy="4311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BE6778B0-C6C1-D74A-B521-A863A02E1BC7}"/>
              </a:ext>
            </a:extLst>
          </p:cNvPr>
          <p:cNvSpPr>
            <a:spLocks noGrp="1"/>
          </p:cNvSpPr>
          <p:nvPr>
            <p:ph type="body" sz="quarter" idx="13" hasCustomPrompt="1"/>
          </p:nvPr>
        </p:nvSpPr>
        <p:spPr>
          <a:xfrm>
            <a:off x="718335" y="6503091"/>
            <a:ext cx="2514713" cy="354911"/>
          </a:xfrm>
          <a:solidFill>
            <a:schemeClr val="accent1"/>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
        <p:nvSpPr>
          <p:cNvPr id="13" name="Slide Number Placeholder 3">
            <a:extLst>
              <a:ext uri="{FF2B5EF4-FFF2-40B4-BE49-F238E27FC236}">
                <a16:creationId xmlns:a16="http://schemas.microsoft.com/office/drawing/2014/main" id="{88D0E9A7-7A5C-B343-BBD7-572A240404BB}"/>
              </a:ext>
            </a:extLst>
          </p:cNvPr>
          <p:cNvSpPr txBox="1">
            <a:spLocks/>
          </p:cNvSpPr>
          <p:nvPr userDrawn="1"/>
        </p:nvSpPr>
        <p:spPr>
          <a:xfrm>
            <a:off x="10316961" y="6512613"/>
            <a:ext cx="1126542" cy="365125"/>
          </a:xfrm>
          <a:prstGeom prst="rect">
            <a:avLst/>
          </a:prstGeom>
        </p:spPr>
        <p:txBody>
          <a:bodyPr vert="horz" lIns="121317" tIns="60659" rIns="121317" bIns="6065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697F67-DBC2-5647-A4F3-F8F988D5EBAA}" type="slidenum">
              <a:rPr lang="en-US" sz="1327" smtClean="0"/>
              <a:pPr/>
              <a:t>‹#›</a:t>
            </a:fld>
            <a:endParaRPr lang="en-US" sz="1327"/>
          </a:p>
        </p:txBody>
      </p:sp>
      <p:sp>
        <p:nvSpPr>
          <p:cNvPr id="11" name="Rectangle 10">
            <a:extLst>
              <a:ext uri="{FF2B5EF4-FFF2-40B4-BE49-F238E27FC236}">
                <a16:creationId xmlns:a16="http://schemas.microsoft.com/office/drawing/2014/main" id="{5DB3C8F7-EC38-4B15-9ABE-08192CD45396}"/>
              </a:ext>
            </a:extLst>
          </p:cNvPr>
          <p:cNvSpPr/>
          <p:nvPr userDrawn="1"/>
        </p:nvSpPr>
        <p:spPr>
          <a:xfrm>
            <a:off x="11675364" y="6370320"/>
            <a:ext cx="486474" cy="487680"/>
          </a:xfrm>
          <a:prstGeom prst="rect">
            <a:avLst/>
          </a:prstGeom>
          <a:solidFill>
            <a:srgbClr val="063563"/>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53">
                <a:latin typeface="Times New Roman" panose="02020603050405020304" pitchFamily="18" charset="0"/>
                <a:cs typeface="Times New Roman" panose="02020603050405020304" pitchFamily="18" charset="0"/>
              </a:rPr>
              <a:t>LP</a:t>
            </a:r>
            <a:endParaRPr lang="en-US" sz="2123">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5075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Left Bar Standard - ORANG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02" y="377301"/>
            <a:ext cx="524531" cy="525832"/>
          </a:xfrm>
          <a:prstGeom prst="rect">
            <a:avLst/>
          </a:prstGeom>
        </p:spPr>
      </p:pic>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1" y="255773"/>
            <a:ext cx="10543696" cy="779991"/>
          </a:xfrm>
        </p:spPr>
        <p:txBody>
          <a:bodyPr>
            <a:normAutofit/>
          </a:bodyPr>
          <a:lstStyle>
            <a:lvl1pPr>
              <a:defRPr sz="4776"/>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50" y="1322405"/>
            <a:ext cx="10543695"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3">
            <a:extLst>
              <a:ext uri="{FF2B5EF4-FFF2-40B4-BE49-F238E27FC236}">
                <a16:creationId xmlns:a16="http://schemas.microsoft.com/office/drawing/2014/main" id="{3A60B206-5133-104D-ABBE-83634A739DBD}"/>
              </a:ext>
            </a:extLst>
          </p:cNvPr>
          <p:cNvSpPr txBox="1">
            <a:spLocks/>
          </p:cNvSpPr>
          <p:nvPr userDrawn="1"/>
        </p:nvSpPr>
        <p:spPr>
          <a:xfrm>
            <a:off x="8448329" y="6503090"/>
            <a:ext cx="1126542" cy="365125"/>
          </a:xfrm>
          <a:prstGeom prst="rect">
            <a:avLst/>
          </a:prstGeom>
        </p:spPr>
        <p:txBody>
          <a:bodyPr vert="horz" lIns="121317" tIns="60659" rIns="121317" bIns="6065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515A7D-AA1B-2245-8DBC-92A4BC571AC6}" type="slidenum">
              <a:rPr lang="en-US" sz="1327" smtClean="0"/>
              <a:t>‹#›</a:t>
            </a:fld>
            <a:endParaRPr lang="en-US" sz="1327"/>
          </a:p>
        </p:txBody>
      </p:sp>
      <p:sp>
        <p:nvSpPr>
          <p:cNvPr id="12" name="Text Placeholder 6">
            <a:extLst>
              <a:ext uri="{FF2B5EF4-FFF2-40B4-BE49-F238E27FC236}">
                <a16:creationId xmlns:a16="http://schemas.microsoft.com/office/drawing/2014/main" id="{BE6778B0-C6C1-D74A-B521-A863A02E1BC7}"/>
              </a:ext>
            </a:extLst>
          </p:cNvPr>
          <p:cNvSpPr>
            <a:spLocks noGrp="1"/>
          </p:cNvSpPr>
          <p:nvPr>
            <p:ph type="body" sz="quarter" idx="13" hasCustomPrompt="1"/>
          </p:nvPr>
        </p:nvSpPr>
        <p:spPr>
          <a:xfrm>
            <a:off x="9647126" y="6503091"/>
            <a:ext cx="2514713" cy="354911"/>
          </a:xfrm>
          <a:solidFill>
            <a:schemeClr val="bg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14046511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Left Bar Standard - BLU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02" y="377301"/>
            <a:ext cx="524531" cy="525832"/>
          </a:xfrm>
          <a:prstGeom prst="rect">
            <a:avLst/>
          </a:prstGeom>
        </p:spPr>
      </p:pic>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1" y="255773"/>
            <a:ext cx="10543696" cy="779991"/>
          </a:xfrm>
        </p:spPr>
        <p:txBody>
          <a:bodyPr>
            <a:normAutofit/>
          </a:bodyPr>
          <a:lstStyle>
            <a:lvl1pPr>
              <a:defRPr sz="4776"/>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50" y="1322405"/>
            <a:ext cx="10543695"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BE6778B0-C6C1-D74A-B521-A863A02E1BC7}"/>
              </a:ext>
            </a:extLst>
          </p:cNvPr>
          <p:cNvSpPr>
            <a:spLocks noGrp="1"/>
          </p:cNvSpPr>
          <p:nvPr>
            <p:ph type="body" sz="quarter" idx="13" hasCustomPrompt="1"/>
          </p:nvPr>
        </p:nvSpPr>
        <p:spPr>
          <a:xfrm>
            <a:off x="9647126" y="6503091"/>
            <a:ext cx="2514713" cy="354911"/>
          </a:xfrm>
          <a:solidFill>
            <a:schemeClr val="tx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
        <p:nvSpPr>
          <p:cNvPr id="13" name="Slide Number Placeholder 3">
            <a:extLst>
              <a:ext uri="{FF2B5EF4-FFF2-40B4-BE49-F238E27FC236}">
                <a16:creationId xmlns:a16="http://schemas.microsoft.com/office/drawing/2014/main" id="{DF940184-41B0-1D4B-84FB-F718098F0302}"/>
              </a:ext>
            </a:extLst>
          </p:cNvPr>
          <p:cNvSpPr txBox="1">
            <a:spLocks/>
          </p:cNvSpPr>
          <p:nvPr userDrawn="1"/>
        </p:nvSpPr>
        <p:spPr>
          <a:xfrm>
            <a:off x="8448329" y="6503090"/>
            <a:ext cx="1126542" cy="365125"/>
          </a:xfrm>
          <a:prstGeom prst="rect">
            <a:avLst/>
          </a:prstGeom>
        </p:spPr>
        <p:txBody>
          <a:bodyPr vert="horz" lIns="121317" tIns="60659" rIns="121317" bIns="6065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D5C7C7-CFC2-3445-B6E0-1B02120BC17A}" type="slidenum">
              <a:rPr lang="en-US" sz="1327" smtClean="0"/>
              <a:t>‹#›</a:t>
            </a:fld>
            <a:endParaRPr lang="en-US" sz="1327"/>
          </a:p>
        </p:txBody>
      </p:sp>
    </p:spTree>
    <p:extLst>
      <p:ext uri="{BB962C8B-B14F-4D97-AF65-F5344CB8AC3E}">
        <p14:creationId xmlns:p14="http://schemas.microsoft.com/office/powerpoint/2010/main" val="9933294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Left Bar Standard - PURPL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02" y="377301"/>
            <a:ext cx="524531" cy="525832"/>
          </a:xfrm>
          <a:prstGeom prst="rect">
            <a:avLst/>
          </a:prstGeom>
        </p:spPr>
      </p:pic>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1" y="255773"/>
            <a:ext cx="10543696" cy="779991"/>
          </a:xfrm>
        </p:spPr>
        <p:txBody>
          <a:bodyPr>
            <a:normAutofit/>
          </a:bodyPr>
          <a:lstStyle>
            <a:lvl1pPr>
              <a:defRPr sz="4776"/>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50" y="1322405"/>
            <a:ext cx="10543695"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BE6778B0-C6C1-D74A-B521-A863A02E1BC7}"/>
              </a:ext>
            </a:extLst>
          </p:cNvPr>
          <p:cNvSpPr>
            <a:spLocks noGrp="1"/>
          </p:cNvSpPr>
          <p:nvPr>
            <p:ph type="body" sz="quarter" idx="13" hasCustomPrompt="1"/>
          </p:nvPr>
        </p:nvSpPr>
        <p:spPr>
          <a:xfrm>
            <a:off x="9647126" y="6503091"/>
            <a:ext cx="2514713" cy="354911"/>
          </a:xfrm>
          <a:solidFill>
            <a:srgbClr val="7C418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
        <p:nvSpPr>
          <p:cNvPr id="13" name="Slide Number Placeholder 3">
            <a:extLst>
              <a:ext uri="{FF2B5EF4-FFF2-40B4-BE49-F238E27FC236}">
                <a16:creationId xmlns:a16="http://schemas.microsoft.com/office/drawing/2014/main" id="{608E0972-16E0-DF46-BD62-485BA5E387D6}"/>
              </a:ext>
            </a:extLst>
          </p:cNvPr>
          <p:cNvSpPr txBox="1">
            <a:spLocks/>
          </p:cNvSpPr>
          <p:nvPr userDrawn="1"/>
        </p:nvSpPr>
        <p:spPr>
          <a:xfrm>
            <a:off x="8448329" y="6503090"/>
            <a:ext cx="1126542" cy="365125"/>
          </a:xfrm>
          <a:prstGeom prst="rect">
            <a:avLst/>
          </a:prstGeom>
        </p:spPr>
        <p:txBody>
          <a:bodyPr vert="horz" lIns="121317" tIns="60659" rIns="121317" bIns="6065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A757610-BA7F-D141-8638-1EE65A606BB1}" type="slidenum">
              <a:rPr lang="en-US" sz="1327" smtClean="0"/>
              <a:t>‹#›</a:t>
            </a:fld>
            <a:endParaRPr lang="en-US" sz="1327"/>
          </a:p>
        </p:txBody>
      </p:sp>
    </p:spTree>
    <p:extLst>
      <p:ext uri="{BB962C8B-B14F-4D97-AF65-F5344CB8AC3E}">
        <p14:creationId xmlns:p14="http://schemas.microsoft.com/office/powerpoint/2010/main" val="38784414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Left Bar Standard - GRAY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1" y="0"/>
            <a:ext cx="718334"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02" y="377301"/>
            <a:ext cx="524531" cy="525832"/>
          </a:xfrm>
          <a:prstGeom prst="rect">
            <a:avLst/>
          </a:prstGeom>
        </p:spPr>
      </p:pic>
      <p:sp>
        <p:nvSpPr>
          <p:cNvPr id="8" name="Title 1">
            <a:extLst>
              <a:ext uri="{FF2B5EF4-FFF2-40B4-BE49-F238E27FC236}">
                <a16:creationId xmlns:a16="http://schemas.microsoft.com/office/drawing/2014/main" id="{3ACC70A1-7338-6749-8E2D-76DF48682EE9}"/>
              </a:ext>
            </a:extLst>
          </p:cNvPr>
          <p:cNvSpPr>
            <a:spLocks noGrp="1"/>
          </p:cNvSpPr>
          <p:nvPr>
            <p:ph type="title"/>
          </p:nvPr>
        </p:nvSpPr>
        <p:spPr>
          <a:xfrm>
            <a:off x="1010051" y="255773"/>
            <a:ext cx="10543696" cy="779991"/>
          </a:xfrm>
        </p:spPr>
        <p:txBody>
          <a:bodyPr>
            <a:normAutofit/>
          </a:bodyPr>
          <a:lstStyle>
            <a:lvl1pPr>
              <a:defRPr sz="4776"/>
            </a:lvl1pPr>
          </a:lstStyle>
          <a:p>
            <a:r>
              <a:rPr lang="en-US"/>
              <a:t>Click to edit Master title style</a:t>
            </a:r>
          </a:p>
        </p:txBody>
      </p:sp>
      <p:sp>
        <p:nvSpPr>
          <p:cNvPr id="9" name="Content Placeholder 2">
            <a:extLst>
              <a:ext uri="{FF2B5EF4-FFF2-40B4-BE49-F238E27FC236}">
                <a16:creationId xmlns:a16="http://schemas.microsoft.com/office/drawing/2014/main" id="{3A6578A9-712E-CC41-8D52-C53DDA82D80F}"/>
              </a:ext>
            </a:extLst>
          </p:cNvPr>
          <p:cNvSpPr>
            <a:spLocks noGrp="1"/>
          </p:cNvSpPr>
          <p:nvPr>
            <p:ph idx="1"/>
          </p:nvPr>
        </p:nvSpPr>
        <p:spPr>
          <a:xfrm>
            <a:off x="1010050" y="1322405"/>
            <a:ext cx="10543695" cy="4637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BE6778B0-C6C1-D74A-B521-A863A02E1BC7}"/>
              </a:ext>
            </a:extLst>
          </p:cNvPr>
          <p:cNvSpPr>
            <a:spLocks noGrp="1"/>
          </p:cNvSpPr>
          <p:nvPr>
            <p:ph type="body" sz="quarter" idx="13" hasCustomPrompt="1"/>
          </p:nvPr>
        </p:nvSpPr>
        <p:spPr>
          <a:xfrm>
            <a:off x="9647126" y="6503091"/>
            <a:ext cx="2514713" cy="354911"/>
          </a:xfrm>
          <a:solidFill>
            <a:schemeClr val="accent6"/>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
        <p:nvSpPr>
          <p:cNvPr id="13" name="Slide Number Placeholder 3">
            <a:extLst>
              <a:ext uri="{FF2B5EF4-FFF2-40B4-BE49-F238E27FC236}">
                <a16:creationId xmlns:a16="http://schemas.microsoft.com/office/drawing/2014/main" id="{563A674C-D59D-DB46-9CEA-F1D6DA5D845E}"/>
              </a:ext>
            </a:extLst>
          </p:cNvPr>
          <p:cNvSpPr txBox="1">
            <a:spLocks/>
          </p:cNvSpPr>
          <p:nvPr userDrawn="1"/>
        </p:nvSpPr>
        <p:spPr>
          <a:xfrm>
            <a:off x="8448329" y="6503090"/>
            <a:ext cx="1126542" cy="365125"/>
          </a:xfrm>
          <a:prstGeom prst="rect">
            <a:avLst/>
          </a:prstGeom>
        </p:spPr>
        <p:txBody>
          <a:bodyPr vert="horz" lIns="121317" tIns="60659" rIns="121317" bIns="6065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697F67-DBC2-5647-A4F3-F8F988D5EBAA}" type="slidenum">
              <a:rPr lang="en-US" sz="1327" smtClean="0"/>
              <a:pPr/>
              <a:t>‹#›</a:t>
            </a:fld>
            <a:endParaRPr lang="en-US" sz="1327"/>
          </a:p>
        </p:txBody>
      </p:sp>
    </p:spTree>
    <p:extLst>
      <p:ext uri="{BB962C8B-B14F-4D97-AF65-F5344CB8AC3E}">
        <p14:creationId xmlns:p14="http://schemas.microsoft.com/office/powerpoint/2010/main" val="35292501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Section-White">
    <p:spTree>
      <p:nvGrpSpPr>
        <p:cNvPr id="1" name=""/>
        <p:cNvGrpSpPr/>
        <p:nvPr/>
      </p:nvGrpSpPr>
      <p:grpSpPr>
        <a:xfrm>
          <a:off x="0" y="0"/>
          <a:ext cx="0" cy="0"/>
          <a:chOff x="0" y="0"/>
          <a:chExt cx="0" cy="0"/>
        </a:xfrm>
      </p:grpSpPr>
      <p:sp>
        <p:nvSpPr>
          <p:cNvPr id="2" name="Title 1"/>
          <p:cNvSpPr>
            <a:spLocks noGrp="1"/>
          </p:cNvSpPr>
          <p:nvPr>
            <p:ph type="title"/>
          </p:nvPr>
        </p:nvSpPr>
        <p:spPr>
          <a:xfrm>
            <a:off x="608092" y="2694815"/>
            <a:ext cx="10945654" cy="1143000"/>
          </a:xfrm>
        </p:spPr>
        <p:txBody>
          <a:bodyPr/>
          <a:lstStyle>
            <a:lvl1pPr algn="ctr">
              <a:defRPr/>
            </a:lvl1pPr>
          </a:lstStyle>
          <a:p>
            <a:r>
              <a:rPr lang="en-US"/>
              <a:t>Click to edit Master title style</a:t>
            </a:r>
          </a:p>
        </p:txBody>
      </p:sp>
      <p:cxnSp>
        <p:nvCxnSpPr>
          <p:cNvPr id="5" name="Straight Connector 4">
            <a:extLst>
              <a:ext uri="{FF2B5EF4-FFF2-40B4-BE49-F238E27FC236}">
                <a16:creationId xmlns:a16="http://schemas.microsoft.com/office/drawing/2014/main" id="{10C0D7A6-B5E1-8D41-8D88-9FD02DD3FFF4}"/>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6" name="Straight Connector 5">
            <a:extLst>
              <a:ext uri="{FF2B5EF4-FFF2-40B4-BE49-F238E27FC236}">
                <a16:creationId xmlns:a16="http://schemas.microsoft.com/office/drawing/2014/main" id="{9D2CF391-638A-DA46-BDE3-7ACE3FF03C9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6922FB2A-1D25-4C40-82F8-133C7CFA44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10" name="Slide Number Placeholder 3">
            <a:extLst>
              <a:ext uri="{FF2B5EF4-FFF2-40B4-BE49-F238E27FC236}">
                <a16:creationId xmlns:a16="http://schemas.microsoft.com/office/drawing/2014/main" id="{9A1081A7-CDD7-294A-88AE-A932DA2A2A99}"/>
              </a:ext>
            </a:extLst>
          </p:cNvPr>
          <p:cNvSpPr>
            <a:spLocks noGrp="1"/>
          </p:cNvSpPr>
          <p:nvPr>
            <p:ph type="sldNum" sz="quarter" idx="12"/>
          </p:nvPr>
        </p:nvSpPr>
        <p:spPr>
          <a:xfrm>
            <a:off x="10973456" y="6419669"/>
            <a:ext cx="1126542" cy="365125"/>
          </a:xfrm>
        </p:spPr>
        <p:txBody>
          <a:bodyPr/>
          <a:lstStyle>
            <a:lvl1pPr>
              <a:defRPr sz="1327">
                <a:solidFill>
                  <a:srgbClr val="165C7D"/>
                </a:solidFill>
              </a:defRPr>
            </a:lvl1pPr>
          </a:lstStyle>
          <a:p>
            <a:fld id="{464DE8FA-2431-1447-A486-E698276AA914}" type="slidenum">
              <a:rPr lang="en-US" smtClean="0"/>
              <a:pPr/>
              <a:t>‹#›</a:t>
            </a:fld>
            <a:endParaRPr lang="en-US"/>
          </a:p>
        </p:txBody>
      </p:sp>
    </p:spTree>
    <p:extLst>
      <p:ext uri="{BB962C8B-B14F-4D97-AF65-F5344CB8AC3E}">
        <p14:creationId xmlns:p14="http://schemas.microsoft.com/office/powerpoint/2010/main" val="29225738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Section-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9"/>
            <a:ext cx="1126542" cy="365125"/>
          </a:xfrm>
        </p:spPr>
        <p:txBody>
          <a:bodyPr/>
          <a:lstStyle>
            <a:lvl1pPr>
              <a:defRPr sz="1327">
                <a:solidFill>
                  <a:schemeClr val="bg1"/>
                </a:solidFill>
              </a:defRPr>
            </a:lvl1pPr>
          </a:lstStyle>
          <a:p>
            <a:fld id="{671EA434-D433-D84E-B2D2-795ACF2D851D}" type="slidenum">
              <a:rPr lang="en-US" smtClean="0"/>
              <a:pPr/>
              <a:t>‹#›</a:t>
            </a:fld>
            <a:endParaRPr lang="en-US"/>
          </a:p>
        </p:txBody>
      </p:sp>
    </p:spTree>
    <p:extLst>
      <p:ext uri="{BB962C8B-B14F-4D97-AF65-F5344CB8AC3E}">
        <p14:creationId xmlns:p14="http://schemas.microsoft.com/office/powerpoint/2010/main" val="2046249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1_Section-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9"/>
            <a:ext cx="1126542" cy="365125"/>
          </a:xfrm>
        </p:spPr>
        <p:txBody>
          <a:bodyPr/>
          <a:lstStyle>
            <a:lvl1pPr>
              <a:defRPr sz="1327">
                <a:solidFill>
                  <a:schemeClr val="bg1"/>
                </a:solidFill>
              </a:defRPr>
            </a:lvl1pPr>
          </a:lstStyle>
          <a:p>
            <a:fld id="{90697F67-DBC2-5647-A4F3-F8F988D5EBAA}" type="slidenum">
              <a:rPr lang="en-US" smtClean="0"/>
              <a:pPr/>
              <a:t>‹#›</a:t>
            </a:fld>
            <a:endParaRPr lang="en-US"/>
          </a:p>
        </p:txBody>
      </p:sp>
    </p:spTree>
    <p:extLst>
      <p:ext uri="{BB962C8B-B14F-4D97-AF65-F5344CB8AC3E}">
        <p14:creationId xmlns:p14="http://schemas.microsoft.com/office/powerpoint/2010/main" val="226178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Option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936A72F-6EF1-431D-AD7C-2D7EDC982AD7}"/>
              </a:ext>
            </a:extLst>
          </p:cNvPr>
          <p:cNvGrpSpPr/>
          <p:nvPr userDrawn="1"/>
        </p:nvGrpSpPr>
        <p:grpSpPr>
          <a:xfrm>
            <a:off x="0" y="-3"/>
            <a:ext cx="12161838" cy="6858005"/>
            <a:chOff x="0" y="-3"/>
            <a:chExt cx="12161838" cy="6858005"/>
          </a:xfrm>
        </p:grpSpPr>
        <p:sp>
          <p:nvSpPr>
            <p:cNvPr id="4" name="Rectangle 3">
              <a:extLst>
                <a:ext uri="{FF2B5EF4-FFF2-40B4-BE49-F238E27FC236}">
                  <a16:creationId xmlns:a16="http://schemas.microsoft.com/office/drawing/2014/main" id="{1EE7C741-59B0-4EB5-9BDF-D7AF4606626C}"/>
                </a:ext>
              </a:extLst>
            </p:cNvPr>
            <p:cNvSpPr/>
            <p:nvPr userDrawn="1"/>
          </p:nvSpPr>
          <p:spPr>
            <a:xfrm>
              <a:off x="4166305" y="6492875"/>
              <a:ext cx="7995533"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CD779DD1-6ED9-45A7-B626-4FB7F637C353}"/>
                </a:ext>
              </a:extLst>
            </p:cNvPr>
            <p:cNvGrpSpPr/>
            <p:nvPr userDrawn="1"/>
          </p:nvGrpSpPr>
          <p:grpSpPr>
            <a:xfrm>
              <a:off x="0" y="-3"/>
              <a:ext cx="12161838" cy="6858005"/>
              <a:chOff x="0" y="-3"/>
              <a:chExt cx="12161838" cy="6858005"/>
            </a:xfrm>
          </p:grpSpPr>
          <p:sp>
            <p:nvSpPr>
              <p:cNvPr id="6" name="Rectangle 5">
                <a:extLst>
                  <a:ext uri="{FF2B5EF4-FFF2-40B4-BE49-F238E27FC236}">
                    <a16:creationId xmlns:a16="http://schemas.microsoft.com/office/drawing/2014/main" id="{1724C74A-35EE-4249-8DD5-4A68D344B9B7}"/>
                  </a:ext>
                </a:extLst>
              </p:cNvPr>
              <p:cNvSpPr/>
              <p:nvPr userDrawn="1"/>
            </p:nvSpPr>
            <p:spPr>
              <a:xfrm>
                <a:off x="0" y="-2"/>
                <a:ext cx="2566105"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B23AB79-F1E3-43E8-821E-88DF6B948655}"/>
                  </a:ext>
                </a:extLst>
              </p:cNvPr>
              <p:cNvSpPr/>
              <p:nvPr userDrawn="1"/>
            </p:nvSpPr>
            <p:spPr>
              <a:xfrm>
                <a:off x="2566105" y="-1"/>
                <a:ext cx="1600200"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96CC96-3504-42B6-BAE1-88B9F197EAEB}"/>
                  </a:ext>
                </a:extLst>
              </p:cNvPr>
              <p:cNvSpPr/>
              <p:nvPr userDrawn="1"/>
            </p:nvSpPr>
            <p:spPr>
              <a:xfrm rot="5400000">
                <a:off x="-3063876" y="3429000"/>
                <a:ext cx="6492878" cy="3651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1CC661-C263-426B-9B6A-A4D9BD4DBD56}"/>
                  </a:ext>
                </a:extLst>
              </p:cNvPr>
              <p:cNvSpPr/>
              <p:nvPr userDrawn="1"/>
            </p:nvSpPr>
            <p:spPr>
              <a:xfrm>
                <a:off x="0" y="6492876"/>
                <a:ext cx="2566105"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B60304-C958-4A05-BF4B-1ECE266EA7C3}"/>
                  </a:ext>
                </a:extLst>
              </p:cNvPr>
              <p:cNvSpPr/>
              <p:nvPr userDrawn="1"/>
            </p:nvSpPr>
            <p:spPr>
              <a:xfrm>
                <a:off x="2566105" y="6492875"/>
                <a:ext cx="1600200"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5BD69C-B4B2-4634-86D3-5EE0602EBEE3}"/>
                  </a:ext>
                </a:extLst>
              </p:cNvPr>
              <p:cNvSpPr/>
              <p:nvPr userDrawn="1"/>
            </p:nvSpPr>
            <p:spPr>
              <a:xfrm>
                <a:off x="4166305" y="-3"/>
                <a:ext cx="7995533"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Content Placeholder 2">
            <a:extLst>
              <a:ext uri="{FF2B5EF4-FFF2-40B4-BE49-F238E27FC236}">
                <a16:creationId xmlns:a16="http://schemas.microsoft.com/office/drawing/2014/main" id="{877A5E6C-38DF-4522-B49F-937BF27B9E43}"/>
              </a:ext>
            </a:extLst>
          </p:cNvPr>
          <p:cNvSpPr>
            <a:spLocks noGrp="1"/>
          </p:cNvSpPr>
          <p:nvPr>
            <p:ph idx="1"/>
          </p:nvPr>
        </p:nvSpPr>
        <p:spPr>
          <a:xfrm>
            <a:off x="521942" y="1219200"/>
            <a:ext cx="11417178" cy="5005003"/>
          </a:xfrm>
          <a:prstGeom prst="rect">
            <a:avLst/>
          </a:prstGeom>
        </p:spPr>
        <p:txBody>
          <a:bodyPr/>
          <a:lstStyle>
            <a:lvl1pPr marL="0" indent="0">
              <a:buNone/>
              <a:defRPr sz="2400">
                <a:solidFill>
                  <a:schemeClr val="accent5"/>
                </a:solidFill>
                <a:latin typeface="+mn-lt"/>
              </a:defRPr>
            </a:lvl1pPr>
            <a:lvl2pPr>
              <a:defRPr sz="2000">
                <a:solidFill>
                  <a:schemeClr val="accent5"/>
                </a:solidFill>
                <a:latin typeface="+mn-lt"/>
              </a:defRPr>
            </a:lvl2pPr>
            <a:lvl3pPr>
              <a:defRPr sz="1400">
                <a:solidFill>
                  <a:schemeClr val="accent5"/>
                </a:solidFill>
                <a:latin typeface="+mn-lt"/>
              </a:defRPr>
            </a:lvl3pPr>
            <a:lvl4pPr>
              <a:defRPr sz="1200">
                <a:solidFill>
                  <a:schemeClr val="accent5"/>
                </a:solidFill>
                <a:latin typeface="+mn-lt"/>
              </a:defRPr>
            </a:lvl4pPr>
            <a:lvl5pPr>
              <a:defRPr sz="12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1361ED30-0808-43E9-97E9-904A0745D39D}"/>
              </a:ext>
            </a:extLst>
          </p:cNvPr>
          <p:cNvSpPr>
            <a:spLocks noGrp="1"/>
          </p:cNvSpPr>
          <p:nvPr>
            <p:ph idx="10" hasCustomPrompt="1"/>
          </p:nvPr>
        </p:nvSpPr>
        <p:spPr>
          <a:xfrm>
            <a:off x="518319" y="6248400"/>
            <a:ext cx="11420801" cy="230832"/>
          </a:xfrm>
          <a:prstGeom prst="rect">
            <a:avLst/>
          </a:prstGeom>
        </p:spPr>
        <p:txBody>
          <a:bodyPr wrap="square" anchor="b" anchorCtr="0">
            <a:spAutoFit/>
          </a:bodyPr>
          <a:lstStyle>
            <a:lvl1pPr marL="0" indent="0" algn="l">
              <a:lnSpc>
                <a:spcPct val="100000"/>
              </a:lnSpc>
              <a:spcBef>
                <a:spcPts val="0"/>
              </a:spcBef>
              <a:buNone/>
              <a:defRPr sz="900">
                <a:solidFill>
                  <a:schemeClr val="accent5"/>
                </a:solidFill>
                <a:latin typeface="+mn-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
        <p:nvSpPr>
          <p:cNvPr id="15" name="Title 1">
            <a:extLst>
              <a:ext uri="{FF2B5EF4-FFF2-40B4-BE49-F238E27FC236}">
                <a16:creationId xmlns:a16="http://schemas.microsoft.com/office/drawing/2014/main" id="{F2A57C06-EAA1-4D02-B1ED-1A1499069583}"/>
              </a:ext>
            </a:extLst>
          </p:cNvPr>
          <p:cNvSpPr>
            <a:spLocks noGrp="1"/>
          </p:cNvSpPr>
          <p:nvPr>
            <p:ph type="title"/>
          </p:nvPr>
        </p:nvSpPr>
        <p:spPr>
          <a:xfrm>
            <a:off x="518319" y="457200"/>
            <a:ext cx="11582400" cy="612648"/>
          </a:xfrm>
          <a:prstGeom prst="rect">
            <a:avLst/>
          </a:prstGeom>
        </p:spPr>
        <p:txBody>
          <a:bodyPr lIns="91438" tIns="45719" rIns="91438" bIns="45719">
            <a:noAutofit/>
          </a:bodyPr>
          <a:lstStyle>
            <a:lvl1pPr algn="l">
              <a:lnSpc>
                <a:spcPct val="100000"/>
              </a:lnSpc>
              <a:defRPr sz="3200" b="0">
                <a:solidFill>
                  <a:schemeClr val="tx2"/>
                </a:solidFill>
                <a:latin typeface="+mj-lt"/>
              </a:defRPr>
            </a:lvl1pPr>
          </a:lstStyle>
          <a:p>
            <a:r>
              <a:rPr lang="en-US"/>
              <a:t>Click to edit Master title style</a:t>
            </a:r>
          </a:p>
        </p:txBody>
      </p:sp>
    </p:spTree>
    <p:extLst>
      <p:ext uri="{BB962C8B-B14F-4D97-AF65-F5344CB8AC3E}">
        <p14:creationId xmlns:p14="http://schemas.microsoft.com/office/powerpoint/2010/main" val="6973834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2_Section-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7C41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9"/>
            <a:ext cx="1126542" cy="365125"/>
          </a:xfrm>
        </p:spPr>
        <p:txBody>
          <a:bodyPr/>
          <a:lstStyle>
            <a:lvl1pPr>
              <a:defRPr sz="1327">
                <a:solidFill>
                  <a:schemeClr val="bg1"/>
                </a:solidFill>
              </a:defRPr>
            </a:lvl1pPr>
          </a:lstStyle>
          <a:p>
            <a:fld id="{90697F67-DBC2-5647-A4F3-F8F988D5EBAA}" type="slidenum">
              <a:rPr lang="en-US" smtClean="0"/>
              <a:pPr/>
              <a:t>‹#›</a:t>
            </a:fld>
            <a:endParaRPr lang="en-US"/>
          </a:p>
        </p:txBody>
      </p:sp>
    </p:spTree>
    <p:extLst>
      <p:ext uri="{BB962C8B-B14F-4D97-AF65-F5344CB8AC3E}">
        <p14:creationId xmlns:p14="http://schemas.microsoft.com/office/powerpoint/2010/main" val="25845370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3_Section-Blu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9"/>
            <a:ext cx="1126542" cy="365125"/>
          </a:xfrm>
        </p:spPr>
        <p:txBody>
          <a:bodyPr/>
          <a:lstStyle>
            <a:lvl1pPr>
              <a:defRPr sz="1327">
                <a:solidFill>
                  <a:schemeClr val="bg1"/>
                </a:solidFill>
              </a:defRPr>
            </a:lvl1pPr>
          </a:lstStyle>
          <a:p>
            <a:fld id="{90697F67-DBC2-5647-A4F3-F8F988D5EBAA}" type="slidenum">
              <a:rPr lang="en-US" smtClean="0"/>
              <a:pPr/>
              <a:t>‹#›</a:t>
            </a:fld>
            <a:endParaRPr lang="en-US"/>
          </a:p>
        </p:txBody>
      </p:sp>
    </p:spTree>
    <p:extLst>
      <p:ext uri="{BB962C8B-B14F-4D97-AF65-F5344CB8AC3E}">
        <p14:creationId xmlns:p14="http://schemas.microsoft.com/office/powerpoint/2010/main" val="25059655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Section-Lime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9"/>
            <a:ext cx="1126542" cy="365125"/>
          </a:xfrm>
        </p:spPr>
        <p:txBody>
          <a:bodyPr/>
          <a:lstStyle>
            <a:lvl1pPr>
              <a:defRPr sz="1327">
                <a:solidFill>
                  <a:schemeClr val="bg1"/>
                </a:solidFill>
              </a:defRPr>
            </a:lvl1pPr>
          </a:lstStyle>
          <a:p>
            <a:fld id="{90697F67-DBC2-5647-A4F3-F8F988D5EBAA}" type="slidenum">
              <a:rPr lang="en-US" smtClean="0"/>
              <a:pPr/>
              <a:t>‹#›</a:t>
            </a:fld>
            <a:endParaRPr lang="en-US"/>
          </a:p>
        </p:txBody>
      </p:sp>
      <p:sp>
        <p:nvSpPr>
          <p:cNvPr id="8" name="Title 1">
            <a:extLst>
              <a:ext uri="{FF2B5EF4-FFF2-40B4-BE49-F238E27FC236}">
                <a16:creationId xmlns:a16="http://schemas.microsoft.com/office/drawing/2014/main" id="{B368B92A-9C32-ED4E-BA6B-3A18330D7108}"/>
              </a:ext>
            </a:extLst>
          </p:cNvPr>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77F877E9-48F7-B34E-BA63-ACFDEBCF2B94}"/>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C55FDC6A-D313-3D4C-8986-CF7985D96B44}"/>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333486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Section-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9"/>
            <a:ext cx="1126542" cy="365125"/>
          </a:xfrm>
        </p:spPr>
        <p:txBody>
          <a:bodyPr/>
          <a:lstStyle>
            <a:lvl1pPr>
              <a:defRPr sz="1327">
                <a:solidFill>
                  <a:schemeClr val="bg1"/>
                </a:solidFill>
              </a:defRPr>
            </a:lvl1pPr>
          </a:lstStyle>
          <a:p>
            <a:fld id="{90697F67-DBC2-5647-A4F3-F8F988D5EBAA}" type="slidenum">
              <a:rPr lang="en-US" smtClean="0"/>
              <a:pPr/>
              <a:t>‹#›</a:t>
            </a:fld>
            <a:endParaRPr lang="en-US"/>
          </a:p>
        </p:txBody>
      </p:sp>
      <p:sp>
        <p:nvSpPr>
          <p:cNvPr id="8" name="Title 1">
            <a:extLst>
              <a:ext uri="{FF2B5EF4-FFF2-40B4-BE49-F238E27FC236}">
                <a16:creationId xmlns:a16="http://schemas.microsoft.com/office/drawing/2014/main" id="{0384B8AE-6785-A84F-8E81-6937C52880E8}"/>
              </a:ext>
            </a:extLst>
          </p:cNvPr>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97369CD0-8AFC-404A-8FC2-0E041C2632E0}"/>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9D4FA420-2B92-6745-9420-9133151A8401}"/>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426896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Section-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13" name="Slide Number Placeholder 3">
            <a:extLst>
              <a:ext uri="{FF2B5EF4-FFF2-40B4-BE49-F238E27FC236}">
                <a16:creationId xmlns:a16="http://schemas.microsoft.com/office/drawing/2014/main" id="{6069EF7C-E5E8-1E42-872E-8416F2779AD2}"/>
              </a:ext>
            </a:extLst>
          </p:cNvPr>
          <p:cNvSpPr>
            <a:spLocks noGrp="1"/>
          </p:cNvSpPr>
          <p:nvPr>
            <p:ph type="sldNum" sz="quarter" idx="12"/>
          </p:nvPr>
        </p:nvSpPr>
        <p:spPr>
          <a:xfrm>
            <a:off x="10973456" y="6419669"/>
            <a:ext cx="1126542" cy="365125"/>
          </a:xfrm>
        </p:spPr>
        <p:txBody>
          <a:bodyPr/>
          <a:lstStyle>
            <a:lvl1pPr>
              <a:defRPr sz="1327">
                <a:solidFill>
                  <a:schemeClr val="bg1"/>
                </a:solidFill>
              </a:defRPr>
            </a:lvl1pPr>
          </a:lstStyle>
          <a:p>
            <a:fld id="{90697F67-DBC2-5647-A4F3-F8F988D5EBAA}" type="slidenum">
              <a:rPr lang="en-US" smtClean="0"/>
              <a:pPr/>
              <a:t>‹#›</a:t>
            </a:fld>
            <a:endParaRPr lang="en-US"/>
          </a:p>
        </p:txBody>
      </p:sp>
      <p:sp>
        <p:nvSpPr>
          <p:cNvPr id="8" name="Title 1">
            <a:extLst>
              <a:ext uri="{FF2B5EF4-FFF2-40B4-BE49-F238E27FC236}">
                <a16:creationId xmlns:a16="http://schemas.microsoft.com/office/drawing/2014/main" id="{0384B8AE-6785-A84F-8E81-6937C52880E8}"/>
              </a:ext>
            </a:extLst>
          </p:cNvPr>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97369CD0-8AFC-404A-8FC2-0E041C2632E0}"/>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9D4FA420-2B92-6745-9420-9133151A8401}"/>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2314384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Blue-GREEN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8" name="Slide Number Placeholder 3">
            <a:extLst>
              <a:ext uri="{FF2B5EF4-FFF2-40B4-BE49-F238E27FC236}">
                <a16:creationId xmlns:a16="http://schemas.microsoft.com/office/drawing/2014/main" id="{5F7595D3-742C-1F4F-A267-BCE9E1F09142}"/>
              </a:ext>
            </a:extLst>
          </p:cNvPr>
          <p:cNvSpPr>
            <a:spLocks noGrp="1"/>
          </p:cNvSpPr>
          <p:nvPr>
            <p:ph type="sldNum" sz="quarter" idx="12"/>
          </p:nvPr>
        </p:nvSpPr>
        <p:spPr>
          <a:xfrm>
            <a:off x="8448329" y="6503090"/>
            <a:ext cx="1126542" cy="365125"/>
          </a:xfrm>
        </p:spPr>
        <p:txBody>
          <a:bodyPr/>
          <a:lstStyle>
            <a:lvl1pPr>
              <a:defRPr sz="1327">
                <a:solidFill>
                  <a:schemeClr val="bg1"/>
                </a:solidFill>
              </a:defRPr>
            </a:lvl1pPr>
          </a:lstStyle>
          <a:p>
            <a:fld id="{90697F67-DBC2-5647-A4F3-F8F988D5EBAA}" type="slidenum">
              <a:rPr lang="en-US" smtClean="0"/>
              <a:pPr/>
              <a:t>‹#›</a:t>
            </a:fld>
            <a:endParaRPr lang="en-US"/>
          </a:p>
        </p:txBody>
      </p:sp>
      <p:sp>
        <p:nvSpPr>
          <p:cNvPr id="13" name="Text Placeholder 6">
            <a:extLst>
              <a:ext uri="{FF2B5EF4-FFF2-40B4-BE49-F238E27FC236}">
                <a16:creationId xmlns:a16="http://schemas.microsoft.com/office/drawing/2014/main" id="{0D69648F-9D74-444E-A489-A452027D347E}"/>
              </a:ext>
            </a:extLst>
          </p:cNvPr>
          <p:cNvSpPr>
            <a:spLocks noGrp="1"/>
          </p:cNvSpPr>
          <p:nvPr>
            <p:ph type="body" sz="quarter" idx="13" hasCustomPrompt="1"/>
          </p:nvPr>
        </p:nvSpPr>
        <p:spPr>
          <a:xfrm>
            <a:off x="9647126" y="6503091"/>
            <a:ext cx="2514713" cy="354911"/>
          </a:xfrm>
          <a:solidFill>
            <a:schemeClr val="accent1"/>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6376163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Blue ORANG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8" name="Slide Number Placeholder 3">
            <a:extLst>
              <a:ext uri="{FF2B5EF4-FFF2-40B4-BE49-F238E27FC236}">
                <a16:creationId xmlns:a16="http://schemas.microsoft.com/office/drawing/2014/main" id="{5F7595D3-742C-1F4F-A267-BCE9E1F09142}"/>
              </a:ext>
            </a:extLst>
          </p:cNvPr>
          <p:cNvSpPr>
            <a:spLocks noGrp="1"/>
          </p:cNvSpPr>
          <p:nvPr>
            <p:ph type="sldNum" sz="quarter" idx="12"/>
          </p:nvPr>
        </p:nvSpPr>
        <p:spPr>
          <a:xfrm>
            <a:off x="8448329" y="6503090"/>
            <a:ext cx="1126542" cy="365125"/>
          </a:xfrm>
        </p:spPr>
        <p:txBody>
          <a:bodyPr/>
          <a:lstStyle>
            <a:lvl1pPr>
              <a:defRPr sz="1327">
                <a:solidFill>
                  <a:schemeClr val="bg1"/>
                </a:solidFill>
              </a:defRPr>
            </a:lvl1pPr>
          </a:lstStyle>
          <a:p>
            <a:fld id="{90697F67-DBC2-5647-A4F3-F8F988D5EBAA}" type="slidenum">
              <a:rPr lang="en-US" smtClean="0"/>
              <a:pPr/>
              <a:t>‹#›</a:t>
            </a:fld>
            <a:endParaRPr lang="en-US"/>
          </a:p>
        </p:txBody>
      </p:sp>
      <p:sp>
        <p:nvSpPr>
          <p:cNvPr id="13" name="Text Placeholder 6">
            <a:extLst>
              <a:ext uri="{FF2B5EF4-FFF2-40B4-BE49-F238E27FC236}">
                <a16:creationId xmlns:a16="http://schemas.microsoft.com/office/drawing/2014/main" id="{0D69648F-9D74-444E-A489-A452027D347E}"/>
              </a:ext>
            </a:extLst>
          </p:cNvPr>
          <p:cNvSpPr>
            <a:spLocks noGrp="1"/>
          </p:cNvSpPr>
          <p:nvPr>
            <p:ph type="body" sz="quarter" idx="13" hasCustomPrompt="1"/>
          </p:nvPr>
        </p:nvSpPr>
        <p:spPr>
          <a:xfrm>
            <a:off x="9647126" y="6503091"/>
            <a:ext cx="2514713" cy="354911"/>
          </a:xfrm>
          <a:solidFill>
            <a:schemeClr val="bg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22505424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Blue BLU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8" name="Slide Number Placeholder 3">
            <a:extLst>
              <a:ext uri="{FF2B5EF4-FFF2-40B4-BE49-F238E27FC236}">
                <a16:creationId xmlns:a16="http://schemas.microsoft.com/office/drawing/2014/main" id="{5F7595D3-742C-1F4F-A267-BCE9E1F09142}"/>
              </a:ext>
            </a:extLst>
          </p:cNvPr>
          <p:cNvSpPr>
            <a:spLocks noGrp="1"/>
          </p:cNvSpPr>
          <p:nvPr>
            <p:ph type="sldNum" sz="quarter" idx="12"/>
          </p:nvPr>
        </p:nvSpPr>
        <p:spPr>
          <a:xfrm>
            <a:off x="8448329" y="6503090"/>
            <a:ext cx="1126542" cy="365125"/>
          </a:xfrm>
        </p:spPr>
        <p:txBody>
          <a:bodyPr/>
          <a:lstStyle>
            <a:lvl1pPr>
              <a:defRPr sz="1327">
                <a:solidFill>
                  <a:schemeClr val="bg1"/>
                </a:solidFill>
              </a:defRPr>
            </a:lvl1pPr>
          </a:lstStyle>
          <a:p>
            <a:fld id="{90697F67-DBC2-5647-A4F3-F8F988D5EBAA}" type="slidenum">
              <a:rPr lang="en-US" smtClean="0"/>
              <a:pPr/>
              <a:t>‹#›</a:t>
            </a:fld>
            <a:endParaRPr lang="en-US"/>
          </a:p>
        </p:txBody>
      </p:sp>
      <p:sp>
        <p:nvSpPr>
          <p:cNvPr id="13" name="Text Placeholder 6">
            <a:extLst>
              <a:ext uri="{FF2B5EF4-FFF2-40B4-BE49-F238E27FC236}">
                <a16:creationId xmlns:a16="http://schemas.microsoft.com/office/drawing/2014/main" id="{0D69648F-9D74-444E-A489-A452027D347E}"/>
              </a:ext>
            </a:extLst>
          </p:cNvPr>
          <p:cNvSpPr>
            <a:spLocks noGrp="1"/>
          </p:cNvSpPr>
          <p:nvPr>
            <p:ph type="body" sz="quarter" idx="13" hasCustomPrompt="1"/>
          </p:nvPr>
        </p:nvSpPr>
        <p:spPr>
          <a:xfrm>
            <a:off x="9647126" y="6503091"/>
            <a:ext cx="2514713" cy="354911"/>
          </a:xfrm>
          <a:solidFill>
            <a:schemeClr val="tx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26690268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Blue PURPLE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8" name="Slide Number Placeholder 3">
            <a:extLst>
              <a:ext uri="{FF2B5EF4-FFF2-40B4-BE49-F238E27FC236}">
                <a16:creationId xmlns:a16="http://schemas.microsoft.com/office/drawing/2014/main" id="{5F7595D3-742C-1F4F-A267-BCE9E1F09142}"/>
              </a:ext>
            </a:extLst>
          </p:cNvPr>
          <p:cNvSpPr>
            <a:spLocks noGrp="1"/>
          </p:cNvSpPr>
          <p:nvPr>
            <p:ph type="sldNum" sz="quarter" idx="12"/>
          </p:nvPr>
        </p:nvSpPr>
        <p:spPr>
          <a:xfrm>
            <a:off x="8448329" y="6503090"/>
            <a:ext cx="1126542" cy="365125"/>
          </a:xfrm>
        </p:spPr>
        <p:txBody>
          <a:bodyPr/>
          <a:lstStyle>
            <a:lvl1pPr>
              <a:defRPr sz="1327">
                <a:solidFill>
                  <a:schemeClr val="bg1"/>
                </a:solidFill>
              </a:defRPr>
            </a:lvl1pPr>
          </a:lstStyle>
          <a:p>
            <a:fld id="{90697F67-DBC2-5647-A4F3-F8F988D5EBAA}" type="slidenum">
              <a:rPr lang="en-US" smtClean="0"/>
              <a:pPr/>
              <a:t>‹#›</a:t>
            </a:fld>
            <a:endParaRPr lang="en-US"/>
          </a:p>
        </p:txBody>
      </p:sp>
      <p:sp>
        <p:nvSpPr>
          <p:cNvPr id="13" name="Text Placeholder 6">
            <a:extLst>
              <a:ext uri="{FF2B5EF4-FFF2-40B4-BE49-F238E27FC236}">
                <a16:creationId xmlns:a16="http://schemas.microsoft.com/office/drawing/2014/main" id="{0D69648F-9D74-444E-A489-A452027D347E}"/>
              </a:ext>
            </a:extLst>
          </p:cNvPr>
          <p:cNvSpPr>
            <a:spLocks noGrp="1"/>
          </p:cNvSpPr>
          <p:nvPr>
            <p:ph type="body" sz="quarter" idx="13" hasCustomPrompt="1"/>
          </p:nvPr>
        </p:nvSpPr>
        <p:spPr>
          <a:xfrm>
            <a:off x="9647126" y="6503091"/>
            <a:ext cx="2514713" cy="354911"/>
          </a:xfrm>
          <a:solidFill>
            <a:srgbClr val="7C4182"/>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17872583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Blue GRAY Ta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53A01-93D4-A347-A457-820FC5F3500B}"/>
              </a:ext>
            </a:extLst>
          </p:cNvPr>
          <p:cNvSpPr/>
          <p:nvPr userDrawn="1"/>
        </p:nvSpPr>
        <p:spPr>
          <a:xfrm>
            <a:off x="0" y="0"/>
            <a:ext cx="12161838" cy="6858000"/>
          </a:xfrm>
          <a:prstGeom prst="rect">
            <a:avLst/>
          </a:prstGeom>
          <a:solidFill>
            <a:srgbClr val="165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2" name="Title 1"/>
          <p:cNvSpPr>
            <a:spLocks noGrp="1"/>
          </p:cNvSpPr>
          <p:nvPr>
            <p:ph type="title"/>
          </p:nvPr>
        </p:nvSpPr>
        <p:spPr>
          <a:xfrm>
            <a:off x="608092" y="2694815"/>
            <a:ext cx="10945654" cy="1143000"/>
          </a:xfrm>
        </p:spPr>
        <p:txBody>
          <a:bodyPr/>
          <a:lstStyle>
            <a:lvl1pPr algn="ct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cxnSp>
        <p:nvCxnSpPr>
          <p:cNvPr id="11" name="Straight Connector 10">
            <a:extLst>
              <a:ext uri="{FF2B5EF4-FFF2-40B4-BE49-F238E27FC236}">
                <a16:creationId xmlns:a16="http://schemas.microsoft.com/office/drawing/2014/main" id="{573CBCCD-820C-9A41-A317-0390746F54D5}"/>
              </a:ext>
            </a:extLst>
          </p:cNvPr>
          <p:cNvCxnSpPr/>
          <p:nvPr userDrawn="1"/>
        </p:nvCxnSpPr>
        <p:spPr>
          <a:xfrm>
            <a:off x="1246090" y="2645501"/>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6F1B8F04-8F97-F04A-813B-7D1A240901B7}"/>
              </a:ext>
            </a:extLst>
          </p:cNvPr>
          <p:cNvCxnSpPr/>
          <p:nvPr userDrawn="1"/>
        </p:nvCxnSpPr>
        <p:spPr>
          <a:xfrm>
            <a:off x="1246090" y="3911485"/>
            <a:ext cx="10003611"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
        <p:nvSpPr>
          <p:cNvPr id="8" name="Slide Number Placeholder 3">
            <a:extLst>
              <a:ext uri="{FF2B5EF4-FFF2-40B4-BE49-F238E27FC236}">
                <a16:creationId xmlns:a16="http://schemas.microsoft.com/office/drawing/2014/main" id="{5F7595D3-742C-1F4F-A267-BCE9E1F09142}"/>
              </a:ext>
            </a:extLst>
          </p:cNvPr>
          <p:cNvSpPr>
            <a:spLocks noGrp="1"/>
          </p:cNvSpPr>
          <p:nvPr>
            <p:ph type="sldNum" sz="quarter" idx="12"/>
          </p:nvPr>
        </p:nvSpPr>
        <p:spPr>
          <a:xfrm>
            <a:off x="8448329" y="6503090"/>
            <a:ext cx="1126542" cy="365125"/>
          </a:xfrm>
        </p:spPr>
        <p:txBody>
          <a:bodyPr/>
          <a:lstStyle>
            <a:lvl1pPr>
              <a:defRPr sz="1327">
                <a:solidFill>
                  <a:schemeClr val="bg1"/>
                </a:solidFill>
              </a:defRPr>
            </a:lvl1pPr>
          </a:lstStyle>
          <a:p>
            <a:fld id="{90697F67-DBC2-5647-A4F3-F8F988D5EBAA}" type="slidenum">
              <a:rPr lang="en-US" smtClean="0"/>
              <a:pPr/>
              <a:t>‹#›</a:t>
            </a:fld>
            <a:endParaRPr lang="en-US"/>
          </a:p>
        </p:txBody>
      </p:sp>
      <p:sp>
        <p:nvSpPr>
          <p:cNvPr id="13" name="Text Placeholder 6">
            <a:extLst>
              <a:ext uri="{FF2B5EF4-FFF2-40B4-BE49-F238E27FC236}">
                <a16:creationId xmlns:a16="http://schemas.microsoft.com/office/drawing/2014/main" id="{0D69648F-9D74-444E-A489-A452027D347E}"/>
              </a:ext>
            </a:extLst>
          </p:cNvPr>
          <p:cNvSpPr>
            <a:spLocks noGrp="1"/>
          </p:cNvSpPr>
          <p:nvPr>
            <p:ph type="body" sz="quarter" idx="13" hasCustomPrompt="1"/>
          </p:nvPr>
        </p:nvSpPr>
        <p:spPr>
          <a:xfrm>
            <a:off x="9647126" y="6503091"/>
            <a:ext cx="2514713" cy="354911"/>
          </a:xfrm>
          <a:solidFill>
            <a:schemeClr val="accent6"/>
          </a:solidFill>
        </p:spPr>
        <p:txBody>
          <a:bodyPr>
            <a:normAutofit/>
          </a:bodyPr>
          <a:lstStyle>
            <a:lvl1pPr marL="0" indent="0" algn="ctr">
              <a:buFontTx/>
              <a:buNone/>
              <a:defRPr sz="145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SECTION HERE</a:t>
            </a:r>
          </a:p>
        </p:txBody>
      </p:sp>
    </p:spTree>
    <p:extLst>
      <p:ext uri="{BB962C8B-B14F-4D97-AF65-F5344CB8AC3E}">
        <p14:creationId xmlns:p14="http://schemas.microsoft.com/office/powerpoint/2010/main" val="1666255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Option 5">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D6DF2-D0CA-4115-A54E-DA84529766E2}"/>
              </a:ext>
            </a:extLst>
          </p:cNvPr>
          <p:cNvSpPr>
            <a:spLocks noGrp="1"/>
          </p:cNvSpPr>
          <p:nvPr>
            <p:ph type="title" hasCustomPrompt="1"/>
          </p:nvPr>
        </p:nvSpPr>
        <p:spPr>
          <a:xfrm>
            <a:off x="442913" y="2362200"/>
            <a:ext cx="5450022" cy="624834"/>
          </a:xfrm>
          <a:prstGeom prst="rect">
            <a:avLst/>
          </a:prstGeom>
        </p:spPr>
        <p:txBody>
          <a:bodyPr lIns="91438" tIns="0" rIns="91438" bIns="0" anchor="b" anchorCtr="0">
            <a:noAutofit/>
          </a:bodyPr>
          <a:lstStyle>
            <a:lvl1pPr algn="l">
              <a:defRPr sz="4000" b="0">
                <a:solidFill>
                  <a:schemeClr val="tx2"/>
                </a:solidFill>
                <a:latin typeface="+mj-lt"/>
              </a:defRPr>
            </a:lvl1pPr>
          </a:lstStyle>
          <a:p>
            <a:r>
              <a:rPr lang="en-US"/>
              <a:t>Title of Slide</a:t>
            </a:r>
          </a:p>
        </p:txBody>
      </p:sp>
      <p:sp>
        <p:nvSpPr>
          <p:cNvPr id="8" name="Picture Placeholder 7">
            <a:extLst>
              <a:ext uri="{FF2B5EF4-FFF2-40B4-BE49-F238E27FC236}">
                <a16:creationId xmlns:a16="http://schemas.microsoft.com/office/drawing/2014/main" id="{D19FF07F-1B95-4AF4-8026-1D2A9F336543}"/>
              </a:ext>
            </a:extLst>
          </p:cNvPr>
          <p:cNvSpPr>
            <a:spLocks noGrp="1"/>
          </p:cNvSpPr>
          <p:nvPr>
            <p:ph type="pic" sz="quarter" idx="10" hasCustomPrompt="1"/>
          </p:nvPr>
        </p:nvSpPr>
        <p:spPr>
          <a:xfrm>
            <a:off x="138113" y="152400"/>
            <a:ext cx="304800" cy="304800"/>
          </a:xfrm>
          <a:prstGeom prst="rect">
            <a:avLst/>
          </a:prstGeom>
        </p:spPr>
        <p:txBody>
          <a:bodyPr/>
          <a:lstStyle>
            <a:lvl1pPr marL="0" indent="0">
              <a:buNone/>
              <a:defRPr sz="600"/>
            </a:lvl1pPr>
          </a:lstStyle>
          <a:p>
            <a:r>
              <a:rPr lang="en-US"/>
              <a:t>icon</a:t>
            </a:r>
          </a:p>
        </p:txBody>
      </p:sp>
      <p:sp>
        <p:nvSpPr>
          <p:cNvPr id="15" name="Text Placeholder 14">
            <a:extLst>
              <a:ext uri="{FF2B5EF4-FFF2-40B4-BE49-F238E27FC236}">
                <a16:creationId xmlns:a16="http://schemas.microsoft.com/office/drawing/2014/main" id="{B29644E0-65C0-4254-88FD-02266A2F9D7E}"/>
              </a:ext>
            </a:extLst>
          </p:cNvPr>
          <p:cNvSpPr>
            <a:spLocks noGrp="1"/>
          </p:cNvSpPr>
          <p:nvPr>
            <p:ph type="body" sz="quarter" idx="11" hasCustomPrompt="1"/>
          </p:nvPr>
        </p:nvSpPr>
        <p:spPr>
          <a:xfrm>
            <a:off x="519113" y="152400"/>
            <a:ext cx="5373822" cy="304800"/>
          </a:xfrm>
          <a:prstGeom prst="rect">
            <a:avLst/>
          </a:prstGeom>
        </p:spPr>
        <p:txBody>
          <a:bodyPr/>
          <a:lstStyle>
            <a:lvl1pPr marL="0" indent="0">
              <a:buNone/>
              <a:defRPr sz="1800">
                <a:solidFill>
                  <a:schemeClr val="tx2"/>
                </a:solidFill>
                <a:latin typeface="+mj-lt"/>
              </a:defRPr>
            </a:lvl1pPr>
          </a:lstStyle>
          <a:p>
            <a:pPr lvl="0"/>
            <a:r>
              <a:rPr lang="en-US"/>
              <a:t>Section Title</a:t>
            </a:r>
          </a:p>
        </p:txBody>
      </p:sp>
      <p:cxnSp>
        <p:nvCxnSpPr>
          <p:cNvPr id="17" name="Straight Connector 16">
            <a:extLst>
              <a:ext uri="{FF2B5EF4-FFF2-40B4-BE49-F238E27FC236}">
                <a16:creationId xmlns:a16="http://schemas.microsoft.com/office/drawing/2014/main" id="{EF63F22C-B2F4-4306-90E6-DC823F3B4DE5}"/>
              </a:ext>
            </a:extLst>
          </p:cNvPr>
          <p:cNvCxnSpPr/>
          <p:nvPr userDrawn="1"/>
        </p:nvCxnSpPr>
        <p:spPr>
          <a:xfrm>
            <a:off x="481013" y="152400"/>
            <a:ext cx="0" cy="3048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137F038-B46A-439D-832D-48266D49563F}"/>
              </a:ext>
            </a:extLst>
          </p:cNvPr>
          <p:cNvSpPr/>
          <p:nvPr userDrawn="1"/>
        </p:nvSpPr>
        <p:spPr>
          <a:xfrm>
            <a:off x="4166305" y="6627168"/>
            <a:ext cx="7995533"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E85ECF-157F-4B87-970D-31DC3B03A43E}"/>
              </a:ext>
            </a:extLst>
          </p:cNvPr>
          <p:cNvSpPr/>
          <p:nvPr userDrawn="1"/>
        </p:nvSpPr>
        <p:spPr>
          <a:xfrm>
            <a:off x="0" y="6627169"/>
            <a:ext cx="2566105"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C675EAA-AAD5-45C9-90E8-516620D3E66E}"/>
              </a:ext>
            </a:extLst>
          </p:cNvPr>
          <p:cNvSpPr/>
          <p:nvPr userDrawn="1"/>
        </p:nvSpPr>
        <p:spPr>
          <a:xfrm>
            <a:off x="2566105" y="6627168"/>
            <a:ext cx="1600200"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5C919BC0-CF70-4B88-8730-65A919080985}"/>
              </a:ext>
            </a:extLst>
          </p:cNvPr>
          <p:cNvSpPr>
            <a:spLocks noGrp="1"/>
          </p:cNvSpPr>
          <p:nvPr>
            <p:ph idx="13" hasCustomPrompt="1"/>
          </p:nvPr>
        </p:nvSpPr>
        <p:spPr>
          <a:xfrm>
            <a:off x="322129" y="6293328"/>
            <a:ext cx="11239310" cy="230832"/>
          </a:xfrm>
          <a:prstGeom prst="rect">
            <a:avLst/>
          </a:prstGeom>
        </p:spPr>
        <p:txBody>
          <a:bodyPr wrap="square" anchor="b" anchorCtr="0">
            <a:spAutoFit/>
          </a:bodyPr>
          <a:lstStyle>
            <a:lvl1pPr marL="0" indent="0" algn="l">
              <a:lnSpc>
                <a:spcPct val="100000"/>
              </a:lnSpc>
              <a:spcBef>
                <a:spcPts val="0"/>
              </a:spcBef>
              <a:buNone/>
              <a:defRPr sz="900">
                <a:solidFill>
                  <a:schemeClr val="accent5"/>
                </a:solidFill>
                <a:latin typeface="+mn-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
        <p:nvSpPr>
          <p:cNvPr id="21" name="Rectangle 6">
            <a:extLst>
              <a:ext uri="{FF2B5EF4-FFF2-40B4-BE49-F238E27FC236}">
                <a16:creationId xmlns:a16="http://schemas.microsoft.com/office/drawing/2014/main" id="{A1434102-D14A-4C57-B443-F6C81B0E200D}"/>
              </a:ext>
            </a:extLst>
          </p:cNvPr>
          <p:cNvSpPr>
            <a:spLocks noChangeArrowheads="1"/>
          </p:cNvSpPr>
          <p:nvPr userDrawn="1"/>
        </p:nvSpPr>
        <p:spPr bwMode="auto">
          <a:xfrm>
            <a:off x="137319" y="6646406"/>
            <a:ext cx="1258993" cy="192358"/>
          </a:xfrm>
          <a:prstGeom prst="rect">
            <a:avLst/>
          </a:prstGeom>
          <a:noFill/>
          <a:ln w="9525">
            <a:noFill/>
            <a:miter lim="800000"/>
            <a:headEnd/>
            <a:tailEnd/>
          </a:ln>
        </p:spPr>
        <p:txBody>
          <a:bodyPr wrap="none" lIns="68577" tIns="34289" rIns="68577" bIns="34289">
            <a:spAutoFit/>
          </a:bodyPr>
          <a:lstStyle/>
          <a:p>
            <a:pPr defTabSz="685800" eaLnBrk="0" fontAlgn="base" hangingPunct="0">
              <a:spcBef>
                <a:spcPct val="0"/>
              </a:spcBef>
              <a:spcAft>
                <a:spcPct val="0"/>
              </a:spcAft>
              <a:defRPr/>
            </a:pPr>
            <a:r>
              <a:rPr lang="en-US" sz="800">
                <a:solidFill>
                  <a:schemeClr val="bg1"/>
                </a:solidFill>
                <a:latin typeface="+mn-lt"/>
                <a:ea typeface="ヒラギノ角ゴ Pro W3" pitchFamily="-112" charset="-128"/>
                <a:cs typeface="Segoe UI" pitchFamily="34" charset="0"/>
              </a:rPr>
              <a:t>©2021 LEAVITT PARTNERS </a:t>
            </a:r>
          </a:p>
        </p:txBody>
      </p:sp>
      <p:sp>
        <p:nvSpPr>
          <p:cNvPr id="22" name="TextBox 21">
            <a:extLst>
              <a:ext uri="{FF2B5EF4-FFF2-40B4-BE49-F238E27FC236}">
                <a16:creationId xmlns:a16="http://schemas.microsoft.com/office/drawing/2014/main" id="{918CE65B-6770-468D-8901-6450926B74A6}"/>
              </a:ext>
            </a:extLst>
          </p:cNvPr>
          <p:cNvSpPr txBox="1"/>
          <p:nvPr userDrawn="1"/>
        </p:nvSpPr>
        <p:spPr>
          <a:xfrm>
            <a:off x="11561438" y="6627170"/>
            <a:ext cx="377682" cy="230830"/>
          </a:xfrm>
          <a:prstGeom prst="rect">
            <a:avLst/>
          </a:prstGeom>
          <a:noFill/>
        </p:spPr>
        <p:txBody>
          <a:bodyPr wrap="square" lIns="68577" tIns="34289" rIns="68577" bIns="34289" rtlCol="0">
            <a:spAutoFit/>
          </a:bodyPr>
          <a:lstStyle/>
          <a:p>
            <a:pPr algn="r" defTabSz="685800"/>
            <a:fld id="{879E2ECD-52C4-4036-9BD3-F4AEC1C18931}" type="slidenum">
              <a:rPr lang="en-US" sz="1050">
                <a:solidFill>
                  <a:schemeClr val="bg1"/>
                </a:solidFill>
                <a:latin typeface="+mn-lt"/>
              </a:rPr>
              <a:pPr algn="r" defTabSz="685800"/>
              <a:t>‹#›</a:t>
            </a:fld>
            <a:endParaRPr lang="en-US" sz="1050">
              <a:solidFill>
                <a:schemeClr val="bg1"/>
              </a:solidFill>
              <a:latin typeface="+mn-lt"/>
            </a:endParaRPr>
          </a:p>
        </p:txBody>
      </p:sp>
      <p:sp>
        <p:nvSpPr>
          <p:cNvPr id="24" name="Content Placeholder 2">
            <a:extLst>
              <a:ext uri="{FF2B5EF4-FFF2-40B4-BE49-F238E27FC236}">
                <a16:creationId xmlns:a16="http://schemas.microsoft.com/office/drawing/2014/main" id="{D3F11EB9-B232-4858-B6FF-0CB61019DC91}"/>
              </a:ext>
            </a:extLst>
          </p:cNvPr>
          <p:cNvSpPr>
            <a:spLocks noGrp="1"/>
          </p:cNvSpPr>
          <p:nvPr>
            <p:ph idx="14"/>
          </p:nvPr>
        </p:nvSpPr>
        <p:spPr>
          <a:xfrm>
            <a:off x="442914" y="3142473"/>
            <a:ext cx="5483860" cy="3081730"/>
          </a:xfrm>
          <a:prstGeom prst="rect">
            <a:avLst/>
          </a:prstGeom>
        </p:spPr>
        <p:txBody>
          <a:bodyPr/>
          <a:lstStyle>
            <a:lvl1pPr marL="0" indent="0">
              <a:buNone/>
              <a:defRPr sz="2400">
                <a:solidFill>
                  <a:schemeClr val="accent5"/>
                </a:solidFill>
                <a:latin typeface="+mn-lt"/>
              </a:defRPr>
            </a:lvl1pPr>
            <a:lvl2pPr>
              <a:defRPr sz="2000">
                <a:solidFill>
                  <a:schemeClr val="accent5"/>
                </a:solidFill>
                <a:latin typeface="+mn-lt"/>
              </a:defRPr>
            </a:lvl2pPr>
            <a:lvl3pPr>
              <a:defRPr sz="1400">
                <a:solidFill>
                  <a:schemeClr val="accent5"/>
                </a:solidFill>
                <a:latin typeface="+mn-lt"/>
              </a:defRPr>
            </a:lvl3pPr>
            <a:lvl4pPr>
              <a:defRPr sz="1200">
                <a:solidFill>
                  <a:schemeClr val="accent5"/>
                </a:solidFill>
                <a:latin typeface="+mn-lt"/>
              </a:defRPr>
            </a:lvl4pPr>
            <a:lvl5pPr>
              <a:defRPr sz="12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21200C0A-745A-4349-8C39-752627B4B441}"/>
              </a:ext>
            </a:extLst>
          </p:cNvPr>
          <p:cNvSpPr>
            <a:spLocks noGrp="1"/>
          </p:cNvSpPr>
          <p:nvPr>
            <p:ph idx="15"/>
          </p:nvPr>
        </p:nvSpPr>
        <p:spPr>
          <a:xfrm>
            <a:off x="6446606" y="457200"/>
            <a:ext cx="5483860" cy="5767003"/>
          </a:xfrm>
          <a:prstGeom prst="rect">
            <a:avLst/>
          </a:prstGeom>
        </p:spPr>
        <p:txBody>
          <a:bodyPr/>
          <a:lstStyle>
            <a:lvl1pPr marL="0" indent="0">
              <a:buNone/>
              <a:defRPr sz="2400">
                <a:solidFill>
                  <a:schemeClr val="accent5"/>
                </a:solidFill>
                <a:latin typeface="+mn-lt"/>
              </a:defRPr>
            </a:lvl1pPr>
            <a:lvl2pPr>
              <a:defRPr sz="2000">
                <a:solidFill>
                  <a:schemeClr val="accent5"/>
                </a:solidFill>
                <a:latin typeface="+mn-lt"/>
              </a:defRPr>
            </a:lvl2pPr>
            <a:lvl3pPr>
              <a:defRPr sz="1400">
                <a:solidFill>
                  <a:schemeClr val="accent5"/>
                </a:solidFill>
                <a:latin typeface="+mn-lt"/>
              </a:defRPr>
            </a:lvl3pPr>
            <a:lvl4pPr>
              <a:defRPr sz="1200">
                <a:solidFill>
                  <a:schemeClr val="accent5"/>
                </a:solidFill>
                <a:latin typeface="+mn-lt"/>
              </a:defRPr>
            </a:lvl4pPr>
            <a:lvl5pPr>
              <a:defRPr sz="12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30F1C50B-4BEA-4891-A6E6-F617A77AFDD8}"/>
              </a:ext>
            </a:extLst>
          </p:cNvPr>
          <p:cNvPicPr>
            <a:picLocks noChangeAspect="1"/>
          </p:cNvPicPr>
          <p:nvPr userDrawn="1"/>
        </p:nvPicPr>
        <p:blipFill>
          <a:blip r:embed="rId2"/>
          <a:stretch>
            <a:fillRect/>
          </a:stretch>
        </p:blipFill>
        <p:spPr>
          <a:xfrm>
            <a:off x="11610789" y="6301036"/>
            <a:ext cx="228600" cy="228600"/>
          </a:xfrm>
          <a:prstGeom prst="rect">
            <a:avLst/>
          </a:prstGeom>
        </p:spPr>
      </p:pic>
    </p:spTree>
    <p:extLst>
      <p:ext uri="{BB962C8B-B14F-4D97-AF65-F5344CB8AC3E}">
        <p14:creationId xmlns:p14="http://schemas.microsoft.com/office/powerpoint/2010/main" val="36455268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88C4-6471-824C-A891-2455755F5DE2}"/>
              </a:ext>
            </a:extLst>
          </p:cNvPr>
          <p:cNvSpPr>
            <a:spLocks noGrp="1"/>
          </p:cNvSpPr>
          <p:nvPr>
            <p:ph type="title" hasCustomPrompt="1"/>
          </p:nvPr>
        </p:nvSpPr>
        <p:spPr>
          <a:xfrm>
            <a:off x="4514310" y="2076967"/>
            <a:ext cx="4328791" cy="2285353"/>
          </a:xfrm>
        </p:spPr>
        <p:txBody>
          <a:bodyPr>
            <a:normAutofit/>
          </a:bodyPr>
          <a:lstStyle>
            <a:lvl1pPr algn="l">
              <a:defRPr sz="12736"/>
            </a:lvl1pPr>
          </a:lstStyle>
          <a:p>
            <a:r>
              <a:rPr lang="en-US"/>
              <a:t>HOLD</a:t>
            </a:r>
          </a:p>
        </p:txBody>
      </p:sp>
      <p:sp>
        <p:nvSpPr>
          <p:cNvPr id="4" name="Slide Number Placeholder 3">
            <a:extLst>
              <a:ext uri="{FF2B5EF4-FFF2-40B4-BE49-F238E27FC236}">
                <a16:creationId xmlns:a16="http://schemas.microsoft.com/office/drawing/2014/main" id="{C8ECC479-387A-A04A-B231-4CF162991834}"/>
              </a:ext>
            </a:extLst>
          </p:cNvPr>
          <p:cNvSpPr>
            <a:spLocks noGrp="1"/>
          </p:cNvSpPr>
          <p:nvPr>
            <p:ph type="sldNum" sz="quarter" idx="12"/>
          </p:nvPr>
        </p:nvSpPr>
        <p:spPr>
          <a:xfrm>
            <a:off x="10973456" y="6419669"/>
            <a:ext cx="1126542" cy="365125"/>
          </a:xfrm>
        </p:spPr>
        <p:txBody>
          <a:bodyPr/>
          <a:lstStyle>
            <a:lvl1pPr>
              <a:defRPr sz="1327">
                <a:solidFill>
                  <a:srgbClr val="165C7D"/>
                </a:solidFill>
              </a:defRPr>
            </a:lvl1pPr>
          </a:lstStyle>
          <a:p>
            <a:fld id="{90697F67-DBC2-5647-A4F3-F8F988D5EBAA}" type="slidenum">
              <a:rPr lang="en-US" smtClean="0"/>
              <a:pPr/>
              <a:t>‹#›</a:t>
            </a:fld>
            <a:endParaRPr lang="en-US"/>
          </a:p>
        </p:txBody>
      </p:sp>
      <p:pic>
        <p:nvPicPr>
          <p:cNvPr id="5" name="Picture 4">
            <a:extLst>
              <a:ext uri="{FF2B5EF4-FFF2-40B4-BE49-F238E27FC236}">
                <a16:creationId xmlns:a16="http://schemas.microsoft.com/office/drawing/2014/main" id="{898B6031-81A5-414C-99C0-CF3F5AEB78C8}"/>
              </a:ext>
            </a:extLst>
          </p:cNvPr>
          <p:cNvPicPr>
            <a:picLocks noChangeAspect="1"/>
          </p:cNvPicPr>
          <p:nvPr userDrawn="1"/>
        </p:nvPicPr>
        <p:blipFill>
          <a:blip r:embed="rId2"/>
          <a:stretch>
            <a:fillRect/>
          </a:stretch>
        </p:blipFill>
        <p:spPr>
          <a:xfrm>
            <a:off x="2693826" y="2585385"/>
            <a:ext cx="1470056" cy="1462944"/>
          </a:xfrm>
          <a:prstGeom prst="rect">
            <a:avLst/>
          </a:prstGeom>
        </p:spPr>
      </p:pic>
      <p:cxnSp>
        <p:nvCxnSpPr>
          <p:cNvPr id="6" name="Straight Connector 5">
            <a:extLst>
              <a:ext uri="{FF2B5EF4-FFF2-40B4-BE49-F238E27FC236}">
                <a16:creationId xmlns:a16="http://schemas.microsoft.com/office/drawing/2014/main" id="{B4A38DEC-3CC9-744C-8C14-ED05EE7C9D8A}"/>
              </a:ext>
            </a:extLst>
          </p:cNvPr>
          <p:cNvCxnSpPr>
            <a:cxnSpLocks/>
          </p:cNvCxnSpPr>
          <p:nvPr userDrawn="1"/>
        </p:nvCxnSpPr>
        <p:spPr>
          <a:xfrm>
            <a:off x="2581306" y="2221615"/>
            <a:ext cx="6746205"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a16="http://schemas.microsoft.com/office/drawing/2014/main" id="{13E16C7D-2829-8E4B-A754-A463C0502D44}"/>
              </a:ext>
            </a:extLst>
          </p:cNvPr>
          <p:cNvCxnSpPr>
            <a:cxnSpLocks/>
          </p:cNvCxnSpPr>
          <p:nvPr userDrawn="1"/>
        </p:nvCxnSpPr>
        <p:spPr>
          <a:xfrm>
            <a:off x="2581306" y="4432705"/>
            <a:ext cx="6746205" cy="0"/>
          </a:xfrm>
          <a:prstGeom prst="line">
            <a:avLst/>
          </a:prstGeom>
          <a:ln>
            <a:solidFill>
              <a:srgbClr val="A5B9C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207436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78310" y="377303"/>
            <a:ext cx="3330944" cy="1048543"/>
          </a:xfrm>
        </p:spPr>
        <p:txBody>
          <a:bodyPr anchor="t"/>
          <a:lstStyle>
            <a:lvl1pPr algn="l">
              <a:defRPr sz="2653" b="0"/>
            </a:lvl1pPr>
          </a:lstStyle>
          <a:p>
            <a:r>
              <a:rPr lang="en-US"/>
              <a:t>Click to edit Master title style</a:t>
            </a:r>
          </a:p>
        </p:txBody>
      </p:sp>
      <p:sp>
        <p:nvSpPr>
          <p:cNvPr id="3" name="Content Placeholder 2"/>
          <p:cNvSpPr>
            <a:spLocks noGrp="1"/>
          </p:cNvSpPr>
          <p:nvPr>
            <p:ph idx="1"/>
          </p:nvPr>
        </p:nvSpPr>
        <p:spPr>
          <a:xfrm>
            <a:off x="4754941" y="570046"/>
            <a:ext cx="6798805" cy="5556121"/>
          </a:xfrm>
        </p:spPr>
        <p:txBody>
          <a:bodyPr/>
          <a:lstStyle>
            <a:lvl1pPr>
              <a:defRPr sz="4245"/>
            </a:lvl1pPr>
            <a:lvl2pPr>
              <a:defRPr sz="3715"/>
            </a:lvl2pPr>
            <a:lvl3pPr>
              <a:defRPr sz="3184"/>
            </a:lvl3pPr>
            <a:lvl4pPr>
              <a:defRPr sz="2653"/>
            </a:lvl4pPr>
            <a:lvl5pPr>
              <a:defRPr sz="2653"/>
            </a:lvl5pPr>
            <a:lvl6pPr>
              <a:defRPr sz="2653"/>
            </a:lvl6pPr>
            <a:lvl7pPr>
              <a:defRPr sz="2653"/>
            </a:lvl7pPr>
            <a:lvl8pPr>
              <a:defRPr sz="2653"/>
            </a:lvl8pPr>
            <a:lvl9pPr>
              <a:defRPr sz="2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5" y="1673131"/>
            <a:ext cx="4001161" cy="4453035"/>
          </a:xfrm>
        </p:spPr>
        <p:txBody>
          <a:bodyPr/>
          <a:lstStyle>
            <a:lvl1pPr marL="0" indent="0">
              <a:buNone/>
              <a:defRPr sz="1857"/>
            </a:lvl1pPr>
            <a:lvl2pPr marL="606556" indent="0">
              <a:buNone/>
              <a:defRPr sz="1592"/>
            </a:lvl2pPr>
            <a:lvl3pPr marL="1213112" indent="0">
              <a:buNone/>
              <a:defRPr sz="1327"/>
            </a:lvl3pPr>
            <a:lvl4pPr marL="1819667" indent="0">
              <a:buNone/>
              <a:defRPr sz="1194"/>
            </a:lvl4pPr>
            <a:lvl5pPr marL="2426223" indent="0">
              <a:buNone/>
              <a:defRPr sz="1194"/>
            </a:lvl5pPr>
            <a:lvl6pPr marL="3032779" indent="0">
              <a:buNone/>
              <a:defRPr sz="1194"/>
            </a:lvl6pPr>
            <a:lvl7pPr marL="3639335" indent="0">
              <a:buNone/>
              <a:defRPr sz="1194"/>
            </a:lvl7pPr>
            <a:lvl8pPr marL="4245891" indent="0">
              <a:buNone/>
              <a:defRPr sz="1194"/>
            </a:lvl8pPr>
            <a:lvl9pPr marL="4852446" indent="0">
              <a:buNone/>
              <a:defRPr sz="1194"/>
            </a:lvl9pPr>
          </a:lstStyle>
          <a:p>
            <a:pPr lvl="0"/>
            <a:r>
              <a:rPr lang="en-US"/>
              <a:t>Click to edit Master text styles</a:t>
            </a:r>
          </a:p>
        </p:txBody>
      </p:sp>
      <p:pic>
        <p:nvPicPr>
          <p:cNvPr id="7" name="Picture 6">
            <a:extLst>
              <a:ext uri="{FF2B5EF4-FFF2-40B4-BE49-F238E27FC236}">
                <a16:creationId xmlns:a16="http://schemas.microsoft.com/office/drawing/2014/main" id="{FFF77A4F-2B4E-FC43-8A4B-CE073604CD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
        <p:nvSpPr>
          <p:cNvPr id="8" name="Slide Number Placeholder 3">
            <a:extLst>
              <a:ext uri="{FF2B5EF4-FFF2-40B4-BE49-F238E27FC236}">
                <a16:creationId xmlns:a16="http://schemas.microsoft.com/office/drawing/2014/main" id="{3952919A-9575-1D46-B3E7-5FA2D49602FE}"/>
              </a:ext>
            </a:extLst>
          </p:cNvPr>
          <p:cNvSpPr>
            <a:spLocks noGrp="1"/>
          </p:cNvSpPr>
          <p:nvPr>
            <p:ph type="sldNum" sz="quarter" idx="12"/>
          </p:nvPr>
        </p:nvSpPr>
        <p:spPr>
          <a:xfrm>
            <a:off x="10973456" y="6419669"/>
            <a:ext cx="1126542" cy="365125"/>
          </a:xfrm>
        </p:spPr>
        <p:txBody>
          <a:bodyPr/>
          <a:lstStyle>
            <a:lvl1pPr>
              <a:defRPr sz="1327">
                <a:solidFill>
                  <a:srgbClr val="165C7D"/>
                </a:solidFill>
              </a:defRPr>
            </a:lvl1pPr>
          </a:lstStyle>
          <a:p>
            <a:fld id="{90697F67-DBC2-5647-A4F3-F8F988D5EBAA}" type="slidenum">
              <a:rPr lang="en-US" smtClean="0"/>
              <a:pPr/>
              <a:t>‹#›</a:t>
            </a:fld>
            <a:endParaRPr lang="en-US"/>
          </a:p>
        </p:txBody>
      </p:sp>
    </p:spTree>
    <p:extLst>
      <p:ext uri="{BB962C8B-B14F-4D97-AF65-F5344CB8AC3E}">
        <p14:creationId xmlns:p14="http://schemas.microsoft.com/office/powerpoint/2010/main" val="7251775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6" y="4800602"/>
            <a:ext cx="7297103" cy="566739"/>
          </a:xfrm>
        </p:spPr>
        <p:txBody>
          <a:bodyPr anchor="b"/>
          <a:lstStyle>
            <a:lvl1pPr algn="l">
              <a:defRPr sz="2653" b="1"/>
            </a:lvl1pPr>
          </a:lstStyle>
          <a:p>
            <a:r>
              <a:rPr lang="en-US"/>
              <a:t>Click to edit Master title style</a:t>
            </a:r>
          </a:p>
        </p:txBody>
      </p:sp>
      <p:sp>
        <p:nvSpPr>
          <p:cNvPr id="3" name="Picture Placeholder 2"/>
          <p:cNvSpPr>
            <a:spLocks noGrp="1"/>
          </p:cNvSpPr>
          <p:nvPr>
            <p:ph type="pic" idx="1"/>
          </p:nvPr>
        </p:nvSpPr>
        <p:spPr>
          <a:xfrm>
            <a:off x="2383806" y="612775"/>
            <a:ext cx="7297103" cy="4114800"/>
          </a:xfrm>
        </p:spPr>
        <p:txBody>
          <a:bodyPr/>
          <a:lstStyle>
            <a:lvl1pPr marL="0" indent="0">
              <a:buNone/>
              <a:defRPr sz="4245"/>
            </a:lvl1pPr>
            <a:lvl2pPr marL="606556" indent="0">
              <a:buNone/>
              <a:defRPr sz="3715"/>
            </a:lvl2pPr>
            <a:lvl3pPr marL="1213112" indent="0">
              <a:buNone/>
              <a:defRPr sz="3184"/>
            </a:lvl3pPr>
            <a:lvl4pPr marL="1819667" indent="0">
              <a:buNone/>
              <a:defRPr sz="2653"/>
            </a:lvl4pPr>
            <a:lvl5pPr marL="2426223" indent="0">
              <a:buNone/>
              <a:defRPr sz="2653"/>
            </a:lvl5pPr>
            <a:lvl6pPr marL="3032779" indent="0">
              <a:buNone/>
              <a:defRPr sz="2653"/>
            </a:lvl6pPr>
            <a:lvl7pPr marL="3639335" indent="0">
              <a:buNone/>
              <a:defRPr sz="2653"/>
            </a:lvl7pPr>
            <a:lvl8pPr marL="4245891" indent="0">
              <a:buNone/>
              <a:defRPr sz="2653"/>
            </a:lvl8pPr>
            <a:lvl9pPr marL="4852446" indent="0">
              <a:buNone/>
              <a:defRPr sz="2653"/>
            </a:lvl9pPr>
          </a:lstStyle>
          <a:p>
            <a:r>
              <a:rPr lang="en-US"/>
              <a:t>Click icon to add picture</a:t>
            </a:r>
          </a:p>
        </p:txBody>
      </p:sp>
      <p:sp>
        <p:nvSpPr>
          <p:cNvPr id="4" name="Text Placeholder 3"/>
          <p:cNvSpPr>
            <a:spLocks noGrp="1"/>
          </p:cNvSpPr>
          <p:nvPr>
            <p:ph type="body" sz="half" idx="2"/>
          </p:nvPr>
        </p:nvSpPr>
        <p:spPr>
          <a:xfrm>
            <a:off x="2383806" y="5367340"/>
            <a:ext cx="7297103" cy="804863"/>
          </a:xfrm>
        </p:spPr>
        <p:txBody>
          <a:bodyPr/>
          <a:lstStyle>
            <a:lvl1pPr marL="0" indent="0">
              <a:buNone/>
              <a:defRPr sz="1857"/>
            </a:lvl1pPr>
            <a:lvl2pPr marL="606556" indent="0">
              <a:buNone/>
              <a:defRPr sz="1592"/>
            </a:lvl2pPr>
            <a:lvl3pPr marL="1213112" indent="0">
              <a:buNone/>
              <a:defRPr sz="1327"/>
            </a:lvl3pPr>
            <a:lvl4pPr marL="1819667" indent="0">
              <a:buNone/>
              <a:defRPr sz="1194"/>
            </a:lvl4pPr>
            <a:lvl5pPr marL="2426223" indent="0">
              <a:buNone/>
              <a:defRPr sz="1194"/>
            </a:lvl5pPr>
            <a:lvl6pPr marL="3032779" indent="0">
              <a:buNone/>
              <a:defRPr sz="1194"/>
            </a:lvl6pPr>
            <a:lvl7pPr marL="3639335" indent="0">
              <a:buNone/>
              <a:defRPr sz="1194"/>
            </a:lvl7pPr>
            <a:lvl8pPr marL="4245891" indent="0">
              <a:buNone/>
              <a:defRPr sz="1194"/>
            </a:lvl8pPr>
            <a:lvl9pPr marL="4852446" indent="0">
              <a:buNone/>
              <a:defRPr sz="1194"/>
            </a:lvl9pPr>
          </a:lstStyle>
          <a:p>
            <a:pPr lvl="0"/>
            <a:r>
              <a:rPr lang="en-US"/>
              <a:t>Click to edit Master text styles</a:t>
            </a:r>
          </a:p>
        </p:txBody>
      </p:sp>
      <p:sp>
        <p:nvSpPr>
          <p:cNvPr id="7" name="Slide Number Placeholder 3">
            <a:extLst>
              <a:ext uri="{FF2B5EF4-FFF2-40B4-BE49-F238E27FC236}">
                <a16:creationId xmlns:a16="http://schemas.microsoft.com/office/drawing/2014/main" id="{501CD9B3-6DB5-7148-8CB1-D611B5F9B89D}"/>
              </a:ext>
            </a:extLst>
          </p:cNvPr>
          <p:cNvSpPr>
            <a:spLocks noGrp="1"/>
          </p:cNvSpPr>
          <p:nvPr>
            <p:ph type="sldNum" sz="quarter" idx="12"/>
          </p:nvPr>
        </p:nvSpPr>
        <p:spPr>
          <a:xfrm>
            <a:off x="10973456" y="6419669"/>
            <a:ext cx="1126542" cy="365125"/>
          </a:xfrm>
        </p:spPr>
        <p:txBody>
          <a:bodyPr/>
          <a:lstStyle>
            <a:lvl1pPr>
              <a:defRPr sz="1327">
                <a:solidFill>
                  <a:srgbClr val="165C7D"/>
                </a:solidFill>
              </a:defRPr>
            </a:lvl1pPr>
          </a:lstStyle>
          <a:p>
            <a:fld id="{90697F67-DBC2-5647-A4F3-F8F988D5EBAA}" type="slidenum">
              <a:rPr lang="en-US" smtClean="0"/>
              <a:pPr/>
              <a:t>‹#›</a:t>
            </a:fld>
            <a:endParaRPr lang="en-US"/>
          </a:p>
        </p:txBody>
      </p:sp>
      <p:pic>
        <p:nvPicPr>
          <p:cNvPr id="8" name="Picture 7">
            <a:extLst>
              <a:ext uri="{FF2B5EF4-FFF2-40B4-BE49-F238E27FC236}">
                <a16:creationId xmlns:a16="http://schemas.microsoft.com/office/drawing/2014/main" id="{417749E2-25B3-E746-86DA-1C955A3838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93" y="377301"/>
            <a:ext cx="524531" cy="525832"/>
          </a:xfrm>
          <a:prstGeom prst="rect">
            <a:avLst/>
          </a:prstGeom>
        </p:spPr>
      </p:pic>
    </p:spTree>
    <p:extLst>
      <p:ext uri="{BB962C8B-B14F-4D97-AF65-F5344CB8AC3E}">
        <p14:creationId xmlns:p14="http://schemas.microsoft.com/office/powerpoint/2010/main" val="41929368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Bottom Bar Two Column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flipV="1">
            <a:off x="-1" y="6166567"/>
            <a:ext cx="12161842" cy="1"/>
          </a:xfrm>
          <a:prstGeom prst="line">
            <a:avLst/>
          </a:prstGeom>
          <a:ln w="28575">
            <a:solidFill>
              <a:schemeClr val="tx2"/>
            </a:solidFill>
          </a:ln>
        </p:spPr>
        <p:style>
          <a:lnRef idx="1">
            <a:schemeClr val="accent6"/>
          </a:lnRef>
          <a:fillRef idx="0">
            <a:schemeClr val="accent6"/>
          </a:fillRef>
          <a:effectRef idx="0">
            <a:schemeClr val="accent6"/>
          </a:effectRef>
          <a:fontRef idx="minor">
            <a:schemeClr val="tx1"/>
          </a:fontRef>
        </p:style>
      </p:cxnSp>
      <p:sp>
        <p:nvSpPr>
          <p:cNvPr id="8" name="Rectangle 7">
            <a:extLst>
              <a:ext uri="{FF2B5EF4-FFF2-40B4-BE49-F238E27FC236}">
                <a16:creationId xmlns:a16="http://schemas.microsoft.com/office/drawing/2014/main" id="{0C145852-A782-B947-A6D2-8182EFE414D9}"/>
              </a:ext>
            </a:extLst>
          </p:cNvPr>
          <p:cNvSpPr/>
          <p:nvPr userDrawn="1"/>
        </p:nvSpPr>
        <p:spPr>
          <a:xfrm rot="5400000">
            <a:off x="5778322" y="474486"/>
            <a:ext cx="609600" cy="1215743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7" name="Slide Number Placeholder 3">
            <a:extLst>
              <a:ext uri="{FF2B5EF4-FFF2-40B4-BE49-F238E27FC236}">
                <a16:creationId xmlns:a16="http://schemas.microsoft.com/office/drawing/2014/main" id="{E5758210-9756-B040-95F5-C5F9034FA837}"/>
              </a:ext>
            </a:extLst>
          </p:cNvPr>
          <p:cNvSpPr txBox="1">
            <a:spLocks/>
          </p:cNvSpPr>
          <p:nvPr userDrawn="1"/>
        </p:nvSpPr>
        <p:spPr>
          <a:xfrm>
            <a:off x="10947954" y="6428194"/>
            <a:ext cx="1126542" cy="365125"/>
          </a:xfrm>
          <a:prstGeom prst="rect">
            <a:avLst/>
          </a:prstGeom>
        </p:spPr>
        <p:txBody>
          <a:bodyPr vert="horz" lIns="121317" tIns="60659" rIns="121317" bIns="6065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74F1544-3B5B-5146-8BB1-39A5A8961D62}" type="slidenum">
              <a:rPr lang="en-US" sz="1327" smtClean="0">
                <a:solidFill>
                  <a:schemeClr val="bg1"/>
                </a:solidFill>
              </a:rPr>
              <a:t>‹#›</a:t>
            </a:fld>
            <a:endParaRPr lang="en-US" sz="1327">
              <a:solidFill>
                <a:schemeClr val="bg1"/>
              </a:solidFill>
            </a:endParaRPr>
          </a:p>
        </p:txBody>
      </p: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a:srcRect/>
          <a:stretch/>
        </p:blipFill>
        <p:spPr>
          <a:xfrm>
            <a:off x="153522" y="6330234"/>
            <a:ext cx="444830" cy="445933"/>
          </a:xfrm>
          <a:prstGeom prst="rect">
            <a:avLst/>
          </a:prstGeom>
        </p:spPr>
      </p:pic>
      <p:sp>
        <p:nvSpPr>
          <p:cNvPr id="12" name="Title 1">
            <a:extLst>
              <a:ext uri="{FF2B5EF4-FFF2-40B4-BE49-F238E27FC236}">
                <a16:creationId xmlns:a16="http://schemas.microsoft.com/office/drawing/2014/main" id="{B8B49C3D-C262-F74A-B463-FE92D89B35E7}"/>
              </a:ext>
            </a:extLst>
          </p:cNvPr>
          <p:cNvSpPr>
            <a:spLocks noGrp="1"/>
          </p:cNvSpPr>
          <p:nvPr>
            <p:ph type="title"/>
          </p:nvPr>
        </p:nvSpPr>
        <p:spPr>
          <a:xfrm>
            <a:off x="388742" y="255772"/>
            <a:ext cx="11440546" cy="1283023"/>
          </a:xfrm>
        </p:spPr>
        <p:txBody>
          <a:bodyPr anchor="b">
            <a:normAutofit/>
          </a:bodyPr>
          <a:lstStyle>
            <a:lvl1pPr>
              <a:defRPr sz="4776"/>
            </a:lvl1pPr>
          </a:lstStyle>
          <a:p>
            <a:r>
              <a:rPr lang="en-US"/>
              <a:t>Click to edit Master title style</a:t>
            </a:r>
          </a:p>
        </p:txBody>
      </p:sp>
      <p:sp>
        <p:nvSpPr>
          <p:cNvPr id="9" name="Content Placeholder 2">
            <a:extLst>
              <a:ext uri="{FF2B5EF4-FFF2-40B4-BE49-F238E27FC236}">
                <a16:creationId xmlns:a16="http://schemas.microsoft.com/office/drawing/2014/main" id="{157E15F5-32DD-EB41-A5D2-FD5DEE8A81BB}"/>
              </a:ext>
            </a:extLst>
          </p:cNvPr>
          <p:cNvSpPr>
            <a:spLocks noGrp="1"/>
          </p:cNvSpPr>
          <p:nvPr>
            <p:ph sz="half" idx="1"/>
          </p:nvPr>
        </p:nvSpPr>
        <p:spPr>
          <a:xfrm>
            <a:off x="388742" y="1718585"/>
            <a:ext cx="5866370" cy="4369216"/>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04A3BFBA-9C58-A142-B6A9-4D1F85853FE2}"/>
              </a:ext>
            </a:extLst>
          </p:cNvPr>
          <p:cNvSpPr>
            <a:spLocks noGrp="1"/>
          </p:cNvSpPr>
          <p:nvPr>
            <p:ph sz="half" idx="2"/>
          </p:nvPr>
        </p:nvSpPr>
        <p:spPr>
          <a:xfrm>
            <a:off x="5962918" y="1718585"/>
            <a:ext cx="5866370" cy="4369216"/>
          </a:xfrm>
        </p:spPr>
        <p:txBody>
          <a:bodyPr/>
          <a:lstStyle>
            <a:lvl1pPr>
              <a:defRPr sz="3715"/>
            </a:lvl1pPr>
            <a:lvl2pPr>
              <a:defRPr sz="3184"/>
            </a:lvl2pPr>
            <a:lvl3pPr>
              <a:defRPr sz="2653"/>
            </a:lvl3pPr>
            <a:lvl4pPr>
              <a:defRPr sz="2388"/>
            </a:lvl4pPr>
            <a:lvl5pPr>
              <a:defRPr sz="2388"/>
            </a:lvl5pPr>
            <a:lvl6pPr>
              <a:defRPr sz="2388"/>
            </a:lvl6pPr>
            <a:lvl7pPr>
              <a:defRPr sz="2388"/>
            </a:lvl7pPr>
            <a:lvl8pPr>
              <a:defRPr sz="2388"/>
            </a:lvl8pPr>
            <a:lvl9pPr>
              <a:defRPr sz="23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17668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Content Bottom Bar">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3ABF745-2ABF-0042-AA8E-86F819B4A595}"/>
              </a:ext>
            </a:extLst>
          </p:cNvPr>
          <p:cNvCxnSpPr>
            <a:cxnSpLocks/>
          </p:cNvCxnSpPr>
          <p:nvPr userDrawn="1"/>
        </p:nvCxnSpPr>
        <p:spPr>
          <a:xfrm flipV="1">
            <a:off x="-1" y="6166567"/>
            <a:ext cx="12161842" cy="1"/>
          </a:xfrm>
          <a:prstGeom prst="line">
            <a:avLst/>
          </a:prstGeom>
          <a:ln w="28575">
            <a:solidFill>
              <a:schemeClr val="tx2"/>
            </a:solidFill>
          </a:ln>
        </p:spPr>
        <p:style>
          <a:lnRef idx="1">
            <a:schemeClr val="accent6"/>
          </a:lnRef>
          <a:fillRef idx="0">
            <a:schemeClr val="accent6"/>
          </a:fillRef>
          <a:effectRef idx="0">
            <a:schemeClr val="accent6"/>
          </a:effectRef>
          <a:fontRef idx="minor">
            <a:schemeClr val="tx1"/>
          </a:fontRef>
        </p:style>
      </p:cxnSp>
      <p:sp>
        <p:nvSpPr>
          <p:cNvPr id="8" name="Rectangle 7">
            <a:extLst>
              <a:ext uri="{FF2B5EF4-FFF2-40B4-BE49-F238E27FC236}">
                <a16:creationId xmlns:a16="http://schemas.microsoft.com/office/drawing/2014/main" id="{0C145852-A782-B947-A6D2-8182EFE414D9}"/>
              </a:ext>
            </a:extLst>
          </p:cNvPr>
          <p:cNvSpPr/>
          <p:nvPr userDrawn="1"/>
        </p:nvSpPr>
        <p:spPr>
          <a:xfrm rot="5400000">
            <a:off x="5778322" y="474485"/>
            <a:ext cx="609600" cy="1215743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8"/>
          </a:p>
        </p:txBody>
      </p:sp>
      <p:sp>
        <p:nvSpPr>
          <p:cNvPr id="7" name="Slide Number Placeholder 3">
            <a:extLst>
              <a:ext uri="{FF2B5EF4-FFF2-40B4-BE49-F238E27FC236}">
                <a16:creationId xmlns:a16="http://schemas.microsoft.com/office/drawing/2014/main" id="{E5758210-9756-B040-95F5-C5F9034FA837}"/>
              </a:ext>
            </a:extLst>
          </p:cNvPr>
          <p:cNvSpPr txBox="1">
            <a:spLocks/>
          </p:cNvSpPr>
          <p:nvPr userDrawn="1"/>
        </p:nvSpPr>
        <p:spPr>
          <a:xfrm>
            <a:off x="10947954" y="6428194"/>
            <a:ext cx="1126542" cy="365125"/>
          </a:xfrm>
          <a:prstGeom prst="rect">
            <a:avLst/>
          </a:prstGeom>
        </p:spPr>
        <p:txBody>
          <a:bodyPr vert="horz" lIns="121317" tIns="60659" rIns="121317" bIns="60659" rtlCol="0" anchor="ctr"/>
          <a:lstStyle>
            <a:defPPr>
              <a:defRPr lang="en-US"/>
            </a:defPPr>
            <a:lvl1pPr marL="0" algn="r" defTabSz="457200" rtl="0" eaLnBrk="1" latinLnBrk="0" hangingPunct="1">
              <a:defRPr sz="1000" kern="1200">
                <a:solidFill>
                  <a:srgbClr val="165C7D"/>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74F1544-3B5B-5146-8BB1-39A5A8961D62}" type="slidenum">
              <a:rPr lang="en-US" sz="1327" smtClean="0">
                <a:solidFill>
                  <a:schemeClr val="bg1"/>
                </a:solidFill>
              </a:rPr>
              <a:t>‹#›</a:t>
            </a:fld>
            <a:endParaRPr lang="en-US" sz="1327">
              <a:solidFill>
                <a:schemeClr val="bg1"/>
              </a:solidFill>
            </a:endParaRPr>
          </a:p>
        </p:txBody>
      </p:sp>
      <p:pic>
        <p:nvPicPr>
          <p:cNvPr id="10" name="Picture 9">
            <a:extLst>
              <a:ext uri="{FF2B5EF4-FFF2-40B4-BE49-F238E27FC236}">
                <a16:creationId xmlns:a16="http://schemas.microsoft.com/office/drawing/2014/main" id="{620224B4-3B72-214F-BFA6-F59DAC36E65A}"/>
              </a:ext>
            </a:extLst>
          </p:cNvPr>
          <p:cNvPicPr>
            <a:picLocks noChangeAspect="1"/>
          </p:cNvPicPr>
          <p:nvPr userDrawn="1"/>
        </p:nvPicPr>
        <p:blipFill>
          <a:blip r:embed="rId2"/>
          <a:srcRect/>
          <a:stretch/>
        </p:blipFill>
        <p:spPr>
          <a:xfrm>
            <a:off x="153522" y="6330234"/>
            <a:ext cx="444830" cy="445933"/>
          </a:xfrm>
          <a:prstGeom prst="rect">
            <a:avLst/>
          </a:prstGeom>
        </p:spPr>
      </p:pic>
      <p:sp>
        <p:nvSpPr>
          <p:cNvPr id="12" name="Title 1">
            <a:extLst>
              <a:ext uri="{FF2B5EF4-FFF2-40B4-BE49-F238E27FC236}">
                <a16:creationId xmlns:a16="http://schemas.microsoft.com/office/drawing/2014/main" id="{B8B49C3D-C262-F74A-B463-FE92D89B35E7}"/>
              </a:ext>
            </a:extLst>
          </p:cNvPr>
          <p:cNvSpPr>
            <a:spLocks noGrp="1"/>
          </p:cNvSpPr>
          <p:nvPr>
            <p:ph type="title"/>
          </p:nvPr>
        </p:nvSpPr>
        <p:spPr>
          <a:xfrm>
            <a:off x="388742" y="255772"/>
            <a:ext cx="11440546" cy="1283023"/>
          </a:xfrm>
        </p:spPr>
        <p:txBody>
          <a:bodyPr anchor="b">
            <a:normAutofit/>
          </a:bodyPr>
          <a:lstStyle>
            <a:lvl1pPr>
              <a:defRPr sz="4776"/>
            </a:lvl1pPr>
          </a:lstStyle>
          <a:p>
            <a:r>
              <a:rPr lang="en-US"/>
              <a:t>Click to edit Master title style</a:t>
            </a:r>
          </a:p>
        </p:txBody>
      </p:sp>
      <p:sp>
        <p:nvSpPr>
          <p:cNvPr id="13" name="Content Placeholder 2">
            <a:extLst>
              <a:ext uri="{FF2B5EF4-FFF2-40B4-BE49-F238E27FC236}">
                <a16:creationId xmlns:a16="http://schemas.microsoft.com/office/drawing/2014/main" id="{2E17F229-1026-954C-88DD-AD118EED4B01}"/>
              </a:ext>
            </a:extLst>
          </p:cNvPr>
          <p:cNvSpPr>
            <a:spLocks noGrp="1"/>
          </p:cNvSpPr>
          <p:nvPr>
            <p:ph idx="1"/>
          </p:nvPr>
        </p:nvSpPr>
        <p:spPr>
          <a:xfrm>
            <a:off x="388742" y="1538796"/>
            <a:ext cx="11440547" cy="4423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9913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theme" Target="../theme/theme2.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8" Type="http://schemas.openxmlformats.org/officeDocument/2006/relationships/slideLayout" Target="../slideLayouts/slideLayout26.xml"/><Relationship Id="rId3"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theme" Target="../theme/theme3.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8" Type="http://schemas.openxmlformats.org/officeDocument/2006/relationships/slideLayout" Target="../slideLayouts/slideLayout64.xml"/><Relationship Id="rId3"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926536"/>
      </p:ext>
    </p:extLst>
  </p:cSld>
  <p:clrMap bg1="lt1" tx1="dk1" bg2="lt2" tx2="dk2" accent1="accent1" accent2="accent2" accent3="accent3" accent4="accent4" accent5="accent5" accent6="accent6" hlink="hlink" folHlink="folHlink"/>
  <p:sldLayoutIdLst>
    <p:sldLayoutId id="2147483682" r:id="rId1"/>
    <p:sldLayoutId id="2147483684" r:id="rId2"/>
    <p:sldLayoutId id="2147483693" r:id="rId3"/>
    <p:sldLayoutId id="2147483673" r:id="rId4"/>
    <p:sldLayoutId id="2147483694" r:id="rId5"/>
    <p:sldLayoutId id="2147483695" r:id="rId6"/>
    <p:sldLayoutId id="2147483674" r:id="rId7"/>
    <p:sldLayoutId id="2147483686" r:id="rId8"/>
    <p:sldLayoutId id="2147483690" r:id="rId9"/>
    <p:sldLayoutId id="2147483683" r:id="rId10"/>
    <p:sldLayoutId id="2147483676" r:id="rId11"/>
    <p:sldLayoutId id="2147483687" r:id="rId12"/>
    <p:sldLayoutId id="2147483688" r:id="rId13"/>
    <p:sldLayoutId id="2147483691" r:id="rId14"/>
    <p:sldLayoutId id="2147483692" r:id="rId15"/>
    <p:sldLayoutId id="2147483685" r:id="rId16"/>
    <p:sldLayoutId id="2147483669" r:id="rId17"/>
    <p:sldLayoutId id="2147483677" r:id="rId1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524656"/>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2000148"/>
            <a:ext cx="10945654" cy="41260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427204" y="6276344"/>
            <a:ext cx="1126542" cy="365125"/>
          </a:xfrm>
          <a:prstGeom prst="rect">
            <a:avLst/>
          </a:prstGeom>
        </p:spPr>
        <p:txBody>
          <a:bodyPr vert="horz" lIns="91440" tIns="45720" rIns="91440" bIns="45720" rtlCol="0" anchor="ctr"/>
          <a:lstStyle>
            <a:lvl1pPr algn="r">
              <a:defRPr sz="1596">
                <a:solidFill>
                  <a:srgbClr val="165C7D"/>
                </a:solidFill>
                <a:latin typeface="Arial"/>
              </a:defRPr>
            </a:lvl1pPr>
          </a:lstStyle>
          <a:p>
            <a:fld id="{380765C3-954A-3848-B93C-F2B79C8F1175}" type="slidenum">
              <a:rPr lang="en-US" smtClean="0"/>
              <a:pPr/>
              <a:t>‹#›</a:t>
            </a:fld>
            <a:endParaRPr lang="en-US"/>
          </a:p>
        </p:txBody>
      </p:sp>
    </p:spTree>
    <p:extLst>
      <p:ext uri="{BB962C8B-B14F-4D97-AF65-F5344CB8AC3E}">
        <p14:creationId xmlns:p14="http://schemas.microsoft.com/office/powerpoint/2010/main" val="37699609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4" r:id="rId37"/>
    <p:sldLayoutId id="2147483735" r:id="rId38"/>
  </p:sldLayoutIdLst>
  <p:hf hdr="0" ftr="0" dt="0"/>
  <p:txStyles>
    <p:titleStyle>
      <a:lvl1pPr algn="l" defTabSz="608076" rtl="0" eaLnBrk="1" latinLnBrk="0" hangingPunct="1">
        <a:spcBef>
          <a:spcPct val="0"/>
        </a:spcBef>
        <a:buNone/>
        <a:defRPr sz="5852" kern="1200">
          <a:solidFill>
            <a:srgbClr val="165C7D"/>
          </a:solidFill>
          <a:latin typeface="Franklin Gothic Medium" panose="020B0603020102020204" pitchFamily="34" charset="0"/>
          <a:ea typeface="+mj-ea"/>
          <a:cs typeface="+mj-cs"/>
        </a:defRPr>
      </a:lvl1pPr>
    </p:titleStyle>
    <p:bodyStyle>
      <a:lvl1pPr marL="456057" indent="-456057" algn="l" defTabSz="608076" rtl="0" eaLnBrk="1" latinLnBrk="0" hangingPunct="1">
        <a:spcBef>
          <a:spcPct val="20000"/>
        </a:spcBef>
        <a:buFont typeface="Arial"/>
        <a:buChar char="•"/>
        <a:defRPr sz="4256" kern="1200">
          <a:solidFill>
            <a:schemeClr val="tx1"/>
          </a:solidFill>
          <a:latin typeface="Arial"/>
          <a:ea typeface="+mn-ea"/>
          <a:cs typeface="+mn-cs"/>
        </a:defRPr>
      </a:lvl1pPr>
      <a:lvl2pPr marL="988124" indent="-380048" algn="l" defTabSz="608076" rtl="0" eaLnBrk="1" latinLnBrk="0" hangingPunct="1">
        <a:spcBef>
          <a:spcPct val="20000"/>
        </a:spcBef>
        <a:buFont typeface="Arial"/>
        <a:buChar char="–"/>
        <a:defRPr sz="3724" kern="1200">
          <a:solidFill>
            <a:schemeClr val="tx1"/>
          </a:solidFill>
          <a:latin typeface="Arial"/>
          <a:ea typeface="+mn-ea"/>
          <a:cs typeface="+mn-cs"/>
        </a:defRPr>
      </a:lvl2pPr>
      <a:lvl3pPr marL="1520190" indent="-304038" algn="l" defTabSz="608076" rtl="0" eaLnBrk="1" latinLnBrk="0" hangingPunct="1">
        <a:spcBef>
          <a:spcPct val="20000"/>
        </a:spcBef>
        <a:buFont typeface="Arial"/>
        <a:buChar char="•"/>
        <a:defRPr sz="3192" kern="1200">
          <a:solidFill>
            <a:schemeClr val="tx1"/>
          </a:solidFill>
          <a:latin typeface="Arial"/>
          <a:ea typeface="+mn-ea"/>
          <a:cs typeface="+mn-cs"/>
        </a:defRPr>
      </a:lvl3pPr>
      <a:lvl4pPr marL="2128266" indent="-304038" algn="l" defTabSz="608076" rtl="0" eaLnBrk="1" latinLnBrk="0" hangingPunct="1">
        <a:spcBef>
          <a:spcPct val="20000"/>
        </a:spcBef>
        <a:buFont typeface="Arial"/>
        <a:buChar char="–"/>
        <a:defRPr sz="2660" kern="1200">
          <a:solidFill>
            <a:schemeClr val="tx1"/>
          </a:solidFill>
          <a:latin typeface="Arial"/>
          <a:ea typeface="+mn-ea"/>
          <a:cs typeface="+mn-cs"/>
        </a:defRPr>
      </a:lvl4pPr>
      <a:lvl5pPr marL="2736342" indent="-304038" algn="l" defTabSz="608076" rtl="0" eaLnBrk="1" latinLnBrk="0" hangingPunct="1">
        <a:spcBef>
          <a:spcPct val="20000"/>
        </a:spcBef>
        <a:buFont typeface="Arial"/>
        <a:buChar char="»"/>
        <a:defRPr sz="2660" kern="1200">
          <a:solidFill>
            <a:schemeClr val="tx1"/>
          </a:solidFill>
          <a:latin typeface="Arial"/>
          <a:ea typeface="+mn-ea"/>
          <a:cs typeface="+mn-cs"/>
        </a:defRPr>
      </a:lvl5pPr>
      <a:lvl6pPr marL="3344418" indent="-304038" algn="l" defTabSz="608076" rtl="0" eaLnBrk="1" latinLnBrk="0" hangingPunct="1">
        <a:spcBef>
          <a:spcPct val="20000"/>
        </a:spcBef>
        <a:buFont typeface="Arial"/>
        <a:buChar char="•"/>
        <a:defRPr sz="2660" kern="1200">
          <a:solidFill>
            <a:schemeClr val="tx1"/>
          </a:solidFill>
          <a:latin typeface="+mn-lt"/>
          <a:ea typeface="+mn-ea"/>
          <a:cs typeface="+mn-cs"/>
        </a:defRPr>
      </a:lvl6pPr>
      <a:lvl7pPr marL="3952494" indent="-304038" algn="l" defTabSz="608076" rtl="0" eaLnBrk="1" latinLnBrk="0" hangingPunct="1">
        <a:spcBef>
          <a:spcPct val="20000"/>
        </a:spcBef>
        <a:buFont typeface="Arial"/>
        <a:buChar char="•"/>
        <a:defRPr sz="2660" kern="1200">
          <a:solidFill>
            <a:schemeClr val="tx1"/>
          </a:solidFill>
          <a:latin typeface="+mn-lt"/>
          <a:ea typeface="+mn-ea"/>
          <a:cs typeface="+mn-cs"/>
        </a:defRPr>
      </a:lvl7pPr>
      <a:lvl8pPr marL="4560570" indent="-304038" algn="l" defTabSz="608076" rtl="0" eaLnBrk="1" latinLnBrk="0" hangingPunct="1">
        <a:spcBef>
          <a:spcPct val="20000"/>
        </a:spcBef>
        <a:buFont typeface="Arial"/>
        <a:buChar char="•"/>
        <a:defRPr sz="2660" kern="1200">
          <a:solidFill>
            <a:schemeClr val="tx1"/>
          </a:solidFill>
          <a:latin typeface="+mn-lt"/>
          <a:ea typeface="+mn-ea"/>
          <a:cs typeface="+mn-cs"/>
        </a:defRPr>
      </a:lvl8pPr>
      <a:lvl9pPr marL="5168646" indent="-304038" algn="l" defTabSz="608076" rtl="0" eaLnBrk="1" latinLnBrk="0" hangingPunct="1">
        <a:spcBef>
          <a:spcPct val="20000"/>
        </a:spcBef>
        <a:buFont typeface="Arial"/>
        <a:buChar char="•"/>
        <a:defRPr sz="2660" kern="1200">
          <a:solidFill>
            <a:schemeClr val="tx1"/>
          </a:solidFill>
          <a:latin typeface="+mn-lt"/>
          <a:ea typeface="+mn-ea"/>
          <a:cs typeface="+mn-cs"/>
        </a:defRPr>
      </a:lvl9pPr>
    </p:bodyStyle>
    <p:otherStyle>
      <a:defPPr>
        <a:defRPr lang="en-US"/>
      </a:defPPr>
      <a:lvl1pPr marL="0" algn="l" defTabSz="608076" rtl="0" eaLnBrk="1" latinLnBrk="0" hangingPunct="1">
        <a:defRPr sz="2394" kern="1200">
          <a:solidFill>
            <a:schemeClr val="tx1"/>
          </a:solidFill>
          <a:latin typeface="+mn-lt"/>
          <a:ea typeface="+mn-ea"/>
          <a:cs typeface="+mn-cs"/>
        </a:defRPr>
      </a:lvl1pPr>
      <a:lvl2pPr marL="608076" algn="l" defTabSz="608076" rtl="0" eaLnBrk="1" latinLnBrk="0" hangingPunct="1">
        <a:defRPr sz="2394" kern="1200">
          <a:solidFill>
            <a:schemeClr val="tx1"/>
          </a:solidFill>
          <a:latin typeface="+mn-lt"/>
          <a:ea typeface="+mn-ea"/>
          <a:cs typeface="+mn-cs"/>
        </a:defRPr>
      </a:lvl2pPr>
      <a:lvl3pPr marL="1216152" algn="l" defTabSz="608076" rtl="0" eaLnBrk="1" latinLnBrk="0" hangingPunct="1">
        <a:defRPr sz="2394" kern="1200">
          <a:solidFill>
            <a:schemeClr val="tx1"/>
          </a:solidFill>
          <a:latin typeface="+mn-lt"/>
          <a:ea typeface="+mn-ea"/>
          <a:cs typeface="+mn-cs"/>
        </a:defRPr>
      </a:lvl3pPr>
      <a:lvl4pPr marL="1824228" algn="l" defTabSz="608076" rtl="0" eaLnBrk="1" latinLnBrk="0" hangingPunct="1">
        <a:defRPr sz="2394" kern="1200">
          <a:solidFill>
            <a:schemeClr val="tx1"/>
          </a:solidFill>
          <a:latin typeface="+mn-lt"/>
          <a:ea typeface="+mn-ea"/>
          <a:cs typeface="+mn-cs"/>
        </a:defRPr>
      </a:lvl4pPr>
      <a:lvl5pPr marL="2432304" algn="l" defTabSz="608076" rtl="0" eaLnBrk="1" latinLnBrk="0" hangingPunct="1">
        <a:defRPr sz="2394" kern="1200">
          <a:solidFill>
            <a:schemeClr val="tx1"/>
          </a:solidFill>
          <a:latin typeface="+mn-lt"/>
          <a:ea typeface="+mn-ea"/>
          <a:cs typeface="+mn-cs"/>
        </a:defRPr>
      </a:lvl5pPr>
      <a:lvl6pPr marL="3040380" algn="l" defTabSz="608076" rtl="0" eaLnBrk="1" latinLnBrk="0" hangingPunct="1">
        <a:defRPr sz="2394" kern="1200">
          <a:solidFill>
            <a:schemeClr val="tx1"/>
          </a:solidFill>
          <a:latin typeface="+mn-lt"/>
          <a:ea typeface="+mn-ea"/>
          <a:cs typeface="+mn-cs"/>
        </a:defRPr>
      </a:lvl6pPr>
      <a:lvl7pPr marL="3648456" algn="l" defTabSz="608076" rtl="0" eaLnBrk="1" latinLnBrk="0" hangingPunct="1">
        <a:defRPr sz="2394" kern="1200">
          <a:solidFill>
            <a:schemeClr val="tx1"/>
          </a:solidFill>
          <a:latin typeface="+mn-lt"/>
          <a:ea typeface="+mn-ea"/>
          <a:cs typeface="+mn-cs"/>
        </a:defRPr>
      </a:lvl7pPr>
      <a:lvl8pPr marL="4256532" algn="l" defTabSz="608076" rtl="0" eaLnBrk="1" latinLnBrk="0" hangingPunct="1">
        <a:defRPr sz="2394" kern="1200">
          <a:solidFill>
            <a:schemeClr val="tx1"/>
          </a:solidFill>
          <a:latin typeface="+mn-lt"/>
          <a:ea typeface="+mn-ea"/>
          <a:cs typeface="+mn-cs"/>
        </a:defRPr>
      </a:lvl8pPr>
      <a:lvl9pPr marL="4864608" algn="l" defTabSz="608076" rtl="0" eaLnBrk="1" latinLnBrk="0" hangingPunct="1">
        <a:defRPr sz="239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524656"/>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2000150"/>
            <a:ext cx="10945654" cy="41260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427204" y="6276346"/>
            <a:ext cx="1126542" cy="365125"/>
          </a:xfrm>
          <a:prstGeom prst="rect">
            <a:avLst/>
          </a:prstGeom>
        </p:spPr>
        <p:txBody>
          <a:bodyPr vert="horz" lIns="91440" tIns="45720" rIns="91440" bIns="45720" rtlCol="0" anchor="ctr"/>
          <a:lstStyle>
            <a:lvl1pPr algn="r">
              <a:defRPr sz="1592">
                <a:solidFill>
                  <a:srgbClr val="165C7D"/>
                </a:solidFill>
                <a:latin typeface="Arial"/>
              </a:defRPr>
            </a:lvl1pPr>
          </a:lstStyle>
          <a:p>
            <a:fld id="{380765C3-954A-3848-B93C-F2B79C8F1175}" type="slidenum">
              <a:rPr lang="en-US" smtClean="0"/>
              <a:pPr/>
              <a:t>‹#›</a:t>
            </a:fld>
            <a:endParaRPr lang="en-US"/>
          </a:p>
        </p:txBody>
      </p:sp>
    </p:spTree>
    <p:extLst>
      <p:ext uri="{BB962C8B-B14F-4D97-AF65-F5344CB8AC3E}">
        <p14:creationId xmlns:p14="http://schemas.microsoft.com/office/powerpoint/2010/main" val="73471498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7" r:id="rId31"/>
    <p:sldLayoutId id="2147483768" r:id="rId32"/>
    <p:sldLayoutId id="2147483769" r:id="rId33"/>
    <p:sldLayoutId id="2147483770" r:id="rId34"/>
    <p:sldLayoutId id="2147483771" r:id="rId35"/>
    <p:sldLayoutId id="2147483772" r:id="rId36"/>
    <p:sldLayoutId id="2147483773" r:id="rId37"/>
    <p:sldLayoutId id="2147483774" r:id="rId38"/>
  </p:sldLayoutIdLst>
  <p:hf hdr="0" ftr="0" dt="0"/>
  <p:txStyles>
    <p:titleStyle>
      <a:lvl1pPr algn="l" defTabSz="606556" rtl="0" eaLnBrk="1" latinLnBrk="0" hangingPunct="1">
        <a:spcBef>
          <a:spcPct val="0"/>
        </a:spcBef>
        <a:buNone/>
        <a:defRPr sz="5837" kern="1200">
          <a:solidFill>
            <a:srgbClr val="165C7D"/>
          </a:solidFill>
          <a:latin typeface="Franklin Gothic Medium" panose="020B0603020102020204" pitchFamily="34" charset="0"/>
          <a:ea typeface="+mj-ea"/>
          <a:cs typeface="+mj-cs"/>
        </a:defRPr>
      </a:lvl1pPr>
    </p:titleStyle>
    <p:bodyStyle>
      <a:lvl1pPr marL="454917" indent="-454917" algn="l" defTabSz="606556" rtl="0" eaLnBrk="1" latinLnBrk="0" hangingPunct="1">
        <a:spcBef>
          <a:spcPct val="20000"/>
        </a:spcBef>
        <a:buFont typeface="Arial"/>
        <a:buChar char="•"/>
        <a:defRPr sz="4245" kern="1200">
          <a:solidFill>
            <a:schemeClr val="tx1"/>
          </a:solidFill>
          <a:latin typeface="Arial"/>
          <a:ea typeface="+mn-ea"/>
          <a:cs typeface="+mn-cs"/>
        </a:defRPr>
      </a:lvl1pPr>
      <a:lvl2pPr marL="985654" indent="-379098" algn="l" defTabSz="606556" rtl="0" eaLnBrk="1" latinLnBrk="0" hangingPunct="1">
        <a:spcBef>
          <a:spcPct val="20000"/>
        </a:spcBef>
        <a:buFont typeface="Arial"/>
        <a:buChar char="–"/>
        <a:defRPr sz="3715" kern="1200">
          <a:solidFill>
            <a:schemeClr val="tx1"/>
          </a:solidFill>
          <a:latin typeface="Arial"/>
          <a:ea typeface="+mn-ea"/>
          <a:cs typeface="+mn-cs"/>
        </a:defRPr>
      </a:lvl2pPr>
      <a:lvl3pPr marL="1516390" indent="-303278" algn="l" defTabSz="606556" rtl="0" eaLnBrk="1" latinLnBrk="0" hangingPunct="1">
        <a:spcBef>
          <a:spcPct val="20000"/>
        </a:spcBef>
        <a:buFont typeface="Arial"/>
        <a:buChar char="•"/>
        <a:defRPr sz="3184" kern="1200">
          <a:solidFill>
            <a:schemeClr val="tx1"/>
          </a:solidFill>
          <a:latin typeface="Arial"/>
          <a:ea typeface="+mn-ea"/>
          <a:cs typeface="+mn-cs"/>
        </a:defRPr>
      </a:lvl3pPr>
      <a:lvl4pPr marL="2122945" indent="-303278" algn="l" defTabSz="606556" rtl="0" eaLnBrk="1" latinLnBrk="0" hangingPunct="1">
        <a:spcBef>
          <a:spcPct val="20000"/>
        </a:spcBef>
        <a:buFont typeface="Arial"/>
        <a:buChar char="–"/>
        <a:defRPr sz="2653" kern="1200">
          <a:solidFill>
            <a:schemeClr val="tx1"/>
          </a:solidFill>
          <a:latin typeface="Arial"/>
          <a:ea typeface="+mn-ea"/>
          <a:cs typeface="+mn-cs"/>
        </a:defRPr>
      </a:lvl4pPr>
      <a:lvl5pPr marL="2729501" indent="-303278" algn="l" defTabSz="606556" rtl="0" eaLnBrk="1" latinLnBrk="0" hangingPunct="1">
        <a:spcBef>
          <a:spcPct val="20000"/>
        </a:spcBef>
        <a:buFont typeface="Arial"/>
        <a:buChar char="»"/>
        <a:defRPr sz="2653" kern="1200">
          <a:solidFill>
            <a:schemeClr val="tx1"/>
          </a:solidFill>
          <a:latin typeface="Arial"/>
          <a:ea typeface="+mn-ea"/>
          <a:cs typeface="+mn-cs"/>
        </a:defRPr>
      </a:lvl5pPr>
      <a:lvl6pPr marL="3336057" indent="-303278" algn="l" defTabSz="606556" rtl="0" eaLnBrk="1" latinLnBrk="0" hangingPunct="1">
        <a:spcBef>
          <a:spcPct val="20000"/>
        </a:spcBef>
        <a:buFont typeface="Arial"/>
        <a:buChar char="•"/>
        <a:defRPr sz="2653" kern="1200">
          <a:solidFill>
            <a:schemeClr val="tx1"/>
          </a:solidFill>
          <a:latin typeface="+mn-lt"/>
          <a:ea typeface="+mn-ea"/>
          <a:cs typeface="+mn-cs"/>
        </a:defRPr>
      </a:lvl6pPr>
      <a:lvl7pPr marL="3942613" indent="-303278" algn="l" defTabSz="606556" rtl="0" eaLnBrk="1" latinLnBrk="0" hangingPunct="1">
        <a:spcBef>
          <a:spcPct val="20000"/>
        </a:spcBef>
        <a:buFont typeface="Arial"/>
        <a:buChar char="•"/>
        <a:defRPr sz="2653" kern="1200">
          <a:solidFill>
            <a:schemeClr val="tx1"/>
          </a:solidFill>
          <a:latin typeface="+mn-lt"/>
          <a:ea typeface="+mn-ea"/>
          <a:cs typeface="+mn-cs"/>
        </a:defRPr>
      </a:lvl7pPr>
      <a:lvl8pPr marL="4549169" indent="-303278" algn="l" defTabSz="606556" rtl="0" eaLnBrk="1" latinLnBrk="0" hangingPunct="1">
        <a:spcBef>
          <a:spcPct val="20000"/>
        </a:spcBef>
        <a:buFont typeface="Arial"/>
        <a:buChar char="•"/>
        <a:defRPr sz="2653" kern="1200">
          <a:solidFill>
            <a:schemeClr val="tx1"/>
          </a:solidFill>
          <a:latin typeface="+mn-lt"/>
          <a:ea typeface="+mn-ea"/>
          <a:cs typeface="+mn-cs"/>
        </a:defRPr>
      </a:lvl8pPr>
      <a:lvl9pPr marL="5155724" indent="-303278" algn="l" defTabSz="606556" rtl="0" eaLnBrk="1" latinLnBrk="0" hangingPunct="1">
        <a:spcBef>
          <a:spcPct val="20000"/>
        </a:spcBef>
        <a:buFont typeface="Arial"/>
        <a:buChar char="•"/>
        <a:defRPr sz="2653" kern="1200">
          <a:solidFill>
            <a:schemeClr val="tx1"/>
          </a:solidFill>
          <a:latin typeface="+mn-lt"/>
          <a:ea typeface="+mn-ea"/>
          <a:cs typeface="+mn-cs"/>
        </a:defRPr>
      </a:lvl9pPr>
    </p:bodyStyle>
    <p:otherStyle>
      <a:defPPr>
        <a:defRPr lang="en-US"/>
      </a:defPPr>
      <a:lvl1pPr marL="0" algn="l" defTabSz="606556" rtl="0" eaLnBrk="1" latinLnBrk="0" hangingPunct="1">
        <a:defRPr sz="2388" kern="1200">
          <a:solidFill>
            <a:schemeClr val="tx1"/>
          </a:solidFill>
          <a:latin typeface="+mn-lt"/>
          <a:ea typeface="+mn-ea"/>
          <a:cs typeface="+mn-cs"/>
        </a:defRPr>
      </a:lvl1pPr>
      <a:lvl2pPr marL="606556" algn="l" defTabSz="606556" rtl="0" eaLnBrk="1" latinLnBrk="0" hangingPunct="1">
        <a:defRPr sz="2388" kern="1200">
          <a:solidFill>
            <a:schemeClr val="tx1"/>
          </a:solidFill>
          <a:latin typeface="+mn-lt"/>
          <a:ea typeface="+mn-ea"/>
          <a:cs typeface="+mn-cs"/>
        </a:defRPr>
      </a:lvl2pPr>
      <a:lvl3pPr marL="1213112" algn="l" defTabSz="606556" rtl="0" eaLnBrk="1" latinLnBrk="0" hangingPunct="1">
        <a:defRPr sz="2388" kern="1200">
          <a:solidFill>
            <a:schemeClr val="tx1"/>
          </a:solidFill>
          <a:latin typeface="+mn-lt"/>
          <a:ea typeface="+mn-ea"/>
          <a:cs typeface="+mn-cs"/>
        </a:defRPr>
      </a:lvl3pPr>
      <a:lvl4pPr marL="1819667" algn="l" defTabSz="606556" rtl="0" eaLnBrk="1" latinLnBrk="0" hangingPunct="1">
        <a:defRPr sz="2388" kern="1200">
          <a:solidFill>
            <a:schemeClr val="tx1"/>
          </a:solidFill>
          <a:latin typeface="+mn-lt"/>
          <a:ea typeface="+mn-ea"/>
          <a:cs typeface="+mn-cs"/>
        </a:defRPr>
      </a:lvl4pPr>
      <a:lvl5pPr marL="2426223" algn="l" defTabSz="606556" rtl="0" eaLnBrk="1" latinLnBrk="0" hangingPunct="1">
        <a:defRPr sz="2388" kern="1200">
          <a:solidFill>
            <a:schemeClr val="tx1"/>
          </a:solidFill>
          <a:latin typeface="+mn-lt"/>
          <a:ea typeface="+mn-ea"/>
          <a:cs typeface="+mn-cs"/>
        </a:defRPr>
      </a:lvl5pPr>
      <a:lvl6pPr marL="3032779" algn="l" defTabSz="606556" rtl="0" eaLnBrk="1" latinLnBrk="0" hangingPunct="1">
        <a:defRPr sz="2388" kern="1200">
          <a:solidFill>
            <a:schemeClr val="tx1"/>
          </a:solidFill>
          <a:latin typeface="+mn-lt"/>
          <a:ea typeface="+mn-ea"/>
          <a:cs typeface="+mn-cs"/>
        </a:defRPr>
      </a:lvl6pPr>
      <a:lvl7pPr marL="3639335" algn="l" defTabSz="606556" rtl="0" eaLnBrk="1" latinLnBrk="0" hangingPunct="1">
        <a:defRPr sz="2388" kern="1200">
          <a:solidFill>
            <a:schemeClr val="tx1"/>
          </a:solidFill>
          <a:latin typeface="+mn-lt"/>
          <a:ea typeface="+mn-ea"/>
          <a:cs typeface="+mn-cs"/>
        </a:defRPr>
      </a:lvl7pPr>
      <a:lvl8pPr marL="4245891" algn="l" defTabSz="606556" rtl="0" eaLnBrk="1" latinLnBrk="0" hangingPunct="1">
        <a:defRPr sz="2388" kern="1200">
          <a:solidFill>
            <a:schemeClr val="tx1"/>
          </a:solidFill>
          <a:latin typeface="+mn-lt"/>
          <a:ea typeface="+mn-ea"/>
          <a:cs typeface="+mn-cs"/>
        </a:defRPr>
      </a:lvl8pPr>
      <a:lvl9pPr marL="4852446" algn="l" defTabSz="606556" rtl="0" eaLnBrk="1" latinLnBrk="0" hangingPunct="1">
        <a:defRPr sz="23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3" Type="http://schemas.openxmlformats.org/officeDocument/2006/relationships/hyperlink" Target="https://coveragetoolkit.org/participating-payers/?goto=healthplans&amp;space=300" TargetMode="External"/><Relationship Id="rId7" Type="http://schemas.openxmlformats.org/officeDocument/2006/relationships/image" Target="../media/image53.svg"/><Relationship Id="rId12" Type="http://schemas.openxmlformats.org/officeDocument/2006/relationships/image" Target="../media/image58.png"/><Relationship Id="rId2" Type="http://schemas.openxmlformats.org/officeDocument/2006/relationships/notesSlide" Target="../notesSlides/notesSlide10.xml"/><Relationship Id="rId16" Type="http://schemas.openxmlformats.org/officeDocument/2006/relationships/hyperlink" Target="https://coveragetoolkit.org/about-national-dpp/evidence/" TargetMode="External"/><Relationship Id="rId1" Type="http://schemas.openxmlformats.org/officeDocument/2006/relationships/slideLayout" Target="../slideLayouts/slideLayout33.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hyperlink" Target="https://coveragetoolkit.org/about-national-dpp/ndpp-overview/" TargetMode="External"/><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hyperlink" Target="https://amapreventdiabetes.org/tools-resource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33.xml"/><Relationship Id="rId6" Type="http://schemas.openxmlformats.org/officeDocument/2006/relationships/image" Target="../media/image63.svg"/><Relationship Id="rId11" Type="http://schemas.openxmlformats.org/officeDocument/2006/relationships/hyperlink" Target="https://coveragetoolkit.org/wp-content/uploads/2021/02/Umbrella-Hub-Arrangement-Terminology-Guide.pdf" TargetMode="External"/><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slides/_rels/slide14.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71.svg"/><Relationship Id="rId5" Type="http://schemas.openxmlformats.org/officeDocument/2006/relationships/image" Target="../media/image70.png"/><Relationship Id="rId10" Type="http://schemas.openxmlformats.org/officeDocument/2006/relationships/image" Target="../media/image75.svg"/><Relationship Id="rId4" Type="http://schemas.openxmlformats.org/officeDocument/2006/relationships/image" Target="../media/image69.svg"/><Relationship Id="rId9" Type="http://schemas.openxmlformats.org/officeDocument/2006/relationships/image" Target="../media/image7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hyperlink" Target="https://vimeo.com/589605450?embedded=true&amp;source=vimeo_logo&amp;owner=28110922" TargetMode="External"/><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9.xml"/><Relationship Id="rId1" Type="http://schemas.openxmlformats.org/officeDocument/2006/relationships/slideLayout" Target="../slideLayouts/slideLayout33.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2.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notesSlide" Target="../notesSlides/notesSlide2.xml"/><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33.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 Id="rId22" Type="http://schemas.openxmlformats.org/officeDocument/2006/relationships/image" Target="../media/image49.svg"/></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33.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33.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33.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33.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4.xml"/><Relationship Id="rId1" Type="http://schemas.openxmlformats.org/officeDocument/2006/relationships/slideLayout" Target="../slideLayouts/slideLayout33.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25.xml.rels><?xml version="1.0" encoding="UTF-8" standalone="yes"?>
<Relationships xmlns="http://schemas.openxmlformats.org/package/2006/relationships"><Relationship Id="rId8" Type="http://schemas.openxmlformats.org/officeDocument/2006/relationships/image" Target="../media/image85.svg"/><Relationship Id="rId13" Type="http://schemas.openxmlformats.org/officeDocument/2006/relationships/image" Target="../media/image90.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svg"/><Relationship Id="rId2" Type="http://schemas.openxmlformats.org/officeDocument/2006/relationships/notesSlide" Target="../notesSlides/notesSlide25.xml"/><Relationship Id="rId1" Type="http://schemas.openxmlformats.org/officeDocument/2006/relationships/slideLayout" Target="../slideLayouts/slideLayout33.xml"/><Relationship Id="rId6" Type="http://schemas.openxmlformats.org/officeDocument/2006/relationships/image" Target="../media/image83.sv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86.png"/><Relationship Id="rId14" Type="http://schemas.openxmlformats.org/officeDocument/2006/relationships/image" Target="../media/image91.svg"/></Relationships>
</file>

<file path=ppt/slides/_rels/slide26.xml.rels><?xml version="1.0" encoding="UTF-8" standalone="yes"?>
<Relationships xmlns="http://schemas.openxmlformats.org/package/2006/relationships"><Relationship Id="rId8" Type="http://schemas.openxmlformats.org/officeDocument/2006/relationships/image" Target="../media/image97.svg"/><Relationship Id="rId13" Type="http://schemas.openxmlformats.org/officeDocument/2006/relationships/image" Target="../media/image102.png"/><Relationship Id="rId18" Type="http://schemas.openxmlformats.org/officeDocument/2006/relationships/image" Target="../media/image107.sv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101.svg"/><Relationship Id="rId17" Type="http://schemas.openxmlformats.org/officeDocument/2006/relationships/image" Target="../media/image106.png"/><Relationship Id="rId2" Type="http://schemas.openxmlformats.org/officeDocument/2006/relationships/notesSlide" Target="../notesSlides/notesSlide26.xml"/><Relationship Id="rId16" Type="http://schemas.openxmlformats.org/officeDocument/2006/relationships/image" Target="../media/image105.svg"/><Relationship Id="rId20" Type="http://schemas.openxmlformats.org/officeDocument/2006/relationships/hyperlink" Target="https://www.cdc.gov/diabetes/prevention/pdf/dprp-standards.pdf" TargetMode="External"/><Relationship Id="rId1" Type="http://schemas.openxmlformats.org/officeDocument/2006/relationships/slideLayout" Target="../slideLayouts/slideLayout33.xml"/><Relationship Id="rId6" Type="http://schemas.openxmlformats.org/officeDocument/2006/relationships/image" Target="../media/image95.sv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4.png"/><Relationship Id="rId10" Type="http://schemas.openxmlformats.org/officeDocument/2006/relationships/image" Target="../media/image99.svg"/><Relationship Id="rId19" Type="http://schemas.openxmlformats.org/officeDocument/2006/relationships/hyperlink" Target="https://nationaldppcsc.cdc.gov/s/article/National-Diabetes-Prevention-Program-Umbrella-Hub-Arrangements-Guidance-and-Application" TargetMode="External"/><Relationship Id="rId4" Type="http://schemas.openxmlformats.org/officeDocument/2006/relationships/image" Target="../media/image93.svg"/><Relationship Id="rId9" Type="http://schemas.openxmlformats.org/officeDocument/2006/relationships/image" Target="../media/image98.png"/><Relationship Id="rId14" Type="http://schemas.openxmlformats.org/officeDocument/2006/relationships/image" Target="../media/image103.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hyperlink" Target="https://coveragetoolkit.org/umbrella-hub-arrangements/" TargetMode="External"/><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0.xml"/><Relationship Id="rId1" Type="http://schemas.openxmlformats.org/officeDocument/2006/relationships/slideLayout" Target="../slideLayouts/slideLayout33.xml"/><Relationship Id="rId4" Type="http://schemas.openxmlformats.org/officeDocument/2006/relationships/image" Target="../media/image109.svg"/></Relationships>
</file>

<file path=ppt/slides/_rels/slide32.xml.rels><?xml version="1.0" encoding="UTF-8" standalone="yes"?>
<Relationships xmlns="http://schemas.openxmlformats.org/package/2006/relationships"><Relationship Id="rId3" Type="http://schemas.openxmlformats.org/officeDocument/2006/relationships/hyperlink" Target="https://chronicdisease.org/" TargetMode="External"/><Relationship Id="rId2" Type="http://schemas.openxmlformats.org/officeDocument/2006/relationships/notesSlide" Target="../notesSlides/notesSlide31.xml"/><Relationship Id="rId1" Type="http://schemas.openxmlformats.org/officeDocument/2006/relationships/slideLayout" Target="../slideLayouts/slideLayout71.xml"/><Relationship Id="rId5" Type="http://schemas.openxmlformats.org/officeDocument/2006/relationships/image" Target="../media/image110.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1.xml"/></Relationships>
</file>

<file path=ppt/slides/_rels/slide35.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svg"/><Relationship Id="rId2" Type="http://schemas.openxmlformats.org/officeDocument/2006/relationships/notesSlide" Target="../notesSlides/notesSlide33.xml"/><Relationship Id="rId1" Type="http://schemas.openxmlformats.org/officeDocument/2006/relationships/slideLayout" Target="../slideLayouts/slideLayout33.xml"/><Relationship Id="rId6" Type="http://schemas.openxmlformats.org/officeDocument/2006/relationships/image" Target="../media/image114.png"/><Relationship Id="rId5" Type="http://schemas.openxmlformats.org/officeDocument/2006/relationships/image" Target="../media/image113.svg"/><Relationship Id="rId4" Type="http://schemas.openxmlformats.org/officeDocument/2006/relationships/image" Target="../media/image112.png"/><Relationship Id="rId9" Type="http://schemas.openxmlformats.org/officeDocument/2006/relationships/image" Target="../media/image117.svg"/></Relationships>
</file>

<file path=ppt/slides/_rels/slide36.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svg"/><Relationship Id="rId2" Type="http://schemas.openxmlformats.org/officeDocument/2006/relationships/notesSlide" Target="../notesSlides/notesSlide34.xml"/><Relationship Id="rId1" Type="http://schemas.openxmlformats.org/officeDocument/2006/relationships/slideLayout" Target="../slideLayouts/slideLayout33.xml"/><Relationship Id="rId6" Type="http://schemas.openxmlformats.org/officeDocument/2006/relationships/image" Target="../media/image114.png"/><Relationship Id="rId5" Type="http://schemas.openxmlformats.org/officeDocument/2006/relationships/image" Target="../media/image113.svg"/><Relationship Id="rId4" Type="http://schemas.openxmlformats.org/officeDocument/2006/relationships/image" Target="../media/image112.png"/><Relationship Id="rId9" Type="http://schemas.openxmlformats.org/officeDocument/2006/relationships/image" Target="../media/image117.svg"/></Relationships>
</file>

<file path=ppt/slides/_rels/slide37.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svg"/><Relationship Id="rId2" Type="http://schemas.openxmlformats.org/officeDocument/2006/relationships/notesSlide" Target="../notesSlides/notesSlide35.xml"/><Relationship Id="rId1" Type="http://schemas.openxmlformats.org/officeDocument/2006/relationships/slideLayout" Target="../slideLayouts/slideLayout33.xml"/><Relationship Id="rId6" Type="http://schemas.openxmlformats.org/officeDocument/2006/relationships/image" Target="../media/image114.png"/><Relationship Id="rId5" Type="http://schemas.openxmlformats.org/officeDocument/2006/relationships/image" Target="../media/image113.svg"/><Relationship Id="rId4" Type="http://schemas.openxmlformats.org/officeDocument/2006/relationships/image" Target="../media/image112.png"/><Relationship Id="rId9" Type="http://schemas.openxmlformats.org/officeDocument/2006/relationships/image" Target="../media/image117.svg"/></Relationships>
</file>

<file path=ppt/slides/_rels/slide38.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16.png"/><Relationship Id="rId7" Type="http://schemas.openxmlformats.org/officeDocument/2006/relationships/image" Target="../media/image111.png"/><Relationship Id="rId2" Type="http://schemas.openxmlformats.org/officeDocument/2006/relationships/notesSlide" Target="../notesSlides/notesSlide36.xml"/><Relationship Id="rId1" Type="http://schemas.openxmlformats.org/officeDocument/2006/relationships/slideLayout" Target="../slideLayouts/slideLayout33.xml"/><Relationship Id="rId6" Type="http://schemas.openxmlformats.org/officeDocument/2006/relationships/image" Target="../media/image115.svg"/><Relationship Id="rId5" Type="http://schemas.openxmlformats.org/officeDocument/2006/relationships/image" Target="../media/image114.png"/><Relationship Id="rId4" Type="http://schemas.openxmlformats.org/officeDocument/2006/relationships/image" Target="../media/image117.svg"/><Relationship Id="rId9" Type="http://schemas.openxmlformats.org/officeDocument/2006/relationships/image" Target="../media/image113.svg"/></Relationships>
</file>

<file path=ppt/slides/_rels/slide39.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svg"/><Relationship Id="rId2" Type="http://schemas.openxmlformats.org/officeDocument/2006/relationships/notesSlide" Target="../notesSlides/notesSlide37.xml"/><Relationship Id="rId1" Type="http://schemas.openxmlformats.org/officeDocument/2006/relationships/slideLayout" Target="../slideLayouts/slideLayout33.xml"/><Relationship Id="rId6" Type="http://schemas.openxmlformats.org/officeDocument/2006/relationships/image" Target="../media/image114.png"/><Relationship Id="rId5" Type="http://schemas.openxmlformats.org/officeDocument/2006/relationships/image" Target="../media/image113.svg"/><Relationship Id="rId4" Type="http://schemas.openxmlformats.org/officeDocument/2006/relationships/image" Target="../media/image112.png"/><Relationship Id="rId9" Type="http://schemas.openxmlformats.org/officeDocument/2006/relationships/image" Target="../media/image117.svg"/></Relationships>
</file>

<file path=ppt/slides/_rels/slide4.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hyperlink" Target="https://amapreventdiabetes.org/sites/default/files/uploaded-files/amapreventdiabetes_Physician-care-team-engagement.pdf" TargetMode="External"/><Relationship Id="rId18" Type="http://schemas.openxmlformats.org/officeDocument/2006/relationships/slide" Target="slide20.xml"/><Relationship Id="rId3" Type="http://schemas.openxmlformats.org/officeDocument/2006/relationships/slide" Target="slide8.xml"/><Relationship Id="rId7" Type="http://schemas.openxmlformats.org/officeDocument/2006/relationships/slide" Target="slide25.xml"/><Relationship Id="rId12" Type="http://schemas.openxmlformats.org/officeDocument/2006/relationships/slide" Target="slide33.xml"/><Relationship Id="rId17" Type="http://schemas.openxmlformats.org/officeDocument/2006/relationships/slide" Target="slide26.xml"/><Relationship Id="rId2" Type="http://schemas.openxmlformats.org/officeDocument/2006/relationships/notesSlide" Target="../notesSlides/notesSlide4.xml"/><Relationship Id="rId16" Type="http://schemas.openxmlformats.org/officeDocument/2006/relationships/slide" Target="slide22.xml"/><Relationship Id="rId1" Type="http://schemas.openxmlformats.org/officeDocument/2006/relationships/slideLayout" Target="../slideLayouts/slideLayout33.xml"/><Relationship Id="rId6" Type="http://schemas.openxmlformats.org/officeDocument/2006/relationships/slide" Target="slide23.xml"/><Relationship Id="rId11" Type="http://schemas.openxmlformats.org/officeDocument/2006/relationships/slide" Target="slide18.xml"/><Relationship Id="rId5" Type="http://schemas.openxmlformats.org/officeDocument/2006/relationships/slide" Target="slide14.xml"/><Relationship Id="rId15" Type="http://schemas.openxmlformats.org/officeDocument/2006/relationships/slide" Target="slide16.xml"/><Relationship Id="rId10" Type="http://schemas.openxmlformats.org/officeDocument/2006/relationships/slide" Target="slide30.xml"/><Relationship Id="rId4" Type="http://schemas.openxmlformats.org/officeDocument/2006/relationships/slide" Target="slide13.xml"/><Relationship Id="rId9" Type="http://schemas.openxmlformats.org/officeDocument/2006/relationships/slide" Target="slide36.xml"/><Relationship Id="rId14" Type="http://schemas.openxmlformats.org/officeDocument/2006/relationships/slide" Target="slide15.xml"/></Relationships>
</file>

<file path=ppt/slides/_rels/slide5.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25.xml"/><Relationship Id="rId18" Type="http://schemas.openxmlformats.org/officeDocument/2006/relationships/slide" Target="slide20.xml"/><Relationship Id="rId3" Type="http://schemas.openxmlformats.org/officeDocument/2006/relationships/slide" Target="slide8.xml"/><Relationship Id="rId7" Type="http://schemas.openxmlformats.org/officeDocument/2006/relationships/slide" Target="slide23.xml"/><Relationship Id="rId12" Type="http://schemas.openxmlformats.org/officeDocument/2006/relationships/slide" Target="slide22.xml"/><Relationship Id="rId17" Type="http://schemas.openxmlformats.org/officeDocument/2006/relationships/slide" Target="slide19.xml"/><Relationship Id="rId2" Type="http://schemas.openxmlformats.org/officeDocument/2006/relationships/notesSlide" Target="../notesSlides/notesSlide5.xml"/><Relationship Id="rId16" Type="http://schemas.openxmlformats.org/officeDocument/2006/relationships/slide" Target="slide18.xml"/><Relationship Id="rId1" Type="http://schemas.openxmlformats.org/officeDocument/2006/relationships/slideLayout" Target="../slideLayouts/slideLayout33.xml"/><Relationship Id="rId6" Type="http://schemas.openxmlformats.org/officeDocument/2006/relationships/slide" Target="slide17.xml"/><Relationship Id="rId11" Type="http://schemas.openxmlformats.org/officeDocument/2006/relationships/slide" Target="slide16.xml"/><Relationship Id="rId5" Type="http://schemas.openxmlformats.org/officeDocument/2006/relationships/slide" Target="slide14.xml"/><Relationship Id="rId15" Type="http://schemas.openxmlformats.org/officeDocument/2006/relationships/slide" Target="slide36.xml"/><Relationship Id="rId10" Type="http://schemas.openxmlformats.org/officeDocument/2006/relationships/slide" Target="slide15.xml"/><Relationship Id="rId4" Type="http://schemas.openxmlformats.org/officeDocument/2006/relationships/slide" Target="slide13.xml"/><Relationship Id="rId9" Type="http://schemas.openxmlformats.org/officeDocument/2006/relationships/slide" Target="slide30.xml"/><Relationship Id="rId14" Type="http://schemas.openxmlformats.org/officeDocument/2006/relationships/slide" Target="slide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3.xml"/><Relationship Id="rId1" Type="http://schemas.openxmlformats.org/officeDocument/2006/relationships/tags" Target="../tags/tag1.xml"/><Relationship Id="rId6" Type="http://schemas.openxmlformats.org/officeDocument/2006/relationships/hyperlink" Target="https://www.cdc.gov/diabetes/pdfs/library/Diabetes-Report-Card-2019-508.pdf" TargetMode="External"/><Relationship Id="rId5" Type="http://schemas.openxmlformats.org/officeDocument/2006/relationships/hyperlink" Target="https://www.cdc.gov/diabetes/data/statistics-report/index.html" TargetMode="Externa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hyperlink" Target="https://dprp.cdc.gov/Registry" TargetMode="External"/><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hyperlink" Target="https://data.cms.gov/cms-innovation-center-programs/alternative-payments-medicare-diabetes-prevention-program/medicare-diabetes-prevention-program/data/q3-20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67612-4B07-4F71-9864-D1B77EFCFCEA}"/>
              </a:ext>
            </a:extLst>
          </p:cNvPr>
          <p:cNvSpPr>
            <a:spLocks noGrp="1"/>
          </p:cNvSpPr>
          <p:nvPr>
            <p:ph type="ctrTitle"/>
          </p:nvPr>
        </p:nvSpPr>
        <p:spPr>
          <a:xfrm>
            <a:off x="912138" y="2391854"/>
            <a:ext cx="10337562" cy="1240175"/>
          </a:xfrm>
        </p:spPr>
        <p:txBody>
          <a:bodyPr>
            <a:normAutofit fontScale="90000"/>
          </a:bodyPr>
          <a:lstStyle/>
          <a:p>
            <a:r>
              <a:rPr lang="en-US" b="1" dirty="0"/>
              <a:t>Learn. Explore. Activate. Problem-Solve (LEAP) Series</a:t>
            </a:r>
          </a:p>
        </p:txBody>
      </p:sp>
      <p:sp>
        <p:nvSpPr>
          <p:cNvPr id="3" name="Subtitle 2">
            <a:extLst>
              <a:ext uri="{FF2B5EF4-FFF2-40B4-BE49-F238E27FC236}">
                <a16:creationId xmlns:a16="http://schemas.microsoft.com/office/drawing/2014/main" id="{05227204-4FF0-4C83-BD11-C9AC61C1FC77}"/>
              </a:ext>
            </a:extLst>
          </p:cNvPr>
          <p:cNvSpPr>
            <a:spLocks noGrp="1"/>
          </p:cNvSpPr>
          <p:nvPr>
            <p:ph type="subTitle" idx="1"/>
          </p:nvPr>
        </p:nvSpPr>
        <p:spPr>
          <a:xfrm>
            <a:off x="594519" y="3872687"/>
            <a:ext cx="10972800" cy="875421"/>
          </a:xfrm>
        </p:spPr>
        <p:txBody>
          <a:bodyPr>
            <a:normAutofit/>
          </a:bodyPr>
          <a:lstStyle/>
          <a:p>
            <a:r>
              <a:rPr lang="en-US" dirty="0">
                <a:latin typeface="+mj-lt"/>
              </a:rPr>
              <a:t>Umbrella Hub Arrangement Modifiable Slide Deck</a:t>
            </a:r>
          </a:p>
        </p:txBody>
      </p:sp>
      <p:sp>
        <p:nvSpPr>
          <p:cNvPr id="4" name="TextBox 3">
            <a:extLst>
              <a:ext uri="{FF2B5EF4-FFF2-40B4-BE49-F238E27FC236}">
                <a16:creationId xmlns:a16="http://schemas.microsoft.com/office/drawing/2014/main" id="{87C3A6C2-DF63-4439-A5D1-8E3E04B98DFB}"/>
              </a:ext>
            </a:extLst>
          </p:cNvPr>
          <p:cNvSpPr txBox="1"/>
          <p:nvPr/>
        </p:nvSpPr>
        <p:spPr>
          <a:xfrm>
            <a:off x="1266738" y="4631546"/>
            <a:ext cx="9982962" cy="2062103"/>
          </a:xfrm>
          <a:prstGeom prst="rect">
            <a:avLst/>
          </a:prstGeom>
          <a:noFill/>
        </p:spPr>
        <p:txBody>
          <a:bodyPr wrap="square" rtlCol="0">
            <a:spAutoFit/>
          </a:bodyPr>
          <a:lstStyle/>
          <a:p>
            <a:pPr algn="ctr"/>
            <a:r>
              <a:rPr lang="en-US" sz="3200" b="1" dirty="0">
                <a:highlight>
                  <a:srgbClr val="E1E1E1"/>
                </a:highlight>
              </a:rPr>
              <a:t>This template is to support UHA relationship building. You may access an editable version of this deck by contacting Jane Myers at jmyers_ic@chronicdisease.org</a:t>
            </a:r>
          </a:p>
        </p:txBody>
      </p:sp>
    </p:spTree>
    <p:extLst>
      <p:ext uri="{BB962C8B-B14F-4D97-AF65-F5344CB8AC3E}">
        <p14:creationId xmlns:p14="http://schemas.microsoft.com/office/powerpoint/2010/main" val="4089910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E265C-BCA3-4AAB-982A-530DDCDE5784}"/>
              </a:ext>
            </a:extLst>
          </p:cNvPr>
          <p:cNvSpPr>
            <a:spLocks noGrp="1"/>
          </p:cNvSpPr>
          <p:nvPr>
            <p:ph type="title"/>
          </p:nvPr>
        </p:nvSpPr>
        <p:spPr/>
        <p:txBody>
          <a:bodyPr>
            <a:normAutofit fontScale="90000"/>
          </a:bodyPr>
          <a:lstStyle/>
          <a:p>
            <a:r>
              <a:rPr lang="en-US" dirty="0"/>
              <a:t>The Local Need and Landscape –     Coverage Landscape</a:t>
            </a:r>
          </a:p>
        </p:txBody>
      </p:sp>
      <p:cxnSp>
        <p:nvCxnSpPr>
          <p:cNvPr id="14" name="Straight Connector 13">
            <a:extLst>
              <a:ext uri="{FF2B5EF4-FFF2-40B4-BE49-F238E27FC236}">
                <a16:creationId xmlns:a16="http://schemas.microsoft.com/office/drawing/2014/main" id="{CD32B420-2A33-44E4-AB06-8303AD07B0D3}"/>
              </a:ext>
            </a:extLst>
          </p:cNvPr>
          <p:cNvCxnSpPr>
            <a:cxnSpLocks/>
          </p:cNvCxnSpPr>
          <p:nvPr/>
        </p:nvCxnSpPr>
        <p:spPr>
          <a:xfrm>
            <a:off x="753219" y="3341363"/>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Content Placeholder 1">
            <a:extLst>
              <a:ext uri="{FF2B5EF4-FFF2-40B4-BE49-F238E27FC236}">
                <a16:creationId xmlns:a16="http://schemas.microsoft.com/office/drawing/2014/main" id="{D6331A2B-2D69-4CD4-94AB-A3C13B8D265B}"/>
              </a:ext>
            </a:extLst>
          </p:cNvPr>
          <p:cNvSpPr>
            <a:spLocks noGrp="1"/>
          </p:cNvSpPr>
          <p:nvPr>
            <p:ph idx="1"/>
          </p:nvPr>
        </p:nvSpPr>
        <p:spPr>
          <a:xfrm>
            <a:off x="996503" y="1578176"/>
            <a:ext cx="4900322" cy="5279824"/>
          </a:xfrm>
        </p:spPr>
        <p:txBody>
          <a:bodyPr>
            <a:normAutofit/>
          </a:bodyPr>
          <a:lstStyle/>
          <a:p>
            <a:r>
              <a:rPr lang="en-US" sz="2400" dirty="0">
                <a:solidFill>
                  <a:srgbClr val="193560"/>
                </a:solidFill>
              </a:rPr>
              <a:t>In *</a:t>
            </a:r>
            <a:r>
              <a:rPr lang="en-US" sz="2400" b="1" u="sng" dirty="0">
                <a:solidFill>
                  <a:srgbClr val="193560"/>
                </a:solidFill>
              </a:rPr>
              <a:t>State or Region</a:t>
            </a:r>
            <a:r>
              <a:rPr lang="en-US" sz="2400" dirty="0">
                <a:solidFill>
                  <a:srgbClr val="193560"/>
                </a:solidFill>
              </a:rPr>
              <a:t>*, coverage for the National DPP lifestyle change program is as follows:</a:t>
            </a:r>
          </a:p>
          <a:p>
            <a:pPr lvl="1">
              <a:buFont typeface="Courier New" panose="02070309020205020404" pitchFamily="49" charset="0"/>
              <a:buChar char="o"/>
            </a:pPr>
            <a:r>
              <a:rPr lang="en-US" sz="1400" dirty="0">
                <a:solidFill>
                  <a:srgbClr val="193560"/>
                </a:solidFill>
              </a:rPr>
              <a:t>*</a:t>
            </a:r>
            <a:r>
              <a:rPr lang="en-US" sz="1400" b="1" u="sng" dirty="0">
                <a:solidFill>
                  <a:srgbClr val="193560"/>
                </a:solidFill>
                <a:hlinkClick r:id="rId3"/>
              </a:rPr>
              <a:t>Number</a:t>
            </a:r>
            <a:r>
              <a:rPr lang="en-US" sz="1400" dirty="0">
                <a:solidFill>
                  <a:srgbClr val="193560"/>
                </a:solidFill>
              </a:rPr>
              <a:t>* private employers</a:t>
            </a:r>
          </a:p>
          <a:p>
            <a:pPr lvl="1">
              <a:buFont typeface="Courier New" panose="02070309020205020404" pitchFamily="49" charset="0"/>
              <a:buChar char="o"/>
            </a:pPr>
            <a:r>
              <a:rPr lang="en-US" sz="1400" dirty="0">
                <a:solidFill>
                  <a:srgbClr val="193560"/>
                </a:solidFill>
              </a:rPr>
              <a:t>*</a:t>
            </a:r>
            <a:r>
              <a:rPr lang="en-US" sz="1400" b="1" u="sng" dirty="0">
                <a:solidFill>
                  <a:srgbClr val="193560"/>
                </a:solidFill>
                <a:hlinkClick r:id="rId3"/>
              </a:rPr>
              <a:t>Number</a:t>
            </a:r>
            <a:r>
              <a:rPr lang="en-US" sz="1400" dirty="0">
                <a:solidFill>
                  <a:srgbClr val="193560"/>
                </a:solidFill>
              </a:rPr>
              <a:t>* commercial health plans</a:t>
            </a:r>
          </a:p>
          <a:p>
            <a:pPr lvl="1">
              <a:buFont typeface="Courier New" panose="02070309020205020404" pitchFamily="49" charset="0"/>
              <a:buChar char="o"/>
            </a:pPr>
            <a:r>
              <a:rPr lang="en-US" sz="1400" dirty="0">
                <a:solidFill>
                  <a:srgbClr val="193560"/>
                </a:solidFill>
              </a:rPr>
              <a:t>*</a:t>
            </a:r>
            <a:r>
              <a:rPr lang="en-US" sz="1400" b="1" u="sng" dirty="0">
                <a:solidFill>
                  <a:srgbClr val="193560"/>
                </a:solidFill>
                <a:hlinkClick r:id="rId3"/>
              </a:rPr>
              <a:t>insert public employee coverage details</a:t>
            </a:r>
            <a:r>
              <a:rPr lang="en-US" sz="1400" dirty="0">
                <a:solidFill>
                  <a:srgbClr val="193560"/>
                </a:solidFill>
              </a:rPr>
              <a:t>*</a:t>
            </a:r>
          </a:p>
          <a:p>
            <a:pPr lvl="1">
              <a:buFont typeface="Courier New" panose="02070309020205020404" pitchFamily="49" charset="0"/>
              <a:buChar char="o"/>
            </a:pPr>
            <a:r>
              <a:rPr lang="en-US" sz="1400" dirty="0">
                <a:solidFill>
                  <a:srgbClr val="193560"/>
                </a:solidFill>
              </a:rPr>
              <a:t>*</a:t>
            </a:r>
            <a:r>
              <a:rPr lang="en-US" sz="1400" b="1" u="sng" dirty="0">
                <a:solidFill>
                  <a:srgbClr val="193560"/>
                </a:solidFill>
                <a:hlinkClick r:id="rId3"/>
              </a:rPr>
              <a:t>insert Medicaid and Medicare coverage details</a:t>
            </a:r>
            <a:r>
              <a:rPr lang="en-US" sz="1400" dirty="0">
                <a:solidFill>
                  <a:srgbClr val="193560"/>
                </a:solidFill>
              </a:rPr>
              <a:t>*</a:t>
            </a:r>
          </a:p>
          <a:p>
            <a:pPr>
              <a:buFont typeface="Courier New" panose="02070309020205020404" pitchFamily="49" charset="0"/>
              <a:buChar char="o"/>
            </a:pPr>
            <a:endParaRPr lang="en-US" sz="1932" dirty="0">
              <a:solidFill>
                <a:srgbClr val="193560"/>
              </a:solidFill>
            </a:endParaRPr>
          </a:p>
        </p:txBody>
      </p:sp>
      <p:grpSp>
        <p:nvGrpSpPr>
          <p:cNvPr id="8" name="Group 7">
            <a:extLst>
              <a:ext uri="{FF2B5EF4-FFF2-40B4-BE49-F238E27FC236}">
                <a16:creationId xmlns:a16="http://schemas.microsoft.com/office/drawing/2014/main" id="{8DB98235-0AB4-4F68-87C6-A44325FA0559}"/>
              </a:ext>
            </a:extLst>
          </p:cNvPr>
          <p:cNvGrpSpPr/>
          <p:nvPr/>
        </p:nvGrpSpPr>
        <p:grpSpPr>
          <a:xfrm>
            <a:off x="6080920" y="1594023"/>
            <a:ext cx="5752434" cy="3546537"/>
            <a:chOff x="5886052" y="1594022"/>
            <a:chExt cx="5947298" cy="3666677"/>
          </a:xfrm>
          <a:solidFill>
            <a:srgbClr val="165C7D"/>
          </a:solidFill>
        </p:grpSpPr>
        <p:pic>
          <p:nvPicPr>
            <p:cNvPr id="6" name="Graphic 5" descr="Map with pin outline">
              <a:extLst>
                <a:ext uri="{FF2B5EF4-FFF2-40B4-BE49-F238E27FC236}">
                  <a16:creationId xmlns:a16="http://schemas.microsoft.com/office/drawing/2014/main" id="{AEB8D23C-1F33-4B2D-8D7F-5623ACDCC8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32420" y="1594022"/>
              <a:ext cx="3222171" cy="3222171"/>
            </a:xfrm>
            <a:prstGeom prst="rect">
              <a:avLst/>
            </a:prstGeom>
          </p:spPr>
        </p:pic>
        <p:grpSp>
          <p:nvGrpSpPr>
            <p:cNvPr id="10" name="Group 9">
              <a:extLst>
                <a:ext uri="{FF2B5EF4-FFF2-40B4-BE49-F238E27FC236}">
                  <a16:creationId xmlns:a16="http://schemas.microsoft.com/office/drawing/2014/main" id="{5FCC8A06-C03B-4FC6-B124-4ED3316826C3}"/>
                </a:ext>
              </a:extLst>
            </p:cNvPr>
            <p:cNvGrpSpPr/>
            <p:nvPr/>
          </p:nvGrpSpPr>
          <p:grpSpPr>
            <a:xfrm>
              <a:off x="5886052" y="2608937"/>
              <a:ext cx="5947298" cy="2651762"/>
              <a:chOff x="1435100" y="3827926"/>
              <a:chExt cx="4916080" cy="2191966"/>
            </a:xfrm>
            <a:grpFill/>
          </p:grpSpPr>
          <p:pic>
            <p:nvPicPr>
              <p:cNvPr id="11" name="Graphic 10" descr="Family with two children">
                <a:extLst>
                  <a:ext uri="{FF2B5EF4-FFF2-40B4-BE49-F238E27FC236}">
                    <a16:creationId xmlns:a16="http://schemas.microsoft.com/office/drawing/2014/main" id="{E511CC2C-894C-49AA-A930-5609A23D14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36976" y="3827926"/>
                <a:ext cx="2191966" cy="2191966"/>
              </a:xfrm>
              <a:prstGeom prst="rect">
                <a:avLst/>
              </a:prstGeom>
            </p:spPr>
          </p:pic>
          <p:pic>
            <p:nvPicPr>
              <p:cNvPr id="12" name="Graphic 11" descr="Parent and Baby">
                <a:extLst>
                  <a:ext uri="{FF2B5EF4-FFF2-40B4-BE49-F238E27FC236}">
                    <a16:creationId xmlns:a16="http://schemas.microsoft.com/office/drawing/2014/main" id="{913756A2-0811-4C04-8D1D-CB954BD0406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20766" y="4185783"/>
                <a:ext cx="1230414" cy="1476252"/>
              </a:xfrm>
              <a:prstGeom prst="rect">
                <a:avLst/>
              </a:prstGeom>
            </p:spPr>
          </p:pic>
          <p:pic>
            <p:nvPicPr>
              <p:cNvPr id="13" name="Graphic 12" descr="Man">
                <a:extLst>
                  <a:ext uri="{FF2B5EF4-FFF2-40B4-BE49-F238E27FC236}">
                    <a16:creationId xmlns:a16="http://schemas.microsoft.com/office/drawing/2014/main" id="{ABC67993-C8EA-44C0-9EDC-D8395AAB41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88374" y="4185783"/>
                <a:ext cx="1356576" cy="1472184"/>
              </a:xfrm>
              <a:prstGeom prst="rect">
                <a:avLst/>
              </a:prstGeom>
            </p:spPr>
          </p:pic>
          <p:pic>
            <p:nvPicPr>
              <p:cNvPr id="15" name="Graphic 14" descr="Family with girl">
                <a:extLst>
                  <a:ext uri="{FF2B5EF4-FFF2-40B4-BE49-F238E27FC236}">
                    <a16:creationId xmlns:a16="http://schemas.microsoft.com/office/drawing/2014/main" id="{EF8C630F-A3FA-4518-9802-79D9E910EB9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1435100" y="4093200"/>
                <a:ext cx="1687218" cy="1657349"/>
              </a:xfrm>
              <a:prstGeom prst="rect">
                <a:avLst/>
              </a:prstGeom>
            </p:spPr>
          </p:pic>
        </p:grpSp>
      </p:grpSp>
      <p:sp>
        <p:nvSpPr>
          <p:cNvPr id="17" name="Slide Number Placeholder 1">
            <a:extLst>
              <a:ext uri="{FF2B5EF4-FFF2-40B4-BE49-F238E27FC236}">
                <a16:creationId xmlns:a16="http://schemas.microsoft.com/office/drawing/2014/main" id="{F1B743E0-1F31-4FF2-801E-74BF726E356C}"/>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10</a:t>
            </a:fld>
            <a:endParaRPr lang="en-US"/>
          </a:p>
        </p:txBody>
      </p:sp>
      <p:sp>
        <p:nvSpPr>
          <p:cNvPr id="2" name="TextBox 1">
            <a:extLst>
              <a:ext uri="{FF2B5EF4-FFF2-40B4-BE49-F238E27FC236}">
                <a16:creationId xmlns:a16="http://schemas.microsoft.com/office/drawing/2014/main" id="{862BB0E3-CDB1-41B9-B58D-207B5C733ABD}"/>
              </a:ext>
            </a:extLst>
          </p:cNvPr>
          <p:cNvSpPr txBox="1"/>
          <p:nvPr/>
        </p:nvSpPr>
        <p:spPr>
          <a:xfrm>
            <a:off x="1010050" y="5198393"/>
            <a:ext cx="10823304" cy="1477328"/>
          </a:xfrm>
          <a:prstGeom prst="rect">
            <a:avLst/>
          </a:prstGeom>
          <a:noFill/>
        </p:spPr>
        <p:txBody>
          <a:bodyPr wrap="square" lIns="91440" tIns="45720" rIns="91440" bIns="45720" rtlCol="0" anchor="t">
            <a:spAutoFit/>
          </a:bodyPr>
          <a:lstStyle/>
          <a:p>
            <a:r>
              <a:rPr lang="en-US" dirty="0">
                <a:highlight>
                  <a:srgbClr val="FFFF00"/>
                </a:highlight>
              </a:rPr>
              <a:t>It is important to a presentation on UHAs that your audience is familiar with the National DPP. If your audience is unfamiliar with or needs a refresher on the National DPP, please consider creating an overview slide to match their level of knowledge using the following resources: </a:t>
            </a:r>
            <a:r>
              <a:rPr lang="en-US" b="1" dirty="0">
                <a:highlight>
                  <a:srgbClr val="FFFF00"/>
                </a:highlight>
                <a:hlinkClick r:id="rId14"/>
              </a:rPr>
              <a:t>American Medical Association Tools for the Team</a:t>
            </a:r>
            <a:r>
              <a:rPr lang="en-US" dirty="0">
                <a:highlight>
                  <a:srgbClr val="FFFF00"/>
                </a:highlight>
              </a:rPr>
              <a:t>, </a:t>
            </a:r>
            <a:r>
              <a:rPr lang="en-US" b="1" dirty="0">
                <a:highlight>
                  <a:srgbClr val="FFFF00"/>
                </a:highlight>
                <a:hlinkClick r:id="rId15"/>
              </a:rPr>
              <a:t>National Diabetes Prevention Program Overview</a:t>
            </a:r>
            <a:r>
              <a:rPr lang="en-US" dirty="0">
                <a:highlight>
                  <a:srgbClr val="FFFF00"/>
                </a:highlight>
              </a:rPr>
              <a:t>, </a:t>
            </a:r>
            <a:r>
              <a:rPr lang="en-US" b="1" dirty="0">
                <a:highlight>
                  <a:srgbClr val="FFFF00"/>
                </a:highlight>
                <a:hlinkClick r:id="rId16"/>
              </a:rPr>
              <a:t>The National DPP Evidence</a:t>
            </a:r>
            <a:r>
              <a:rPr lang="en-US" dirty="0">
                <a:highlight>
                  <a:srgbClr val="FFFF00"/>
                </a:highlight>
                <a:ea typeface="+mn-lt"/>
                <a:cs typeface="+mn-lt"/>
              </a:rPr>
              <a:t>.</a:t>
            </a:r>
            <a:endParaRPr lang="en-US" dirty="0">
              <a:highlight>
                <a:srgbClr val="FFFF00"/>
              </a:highlight>
              <a:cs typeface="Arial"/>
            </a:endParaRPr>
          </a:p>
        </p:txBody>
      </p:sp>
    </p:spTree>
    <p:extLst>
      <p:ext uri="{BB962C8B-B14F-4D97-AF65-F5344CB8AC3E}">
        <p14:creationId xmlns:p14="http://schemas.microsoft.com/office/powerpoint/2010/main" val="189279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E265C-BCA3-4AAB-982A-530DDCDE5784}"/>
              </a:ext>
            </a:extLst>
          </p:cNvPr>
          <p:cNvSpPr>
            <a:spLocks noGrp="1"/>
          </p:cNvSpPr>
          <p:nvPr>
            <p:ph type="title"/>
          </p:nvPr>
        </p:nvSpPr>
        <p:spPr/>
        <p:txBody>
          <a:bodyPr>
            <a:normAutofit fontScale="90000"/>
          </a:bodyPr>
          <a:lstStyle/>
          <a:p>
            <a:r>
              <a:rPr lang="en-US" dirty="0"/>
              <a:t>The Local Need and Landscape – Summary</a:t>
            </a:r>
            <a:endParaRPr lang="en-US" dirty="0">
              <a:solidFill>
                <a:srgbClr val="FF0000"/>
              </a:solidFill>
            </a:endParaRPr>
          </a:p>
        </p:txBody>
      </p:sp>
      <p:sp>
        <p:nvSpPr>
          <p:cNvPr id="2" name="Content Placeholder 1">
            <a:extLst>
              <a:ext uri="{FF2B5EF4-FFF2-40B4-BE49-F238E27FC236}">
                <a16:creationId xmlns:a16="http://schemas.microsoft.com/office/drawing/2014/main" id="{AF67239B-9CF5-4EB2-9209-5F9B68A732C6}"/>
              </a:ext>
            </a:extLst>
          </p:cNvPr>
          <p:cNvSpPr>
            <a:spLocks noGrp="1"/>
          </p:cNvSpPr>
          <p:nvPr>
            <p:ph idx="1"/>
          </p:nvPr>
        </p:nvSpPr>
        <p:spPr>
          <a:xfrm>
            <a:off x="1010050" y="1322405"/>
            <a:ext cx="4606979" cy="5279824"/>
          </a:xfrm>
        </p:spPr>
        <p:txBody>
          <a:bodyPr>
            <a:normAutofit/>
          </a:bodyPr>
          <a:lstStyle/>
          <a:p>
            <a:r>
              <a:rPr lang="en-US" sz="2400" b="1" u="sng" dirty="0">
                <a:solidFill>
                  <a:srgbClr val="193560"/>
                </a:solidFill>
              </a:rPr>
              <a:t>*Insert overview description of the gaps in your state or region that a UHA could help to fill.*</a:t>
            </a:r>
          </a:p>
          <a:p>
            <a:r>
              <a:rPr lang="en-US" sz="2400" dirty="0">
                <a:solidFill>
                  <a:srgbClr val="193560"/>
                </a:solidFill>
              </a:rPr>
              <a:t>To help address this, the following UHA services could be utilized:</a:t>
            </a:r>
          </a:p>
          <a:p>
            <a:pPr lvl="1"/>
            <a:r>
              <a:rPr lang="en-US" sz="1868" b="1" u="sng" dirty="0">
                <a:solidFill>
                  <a:srgbClr val="193560"/>
                </a:solidFill>
              </a:rPr>
              <a:t>*insert service.*</a:t>
            </a:r>
          </a:p>
          <a:p>
            <a:pPr lvl="1"/>
            <a:r>
              <a:rPr lang="en-US" sz="1868" b="1" u="sng" dirty="0">
                <a:solidFill>
                  <a:srgbClr val="193560"/>
                </a:solidFill>
              </a:rPr>
              <a:t>*insert service*</a:t>
            </a:r>
          </a:p>
          <a:p>
            <a:pPr lvl="1"/>
            <a:r>
              <a:rPr lang="en-US" sz="1868" b="1" u="sng" dirty="0">
                <a:solidFill>
                  <a:srgbClr val="193560"/>
                </a:solidFill>
              </a:rPr>
              <a:t>*insert service*</a:t>
            </a:r>
          </a:p>
        </p:txBody>
      </p:sp>
      <p:grpSp>
        <p:nvGrpSpPr>
          <p:cNvPr id="119" name="Group 118">
            <a:extLst>
              <a:ext uri="{FF2B5EF4-FFF2-40B4-BE49-F238E27FC236}">
                <a16:creationId xmlns:a16="http://schemas.microsoft.com/office/drawing/2014/main" id="{FACA9CA2-99C0-4A54-8B74-62F96B3EE8A8}"/>
              </a:ext>
            </a:extLst>
          </p:cNvPr>
          <p:cNvGrpSpPr/>
          <p:nvPr/>
        </p:nvGrpSpPr>
        <p:grpSpPr>
          <a:xfrm>
            <a:off x="6114614" y="2334902"/>
            <a:ext cx="5439136" cy="3254832"/>
            <a:chOff x="2333267" y="1371600"/>
            <a:chExt cx="8091052" cy="4722389"/>
          </a:xfrm>
          <a:solidFill>
            <a:srgbClr val="165C7D"/>
          </a:solidFill>
        </p:grpSpPr>
        <p:sp>
          <p:nvSpPr>
            <p:cNvPr id="56" name="Freeform 5">
              <a:extLst>
                <a:ext uri="{FF2B5EF4-FFF2-40B4-BE49-F238E27FC236}">
                  <a16:creationId xmlns:a16="http://schemas.microsoft.com/office/drawing/2014/main" id="{965DD763-8A37-4CA5-A1B1-BD3171A4BFBE}"/>
                </a:ext>
              </a:extLst>
            </p:cNvPr>
            <p:cNvSpPr>
              <a:spLocks/>
            </p:cNvSpPr>
            <p:nvPr/>
          </p:nvSpPr>
          <p:spPr bwMode="auto">
            <a:xfrm>
              <a:off x="9145595" y="1778581"/>
              <a:ext cx="224832" cy="439658"/>
            </a:xfrm>
            <a:custGeom>
              <a:avLst/>
              <a:gdLst>
                <a:gd name="T0" fmla="*/ 133 w 183"/>
                <a:gd name="T1" fmla="*/ 237 h 403"/>
                <a:gd name="T2" fmla="*/ 106 w 183"/>
                <a:gd name="T3" fmla="*/ 268 h 403"/>
                <a:gd name="T4" fmla="*/ 18 w 183"/>
                <a:gd name="T5" fmla="*/ 295 h 403"/>
                <a:gd name="T6" fmla="*/ 0 w 183"/>
                <a:gd name="T7" fmla="*/ 173 h 403"/>
                <a:gd name="T8" fmla="*/ 5 w 183"/>
                <a:gd name="T9" fmla="*/ 167 h 403"/>
                <a:gd name="T10" fmla="*/ 23 w 183"/>
                <a:gd name="T11" fmla="*/ 84 h 403"/>
                <a:gd name="T12" fmla="*/ 17 w 183"/>
                <a:gd name="T13" fmla="*/ 65 h 403"/>
                <a:gd name="T14" fmla="*/ 17 w 183"/>
                <a:gd name="T15" fmla="*/ 10 h 403"/>
                <a:gd name="T16" fmla="*/ 31 w 183"/>
                <a:gd name="T17" fmla="*/ 0 h 403"/>
                <a:gd name="T18" fmla="*/ 116 w 183"/>
                <a:gd name="T19" fmla="*/ 202 h 403"/>
                <a:gd name="T20" fmla="*/ 139 w 183"/>
                <a:gd name="T21" fmla="*/ 217 h 403"/>
                <a:gd name="T22" fmla="*/ 133 w 183"/>
                <a:gd name="T23" fmla="*/ 237 h 4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3"/>
                <a:gd name="T37" fmla="*/ 0 h 403"/>
                <a:gd name="T38" fmla="*/ 183 w 183"/>
                <a:gd name="T39" fmla="*/ 403 h 4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3" h="403">
                  <a:moveTo>
                    <a:pt x="174" y="323"/>
                  </a:moveTo>
                  <a:lnTo>
                    <a:pt x="139" y="365"/>
                  </a:lnTo>
                  <a:lnTo>
                    <a:pt x="23" y="402"/>
                  </a:lnTo>
                  <a:lnTo>
                    <a:pt x="0" y="235"/>
                  </a:lnTo>
                  <a:lnTo>
                    <a:pt x="7" y="228"/>
                  </a:lnTo>
                  <a:lnTo>
                    <a:pt x="30" y="115"/>
                  </a:lnTo>
                  <a:lnTo>
                    <a:pt x="22" y="89"/>
                  </a:lnTo>
                  <a:lnTo>
                    <a:pt x="22" y="13"/>
                  </a:lnTo>
                  <a:lnTo>
                    <a:pt x="40" y="0"/>
                  </a:lnTo>
                  <a:lnTo>
                    <a:pt x="151" y="275"/>
                  </a:lnTo>
                  <a:lnTo>
                    <a:pt x="182" y="296"/>
                  </a:lnTo>
                  <a:lnTo>
                    <a:pt x="174" y="323"/>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7" name="Freeform 6">
              <a:extLst>
                <a:ext uri="{FF2B5EF4-FFF2-40B4-BE49-F238E27FC236}">
                  <a16:creationId xmlns:a16="http://schemas.microsoft.com/office/drawing/2014/main" id="{F0CF5D57-1AFA-47EC-B8A1-ADAD9106B298}"/>
                </a:ext>
              </a:extLst>
            </p:cNvPr>
            <p:cNvSpPr>
              <a:spLocks/>
            </p:cNvSpPr>
            <p:nvPr/>
          </p:nvSpPr>
          <p:spPr bwMode="auto">
            <a:xfrm>
              <a:off x="8948066" y="1793434"/>
              <a:ext cx="234467" cy="448570"/>
            </a:xfrm>
            <a:custGeom>
              <a:avLst/>
              <a:gdLst>
                <a:gd name="T0" fmla="*/ 122 w 191"/>
                <a:gd name="T1" fmla="*/ 35 h 411"/>
                <a:gd name="T2" fmla="*/ 0 w 191"/>
                <a:gd name="T3" fmla="*/ 76 h 411"/>
                <a:gd name="T4" fmla="*/ 92 w 191"/>
                <a:gd name="T5" fmla="*/ 301 h 411"/>
                <a:gd name="T6" fmla="*/ 141 w 191"/>
                <a:gd name="T7" fmla="*/ 287 h 411"/>
                <a:gd name="T8" fmla="*/ 122 w 191"/>
                <a:gd name="T9" fmla="*/ 164 h 411"/>
                <a:gd name="T10" fmla="*/ 128 w 191"/>
                <a:gd name="T11" fmla="*/ 159 h 411"/>
                <a:gd name="T12" fmla="*/ 145 w 191"/>
                <a:gd name="T13" fmla="*/ 76 h 411"/>
                <a:gd name="T14" fmla="*/ 139 w 191"/>
                <a:gd name="T15" fmla="*/ 57 h 411"/>
                <a:gd name="T16" fmla="*/ 138 w 191"/>
                <a:gd name="T17" fmla="*/ 0 h 411"/>
                <a:gd name="T18" fmla="*/ 122 w 191"/>
                <a:gd name="T19" fmla="*/ 35 h 4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411"/>
                <a:gd name="T32" fmla="*/ 191 w 191"/>
                <a:gd name="T33" fmla="*/ 411 h 4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411">
                  <a:moveTo>
                    <a:pt x="160" y="48"/>
                  </a:moveTo>
                  <a:lnTo>
                    <a:pt x="0" y="103"/>
                  </a:lnTo>
                  <a:lnTo>
                    <a:pt x="120" y="410"/>
                  </a:lnTo>
                  <a:lnTo>
                    <a:pt x="184" y="390"/>
                  </a:lnTo>
                  <a:lnTo>
                    <a:pt x="160" y="223"/>
                  </a:lnTo>
                  <a:lnTo>
                    <a:pt x="167" y="216"/>
                  </a:lnTo>
                  <a:lnTo>
                    <a:pt x="190" y="103"/>
                  </a:lnTo>
                  <a:lnTo>
                    <a:pt x="182" y="77"/>
                  </a:lnTo>
                  <a:lnTo>
                    <a:pt x="181" y="0"/>
                  </a:lnTo>
                  <a:lnTo>
                    <a:pt x="160" y="48"/>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8" name="Freeform 7">
              <a:extLst>
                <a:ext uri="{FF2B5EF4-FFF2-40B4-BE49-F238E27FC236}">
                  <a16:creationId xmlns:a16="http://schemas.microsoft.com/office/drawing/2014/main" id="{BFC98B31-EB64-4DEF-9D87-8639C09E3154}"/>
                </a:ext>
              </a:extLst>
            </p:cNvPr>
            <p:cNvSpPr>
              <a:spLocks/>
            </p:cNvSpPr>
            <p:nvPr/>
          </p:nvSpPr>
          <p:spPr bwMode="auto">
            <a:xfrm>
              <a:off x="9097419" y="2130605"/>
              <a:ext cx="449662" cy="225770"/>
            </a:xfrm>
            <a:custGeom>
              <a:avLst/>
              <a:gdLst>
                <a:gd name="T0" fmla="*/ 0 w 366"/>
                <a:gd name="T1" fmla="*/ 125 h 206"/>
                <a:gd name="T2" fmla="*/ 6 w 366"/>
                <a:gd name="T3" fmla="*/ 151 h 206"/>
                <a:gd name="T4" fmla="*/ 126 w 366"/>
                <a:gd name="T5" fmla="*/ 113 h 206"/>
                <a:gd name="T6" fmla="*/ 158 w 366"/>
                <a:gd name="T7" fmla="*/ 103 h 206"/>
                <a:gd name="T8" fmla="*/ 187 w 366"/>
                <a:gd name="T9" fmla="*/ 142 h 206"/>
                <a:gd name="T10" fmla="*/ 209 w 366"/>
                <a:gd name="T11" fmla="*/ 122 h 206"/>
                <a:gd name="T12" fmla="*/ 229 w 366"/>
                <a:gd name="T13" fmla="*/ 113 h 206"/>
                <a:gd name="T14" fmla="*/ 226 w 366"/>
                <a:gd name="T15" fmla="*/ 122 h 206"/>
                <a:gd name="T16" fmla="*/ 232 w 366"/>
                <a:gd name="T17" fmla="*/ 130 h 206"/>
                <a:gd name="T18" fmla="*/ 253 w 366"/>
                <a:gd name="T19" fmla="*/ 128 h 206"/>
                <a:gd name="T20" fmla="*/ 260 w 366"/>
                <a:gd name="T21" fmla="*/ 125 h 206"/>
                <a:gd name="T22" fmla="*/ 279 w 366"/>
                <a:gd name="T23" fmla="*/ 84 h 206"/>
                <a:gd name="T24" fmla="*/ 258 w 366"/>
                <a:gd name="T25" fmla="*/ 58 h 206"/>
                <a:gd name="T26" fmla="*/ 251 w 366"/>
                <a:gd name="T27" fmla="*/ 58 h 206"/>
                <a:gd name="T28" fmla="*/ 253 w 366"/>
                <a:gd name="T29" fmla="*/ 81 h 206"/>
                <a:gd name="T30" fmla="*/ 258 w 366"/>
                <a:gd name="T31" fmla="*/ 96 h 206"/>
                <a:gd name="T32" fmla="*/ 236 w 366"/>
                <a:gd name="T33" fmla="*/ 94 h 206"/>
                <a:gd name="T34" fmla="*/ 184 w 366"/>
                <a:gd name="T35" fmla="*/ 53 h 206"/>
                <a:gd name="T36" fmla="*/ 184 w 366"/>
                <a:gd name="T37" fmla="*/ 14 h 206"/>
                <a:gd name="T38" fmla="*/ 163 w 366"/>
                <a:gd name="T39" fmla="*/ 0 h 206"/>
                <a:gd name="T40" fmla="*/ 136 w 366"/>
                <a:gd name="T41" fmla="*/ 30 h 206"/>
                <a:gd name="T42" fmla="*/ 48 w 366"/>
                <a:gd name="T43" fmla="*/ 58 h 206"/>
                <a:gd name="T44" fmla="*/ 0 w 366"/>
                <a:gd name="T45" fmla="*/ 75 h 206"/>
                <a:gd name="T46" fmla="*/ 0 w 366"/>
                <a:gd name="T47" fmla="*/ 125 h 2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6"/>
                <a:gd name="T73" fmla="*/ 0 h 206"/>
                <a:gd name="T74" fmla="*/ 366 w 366"/>
                <a:gd name="T75" fmla="*/ 206 h 2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6" h="206">
                  <a:moveTo>
                    <a:pt x="0" y="169"/>
                  </a:moveTo>
                  <a:lnTo>
                    <a:pt x="8" y="205"/>
                  </a:lnTo>
                  <a:lnTo>
                    <a:pt x="165" y="153"/>
                  </a:lnTo>
                  <a:lnTo>
                    <a:pt x="206" y="140"/>
                  </a:lnTo>
                  <a:lnTo>
                    <a:pt x="245" y="192"/>
                  </a:lnTo>
                  <a:lnTo>
                    <a:pt x="273" y="166"/>
                  </a:lnTo>
                  <a:lnTo>
                    <a:pt x="299" y="153"/>
                  </a:lnTo>
                  <a:lnTo>
                    <a:pt x="295" y="166"/>
                  </a:lnTo>
                  <a:lnTo>
                    <a:pt x="303" y="176"/>
                  </a:lnTo>
                  <a:lnTo>
                    <a:pt x="331" y="174"/>
                  </a:lnTo>
                  <a:lnTo>
                    <a:pt x="340" y="169"/>
                  </a:lnTo>
                  <a:lnTo>
                    <a:pt x="365" y="114"/>
                  </a:lnTo>
                  <a:lnTo>
                    <a:pt x="337" y="79"/>
                  </a:lnTo>
                  <a:lnTo>
                    <a:pt x="328" y="79"/>
                  </a:lnTo>
                  <a:lnTo>
                    <a:pt x="331" y="110"/>
                  </a:lnTo>
                  <a:lnTo>
                    <a:pt x="337" y="130"/>
                  </a:lnTo>
                  <a:lnTo>
                    <a:pt x="308" y="128"/>
                  </a:lnTo>
                  <a:lnTo>
                    <a:pt x="240" y="72"/>
                  </a:lnTo>
                  <a:lnTo>
                    <a:pt x="240" y="19"/>
                  </a:lnTo>
                  <a:lnTo>
                    <a:pt x="213" y="0"/>
                  </a:lnTo>
                  <a:lnTo>
                    <a:pt x="178" y="41"/>
                  </a:lnTo>
                  <a:lnTo>
                    <a:pt x="63" y="79"/>
                  </a:lnTo>
                  <a:lnTo>
                    <a:pt x="0" y="101"/>
                  </a:lnTo>
                  <a:lnTo>
                    <a:pt x="0" y="169"/>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9" name="Freeform 8">
              <a:extLst>
                <a:ext uri="{FF2B5EF4-FFF2-40B4-BE49-F238E27FC236}">
                  <a16:creationId xmlns:a16="http://schemas.microsoft.com/office/drawing/2014/main" id="{E39DFFAA-EFC3-4F6B-BC66-7C44E70B213B}"/>
                </a:ext>
              </a:extLst>
            </p:cNvPr>
            <p:cNvSpPr>
              <a:spLocks/>
            </p:cNvSpPr>
            <p:nvPr/>
          </p:nvSpPr>
          <p:spPr bwMode="auto">
            <a:xfrm>
              <a:off x="9298159" y="2283594"/>
              <a:ext cx="101174" cy="115856"/>
            </a:xfrm>
            <a:custGeom>
              <a:avLst/>
              <a:gdLst>
                <a:gd name="T0" fmla="*/ 0 w 83"/>
                <a:gd name="T1" fmla="*/ 12 h 106"/>
                <a:gd name="T2" fmla="*/ 13 w 83"/>
                <a:gd name="T3" fmla="*/ 66 h 106"/>
                <a:gd name="T4" fmla="*/ 19 w 83"/>
                <a:gd name="T5" fmla="*/ 77 h 106"/>
                <a:gd name="T6" fmla="*/ 62 w 83"/>
                <a:gd name="T7" fmla="*/ 39 h 106"/>
                <a:gd name="T8" fmla="*/ 32 w 83"/>
                <a:gd name="T9" fmla="*/ 0 h 106"/>
                <a:gd name="T10" fmla="*/ 0 w 83"/>
                <a:gd name="T11" fmla="*/ 10 h 106"/>
                <a:gd name="T12" fmla="*/ 0 w 83"/>
                <a:gd name="T13" fmla="*/ 12 h 106"/>
                <a:gd name="T14" fmla="*/ 0 60000 65536"/>
                <a:gd name="T15" fmla="*/ 0 60000 65536"/>
                <a:gd name="T16" fmla="*/ 0 60000 65536"/>
                <a:gd name="T17" fmla="*/ 0 60000 65536"/>
                <a:gd name="T18" fmla="*/ 0 60000 65536"/>
                <a:gd name="T19" fmla="*/ 0 60000 65536"/>
                <a:gd name="T20" fmla="*/ 0 60000 65536"/>
                <a:gd name="T21" fmla="*/ 0 w 83"/>
                <a:gd name="T22" fmla="*/ 0 h 106"/>
                <a:gd name="T23" fmla="*/ 83 w 83"/>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06">
                  <a:moveTo>
                    <a:pt x="0" y="16"/>
                  </a:moveTo>
                  <a:lnTo>
                    <a:pt x="17" y="90"/>
                  </a:lnTo>
                  <a:lnTo>
                    <a:pt x="25" y="105"/>
                  </a:lnTo>
                  <a:lnTo>
                    <a:pt x="82" y="53"/>
                  </a:lnTo>
                  <a:lnTo>
                    <a:pt x="42" y="0"/>
                  </a:lnTo>
                  <a:lnTo>
                    <a:pt x="0" y="13"/>
                  </a:lnTo>
                  <a:lnTo>
                    <a:pt x="0" y="16"/>
                  </a:lnTo>
                </a:path>
              </a:pathLst>
            </a:custGeom>
            <a:grpFill/>
            <a:ln w="12700" cap="rnd">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60" name="Freeform 9">
              <a:extLst>
                <a:ext uri="{FF2B5EF4-FFF2-40B4-BE49-F238E27FC236}">
                  <a16:creationId xmlns:a16="http://schemas.microsoft.com/office/drawing/2014/main" id="{7B292932-117C-4C09-B7D0-5A4266C52CDA}"/>
                </a:ext>
              </a:extLst>
            </p:cNvPr>
            <p:cNvSpPr>
              <a:spLocks/>
            </p:cNvSpPr>
            <p:nvPr/>
          </p:nvSpPr>
          <p:spPr bwMode="auto">
            <a:xfrm>
              <a:off x="9105446" y="2298447"/>
              <a:ext cx="224832" cy="206460"/>
            </a:xfrm>
            <a:custGeom>
              <a:avLst/>
              <a:gdLst>
                <a:gd name="T0" fmla="*/ 120 w 183"/>
                <a:gd name="T1" fmla="*/ 0 h 189"/>
                <a:gd name="T2" fmla="*/ 133 w 183"/>
                <a:gd name="T3" fmla="*/ 56 h 189"/>
                <a:gd name="T4" fmla="*/ 139 w 183"/>
                <a:gd name="T5" fmla="*/ 61 h 189"/>
                <a:gd name="T6" fmla="*/ 133 w 183"/>
                <a:gd name="T7" fmla="*/ 73 h 189"/>
                <a:gd name="T8" fmla="*/ 60 w 183"/>
                <a:gd name="T9" fmla="*/ 95 h 189"/>
                <a:gd name="T10" fmla="*/ 20 w 183"/>
                <a:gd name="T11" fmla="*/ 138 h 189"/>
                <a:gd name="T12" fmla="*/ 13 w 183"/>
                <a:gd name="T13" fmla="*/ 124 h 189"/>
                <a:gd name="T14" fmla="*/ 11 w 183"/>
                <a:gd name="T15" fmla="*/ 100 h 189"/>
                <a:gd name="T16" fmla="*/ 0 w 183"/>
                <a:gd name="T17" fmla="*/ 38 h 189"/>
                <a:gd name="T18" fmla="*/ 120 w 183"/>
                <a:gd name="T19" fmla="*/ 0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89"/>
                <a:gd name="T32" fmla="*/ 183 w 183"/>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89">
                  <a:moveTo>
                    <a:pt x="157" y="0"/>
                  </a:moveTo>
                  <a:lnTo>
                    <a:pt x="174" y="76"/>
                  </a:lnTo>
                  <a:lnTo>
                    <a:pt x="182" y="83"/>
                  </a:lnTo>
                  <a:lnTo>
                    <a:pt x="174" y="99"/>
                  </a:lnTo>
                  <a:lnTo>
                    <a:pt x="79" y="129"/>
                  </a:lnTo>
                  <a:lnTo>
                    <a:pt x="26" y="188"/>
                  </a:lnTo>
                  <a:lnTo>
                    <a:pt x="17" y="168"/>
                  </a:lnTo>
                  <a:lnTo>
                    <a:pt x="15" y="136"/>
                  </a:lnTo>
                  <a:lnTo>
                    <a:pt x="0" y="52"/>
                  </a:lnTo>
                  <a:lnTo>
                    <a:pt x="157" y="0"/>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1" name="Freeform 10">
              <a:extLst>
                <a:ext uri="{FF2B5EF4-FFF2-40B4-BE49-F238E27FC236}">
                  <a16:creationId xmlns:a16="http://schemas.microsoft.com/office/drawing/2014/main" id="{49CDEF4D-DE47-4B8C-8073-AF4B773353BC}"/>
                </a:ext>
              </a:extLst>
            </p:cNvPr>
            <p:cNvSpPr>
              <a:spLocks/>
            </p:cNvSpPr>
            <p:nvPr/>
          </p:nvSpPr>
          <p:spPr bwMode="auto">
            <a:xfrm>
              <a:off x="8312115" y="1903349"/>
              <a:ext cx="825451" cy="635723"/>
            </a:xfrm>
            <a:custGeom>
              <a:avLst/>
              <a:gdLst>
                <a:gd name="T0" fmla="*/ 513 w 672"/>
                <a:gd name="T1" fmla="*/ 404 h 584"/>
                <a:gd name="T2" fmla="*/ 506 w 672"/>
                <a:gd name="T3" fmla="*/ 389 h 584"/>
                <a:gd name="T4" fmla="*/ 506 w 672"/>
                <a:gd name="T5" fmla="*/ 366 h 584"/>
                <a:gd name="T6" fmla="*/ 493 w 672"/>
                <a:gd name="T7" fmla="*/ 304 h 584"/>
                <a:gd name="T8" fmla="*/ 487 w 672"/>
                <a:gd name="T9" fmla="*/ 281 h 584"/>
                <a:gd name="T10" fmla="*/ 487 w 672"/>
                <a:gd name="T11" fmla="*/ 226 h 584"/>
                <a:gd name="T12" fmla="*/ 395 w 672"/>
                <a:gd name="T13" fmla="*/ 0 h 584"/>
                <a:gd name="T14" fmla="*/ 263 w 672"/>
                <a:gd name="T15" fmla="*/ 44 h 584"/>
                <a:gd name="T16" fmla="*/ 233 w 672"/>
                <a:gd name="T17" fmla="*/ 122 h 584"/>
                <a:gd name="T18" fmla="*/ 211 w 672"/>
                <a:gd name="T19" fmla="*/ 128 h 584"/>
                <a:gd name="T20" fmla="*/ 221 w 672"/>
                <a:gd name="T21" fmla="*/ 210 h 584"/>
                <a:gd name="T22" fmla="*/ 132 w 672"/>
                <a:gd name="T23" fmla="*/ 262 h 584"/>
                <a:gd name="T24" fmla="*/ 80 w 672"/>
                <a:gd name="T25" fmla="*/ 262 h 584"/>
                <a:gd name="T26" fmla="*/ 27 w 672"/>
                <a:gd name="T27" fmla="*/ 298 h 584"/>
                <a:gd name="T28" fmla="*/ 63 w 672"/>
                <a:gd name="T29" fmla="*/ 322 h 584"/>
                <a:gd name="T30" fmla="*/ 44 w 672"/>
                <a:gd name="T31" fmla="*/ 344 h 584"/>
                <a:gd name="T32" fmla="*/ 37 w 672"/>
                <a:gd name="T33" fmla="*/ 361 h 584"/>
                <a:gd name="T34" fmla="*/ 6 w 672"/>
                <a:gd name="T35" fmla="*/ 392 h 584"/>
                <a:gd name="T36" fmla="*/ 0 w 672"/>
                <a:gd name="T37" fmla="*/ 399 h 584"/>
                <a:gd name="T38" fmla="*/ 6 w 672"/>
                <a:gd name="T39" fmla="*/ 427 h 584"/>
                <a:gd name="T40" fmla="*/ 343 w 672"/>
                <a:gd name="T41" fmla="*/ 338 h 584"/>
                <a:gd name="T42" fmla="*/ 350 w 672"/>
                <a:gd name="T43" fmla="*/ 342 h 584"/>
                <a:gd name="T44" fmla="*/ 369 w 672"/>
                <a:gd name="T45" fmla="*/ 344 h 584"/>
                <a:gd name="T46" fmla="*/ 410 w 672"/>
                <a:gd name="T47" fmla="*/ 392 h 584"/>
                <a:gd name="T48" fmla="*/ 503 w 672"/>
                <a:gd name="T49" fmla="*/ 421 h 584"/>
                <a:gd name="T50" fmla="*/ 513 w 672"/>
                <a:gd name="T51" fmla="*/ 404 h 5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2"/>
                <a:gd name="T79" fmla="*/ 0 h 584"/>
                <a:gd name="T80" fmla="*/ 672 w 672"/>
                <a:gd name="T81" fmla="*/ 584 h 5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2" h="584">
                  <a:moveTo>
                    <a:pt x="671" y="551"/>
                  </a:moveTo>
                  <a:lnTo>
                    <a:pt x="662" y="531"/>
                  </a:lnTo>
                  <a:lnTo>
                    <a:pt x="661" y="499"/>
                  </a:lnTo>
                  <a:lnTo>
                    <a:pt x="645" y="415"/>
                  </a:lnTo>
                  <a:lnTo>
                    <a:pt x="637" y="384"/>
                  </a:lnTo>
                  <a:lnTo>
                    <a:pt x="637" y="308"/>
                  </a:lnTo>
                  <a:lnTo>
                    <a:pt x="517" y="0"/>
                  </a:lnTo>
                  <a:lnTo>
                    <a:pt x="344" y="60"/>
                  </a:lnTo>
                  <a:lnTo>
                    <a:pt x="305" y="167"/>
                  </a:lnTo>
                  <a:lnTo>
                    <a:pt x="276" y="174"/>
                  </a:lnTo>
                  <a:lnTo>
                    <a:pt x="289" y="287"/>
                  </a:lnTo>
                  <a:lnTo>
                    <a:pt x="173" y="357"/>
                  </a:lnTo>
                  <a:lnTo>
                    <a:pt x="105" y="357"/>
                  </a:lnTo>
                  <a:lnTo>
                    <a:pt x="35" y="406"/>
                  </a:lnTo>
                  <a:lnTo>
                    <a:pt x="83" y="440"/>
                  </a:lnTo>
                  <a:lnTo>
                    <a:pt x="58" y="469"/>
                  </a:lnTo>
                  <a:lnTo>
                    <a:pt x="48" y="492"/>
                  </a:lnTo>
                  <a:lnTo>
                    <a:pt x="8" y="535"/>
                  </a:lnTo>
                  <a:lnTo>
                    <a:pt x="0" y="544"/>
                  </a:lnTo>
                  <a:lnTo>
                    <a:pt x="8" y="583"/>
                  </a:lnTo>
                  <a:lnTo>
                    <a:pt x="448" y="461"/>
                  </a:lnTo>
                  <a:lnTo>
                    <a:pt x="458" y="467"/>
                  </a:lnTo>
                  <a:lnTo>
                    <a:pt x="483" y="469"/>
                  </a:lnTo>
                  <a:lnTo>
                    <a:pt x="536" y="535"/>
                  </a:lnTo>
                  <a:lnTo>
                    <a:pt x="657" y="574"/>
                  </a:lnTo>
                  <a:lnTo>
                    <a:pt x="671" y="551"/>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2" name="Freeform 11">
              <a:extLst>
                <a:ext uri="{FF2B5EF4-FFF2-40B4-BE49-F238E27FC236}">
                  <a16:creationId xmlns:a16="http://schemas.microsoft.com/office/drawing/2014/main" id="{7FF702D6-B794-43C7-A05A-06BA6618053E}"/>
                </a:ext>
              </a:extLst>
            </p:cNvPr>
            <p:cNvSpPr>
              <a:spLocks/>
            </p:cNvSpPr>
            <p:nvPr/>
          </p:nvSpPr>
          <p:spPr bwMode="auto">
            <a:xfrm>
              <a:off x="9124718" y="2426185"/>
              <a:ext cx="205560" cy="129223"/>
            </a:xfrm>
            <a:custGeom>
              <a:avLst/>
              <a:gdLst>
                <a:gd name="T0" fmla="*/ 0 w 167"/>
                <a:gd name="T1" fmla="*/ 86 h 120"/>
                <a:gd name="T2" fmla="*/ 8 w 167"/>
                <a:gd name="T3" fmla="*/ 75 h 120"/>
                <a:gd name="T4" fmla="*/ 57 w 167"/>
                <a:gd name="T5" fmla="*/ 28 h 120"/>
                <a:gd name="T6" fmla="*/ 74 w 167"/>
                <a:gd name="T7" fmla="*/ 22 h 120"/>
                <a:gd name="T8" fmla="*/ 93 w 167"/>
                <a:gd name="T9" fmla="*/ 9 h 120"/>
                <a:gd name="T10" fmla="*/ 127 w 167"/>
                <a:gd name="T11" fmla="*/ 0 h 120"/>
                <a:gd name="T12" fmla="*/ 74 w 167"/>
                <a:gd name="T13" fmla="*/ 59 h 120"/>
                <a:gd name="T14" fmla="*/ 49 w 167"/>
                <a:gd name="T15" fmla="*/ 71 h 120"/>
                <a:gd name="T16" fmla="*/ 0 w 167"/>
                <a:gd name="T17" fmla="*/ 86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20"/>
                <a:gd name="T29" fmla="*/ 167 w 167"/>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20">
                  <a:moveTo>
                    <a:pt x="0" y="119"/>
                  </a:moveTo>
                  <a:lnTo>
                    <a:pt x="10" y="104"/>
                  </a:lnTo>
                  <a:lnTo>
                    <a:pt x="75" y="38"/>
                  </a:lnTo>
                  <a:lnTo>
                    <a:pt x="97" y="30"/>
                  </a:lnTo>
                  <a:lnTo>
                    <a:pt x="121" y="13"/>
                  </a:lnTo>
                  <a:lnTo>
                    <a:pt x="166" y="0"/>
                  </a:lnTo>
                  <a:lnTo>
                    <a:pt x="97" y="82"/>
                  </a:lnTo>
                  <a:lnTo>
                    <a:pt x="64" y="98"/>
                  </a:lnTo>
                  <a:lnTo>
                    <a:pt x="0" y="119"/>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3" name="Freeform 12">
              <a:extLst>
                <a:ext uri="{FF2B5EF4-FFF2-40B4-BE49-F238E27FC236}">
                  <a16:creationId xmlns:a16="http://schemas.microsoft.com/office/drawing/2014/main" id="{BDDC8573-21E4-4C09-A728-373BD3B57380}"/>
                </a:ext>
              </a:extLst>
            </p:cNvPr>
            <p:cNvSpPr>
              <a:spLocks/>
            </p:cNvSpPr>
            <p:nvPr/>
          </p:nvSpPr>
          <p:spPr bwMode="auto">
            <a:xfrm>
              <a:off x="8948066" y="2484113"/>
              <a:ext cx="189500" cy="369847"/>
            </a:xfrm>
            <a:custGeom>
              <a:avLst/>
              <a:gdLst>
                <a:gd name="T0" fmla="*/ 100 w 155"/>
                <a:gd name="T1" fmla="*/ 35 h 339"/>
                <a:gd name="T2" fmla="*/ 97 w 155"/>
                <a:gd name="T3" fmla="*/ 57 h 339"/>
                <a:gd name="T4" fmla="*/ 91 w 155"/>
                <a:gd name="T5" fmla="*/ 75 h 339"/>
                <a:gd name="T6" fmla="*/ 107 w 155"/>
                <a:gd name="T7" fmla="*/ 92 h 339"/>
                <a:gd name="T8" fmla="*/ 117 w 155"/>
                <a:gd name="T9" fmla="*/ 104 h 339"/>
                <a:gd name="T10" fmla="*/ 88 w 155"/>
                <a:gd name="T11" fmla="*/ 248 h 339"/>
                <a:gd name="T12" fmla="*/ 57 w 155"/>
                <a:gd name="T13" fmla="*/ 228 h 339"/>
                <a:gd name="T14" fmla="*/ 30 w 155"/>
                <a:gd name="T15" fmla="*/ 220 h 339"/>
                <a:gd name="T16" fmla="*/ 27 w 155"/>
                <a:gd name="T17" fmla="*/ 228 h 339"/>
                <a:gd name="T18" fmla="*/ 21 w 155"/>
                <a:gd name="T19" fmla="*/ 214 h 339"/>
                <a:gd name="T20" fmla="*/ 13 w 155"/>
                <a:gd name="T21" fmla="*/ 199 h 339"/>
                <a:gd name="T22" fmla="*/ 12 w 155"/>
                <a:gd name="T23" fmla="*/ 187 h 339"/>
                <a:gd name="T24" fmla="*/ 11 w 155"/>
                <a:gd name="T25" fmla="*/ 180 h 339"/>
                <a:gd name="T26" fmla="*/ 49 w 155"/>
                <a:gd name="T27" fmla="*/ 130 h 339"/>
                <a:gd name="T28" fmla="*/ 0 w 155"/>
                <a:gd name="T29" fmla="*/ 80 h 339"/>
                <a:gd name="T30" fmla="*/ 13 w 155"/>
                <a:gd name="T31" fmla="*/ 63 h 339"/>
                <a:gd name="T32" fmla="*/ 2 w 155"/>
                <a:gd name="T33" fmla="*/ 31 h 339"/>
                <a:gd name="T34" fmla="*/ 13 w 155"/>
                <a:gd name="T35" fmla="*/ 0 h 339"/>
                <a:gd name="T36" fmla="*/ 107 w 155"/>
                <a:gd name="T37" fmla="*/ 29 h 339"/>
                <a:gd name="T38" fmla="*/ 100 w 155"/>
                <a:gd name="T39" fmla="*/ 35 h 3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5"/>
                <a:gd name="T61" fmla="*/ 0 h 339"/>
                <a:gd name="T62" fmla="*/ 155 w 155"/>
                <a:gd name="T63" fmla="*/ 339 h 3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5" h="339">
                  <a:moveTo>
                    <a:pt x="132" y="48"/>
                  </a:moveTo>
                  <a:lnTo>
                    <a:pt x="128" y="78"/>
                  </a:lnTo>
                  <a:lnTo>
                    <a:pt x="120" y="102"/>
                  </a:lnTo>
                  <a:lnTo>
                    <a:pt x="140" y="125"/>
                  </a:lnTo>
                  <a:lnTo>
                    <a:pt x="154" y="141"/>
                  </a:lnTo>
                  <a:lnTo>
                    <a:pt x="115" y="338"/>
                  </a:lnTo>
                  <a:lnTo>
                    <a:pt x="75" y="311"/>
                  </a:lnTo>
                  <a:lnTo>
                    <a:pt x="40" y="299"/>
                  </a:lnTo>
                  <a:lnTo>
                    <a:pt x="36" y="310"/>
                  </a:lnTo>
                  <a:lnTo>
                    <a:pt x="27" y="292"/>
                  </a:lnTo>
                  <a:lnTo>
                    <a:pt x="17" y="271"/>
                  </a:lnTo>
                  <a:lnTo>
                    <a:pt x="16" y="254"/>
                  </a:lnTo>
                  <a:lnTo>
                    <a:pt x="14" y="245"/>
                  </a:lnTo>
                  <a:lnTo>
                    <a:pt x="65" y="177"/>
                  </a:lnTo>
                  <a:lnTo>
                    <a:pt x="0" y="109"/>
                  </a:lnTo>
                  <a:lnTo>
                    <a:pt x="17" y="86"/>
                  </a:lnTo>
                  <a:lnTo>
                    <a:pt x="3" y="42"/>
                  </a:lnTo>
                  <a:lnTo>
                    <a:pt x="17" y="0"/>
                  </a:lnTo>
                  <a:lnTo>
                    <a:pt x="140" y="39"/>
                  </a:lnTo>
                  <a:lnTo>
                    <a:pt x="132" y="48"/>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4" name="Freeform 13">
              <a:extLst>
                <a:ext uri="{FF2B5EF4-FFF2-40B4-BE49-F238E27FC236}">
                  <a16:creationId xmlns:a16="http://schemas.microsoft.com/office/drawing/2014/main" id="{F466D64E-06A6-4BAB-9001-163F9F71EE15}"/>
                </a:ext>
              </a:extLst>
            </p:cNvPr>
            <p:cNvSpPr>
              <a:spLocks/>
            </p:cNvSpPr>
            <p:nvPr/>
          </p:nvSpPr>
          <p:spPr bwMode="auto">
            <a:xfrm>
              <a:off x="8236636" y="2406875"/>
              <a:ext cx="793331" cy="503527"/>
            </a:xfrm>
            <a:custGeom>
              <a:avLst/>
              <a:gdLst>
                <a:gd name="T0" fmla="*/ 433 w 645"/>
                <a:gd name="T1" fmla="*/ 244 h 463"/>
                <a:gd name="T2" fmla="*/ 433 w 645"/>
                <a:gd name="T3" fmla="*/ 228 h 463"/>
                <a:gd name="T4" fmla="*/ 454 w 645"/>
                <a:gd name="T5" fmla="*/ 228 h 463"/>
                <a:gd name="T6" fmla="*/ 454 w 645"/>
                <a:gd name="T7" fmla="*/ 231 h 463"/>
                <a:gd name="T8" fmla="*/ 493 w 645"/>
                <a:gd name="T9" fmla="*/ 183 h 463"/>
                <a:gd name="T10" fmla="*/ 443 w 645"/>
                <a:gd name="T11" fmla="*/ 133 h 463"/>
                <a:gd name="T12" fmla="*/ 456 w 645"/>
                <a:gd name="T13" fmla="*/ 116 h 463"/>
                <a:gd name="T14" fmla="*/ 446 w 645"/>
                <a:gd name="T15" fmla="*/ 84 h 463"/>
                <a:gd name="T16" fmla="*/ 459 w 645"/>
                <a:gd name="T17" fmla="*/ 54 h 463"/>
                <a:gd name="T18" fmla="*/ 417 w 645"/>
                <a:gd name="T19" fmla="*/ 6 h 463"/>
                <a:gd name="T20" fmla="*/ 399 w 645"/>
                <a:gd name="T21" fmla="*/ 4 h 463"/>
                <a:gd name="T22" fmla="*/ 391 w 645"/>
                <a:gd name="T23" fmla="*/ 0 h 463"/>
                <a:gd name="T24" fmla="*/ 54 w 645"/>
                <a:gd name="T25" fmla="*/ 89 h 463"/>
                <a:gd name="T26" fmla="*/ 47 w 645"/>
                <a:gd name="T27" fmla="*/ 61 h 463"/>
                <a:gd name="T28" fmla="*/ 0 w 645"/>
                <a:gd name="T29" fmla="*/ 111 h 463"/>
                <a:gd name="T30" fmla="*/ 28 w 645"/>
                <a:gd name="T31" fmla="*/ 223 h 463"/>
                <a:gd name="T32" fmla="*/ 28 w 645"/>
                <a:gd name="T33" fmla="*/ 234 h 463"/>
                <a:gd name="T34" fmla="*/ 36 w 645"/>
                <a:gd name="T35" fmla="*/ 244 h 463"/>
                <a:gd name="T36" fmla="*/ 54 w 645"/>
                <a:gd name="T37" fmla="*/ 306 h 463"/>
                <a:gd name="T38" fmla="*/ 54 w 645"/>
                <a:gd name="T39" fmla="*/ 317 h 463"/>
                <a:gd name="T40" fmla="*/ 62 w 645"/>
                <a:gd name="T41" fmla="*/ 338 h 463"/>
                <a:gd name="T42" fmla="*/ 150 w 645"/>
                <a:gd name="T43" fmla="*/ 316 h 463"/>
                <a:gd name="T44" fmla="*/ 433 w 645"/>
                <a:gd name="T45" fmla="*/ 244 h 4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5"/>
                <a:gd name="T70" fmla="*/ 0 h 463"/>
                <a:gd name="T71" fmla="*/ 645 w 645"/>
                <a:gd name="T72" fmla="*/ 463 h 4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5" h="463">
                  <a:moveTo>
                    <a:pt x="566" y="333"/>
                  </a:moveTo>
                  <a:lnTo>
                    <a:pt x="565" y="312"/>
                  </a:lnTo>
                  <a:lnTo>
                    <a:pt x="593" y="312"/>
                  </a:lnTo>
                  <a:lnTo>
                    <a:pt x="593" y="316"/>
                  </a:lnTo>
                  <a:lnTo>
                    <a:pt x="644" y="250"/>
                  </a:lnTo>
                  <a:lnTo>
                    <a:pt x="579" y="182"/>
                  </a:lnTo>
                  <a:lnTo>
                    <a:pt x="596" y="159"/>
                  </a:lnTo>
                  <a:lnTo>
                    <a:pt x="582" y="115"/>
                  </a:lnTo>
                  <a:lnTo>
                    <a:pt x="599" y="74"/>
                  </a:lnTo>
                  <a:lnTo>
                    <a:pt x="545" y="8"/>
                  </a:lnTo>
                  <a:lnTo>
                    <a:pt x="521" y="5"/>
                  </a:lnTo>
                  <a:lnTo>
                    <a:pt x="510" y="0"/>
                  </a:lnTo>
                  <a:lnTo>
                    <a:pt x="70" y="122"/>
                  </a:lnTo>
                  <a:lnTo>
                    <a:pt x="62" y="83"/>
                  </a:lnTo>
                  <a:lnTo>
                    <a:pt x="0" y="151"/>
                  </a:lnTo>
                  <a:lnTo>
                    <a:pt x="36" y="305"/>
                  </a:lnTo>
                  <a:lnTo>
                    <a:pt x="36" y="320"/>
                  </a:lnTo>
                  <a:lnTo>
                    <a:pt x="47" y="333"/>
                  </a:lnTo>
                  <a:lnTo>
                    <a:pt x="70" y="418"/>
                  </a:lnTo>
                  <a:lnTo>
                    <a:pt x="70" y="433"/>
                  </a:lnTo>
                  <a:lnTo>
                    <a:pt x="81" y="462"/>
                  </a:lnTo>
                  <a:lnTo>
                    <a:pt x="196" y="431"/>
                  </a:lnTo>
                  <a:lnTo>
                    <a:pt x="566" y="333"/>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5" name="Freeform 14">
              <a:extLst>
                <a:ext uri="{FF2B5EF4-FFF2-40B4-BE49-F238E27FC236}">
                  <a16:creationId xmlns:a16="http://schemas.microsoft.com/office/drawing/2014/main" id="{DB7D2F97-E5BA-4CE5-900D-EEEDB8E15D36}"/>
                </a:ext>
              </a:extLst>
            </p:cNvPr>
            <p:cNvSpPr>
              <a:spLocks/>
            </p:cNvSpPr>
            <p:nvPr/>
          </p:nvSpPr>
          <p:spPr bwMode="auto">
            <a:xfrm>
              <a:off x="8469497" y="2758901"/>
              <a:ext cx="621496" cy="289639"/>
            </a:xfrm>
            <a:custGeom>
              <a:avLst/>
              <a:gdLst>
                <a:gd name="T0" fmla="*/ 373 w 505"/>
                <a:gd name="T1" fmla="*/ 116 h 266"/>
                <a:gd name="T2" fmla="*/ 376 w 505"/>
                <a:gd name="T3" fmla="*/ 122 h 266"/>
                <a:gd name="T4" fmla="*/ 386 w 505"/>
                <a:gd name="T5" fmla="*/ 144 h 266"/>
                <a:gd name="T6" fmla="*/ 359 w 505"/>
                <a:gd name="T7" fmla="*/ 179 h 266"/>
                <a:gd name="T8" fmla="*/ 322 w 505"/>
                <a:gd name="T9" fmla="*/ 194 h 266"/>
                <a:gd name="T10" fmla="*/ 307 w 505"/>
                <a:gd name="T11" fmla="*/ 171 h 266"/>
                <a:gd name="T12" fmla="*/ 294 w 505"/>
                <a:gd name="T13" fmla="*/ 169 h 266"/>
                <a:gd name="T14" fmla="*/ 280 w 505"/>
                <a:gd name="T15" fmla="*/ 150 h 266"/>
                <a:gd name="T16" fmla="*/ 277 w 505"/>
                <a:gd name="T17" fmla="*/ 140 h 266"/>
                <a:gd name="T18" fmla="*/ 254 w 505"/>
                <a:gd name="T19" fmla="*/ 50 h 266"/>
                <a:gd name="T20" fmla="*/ 260 w 505"/>
                <a:gd name="T21" fmla="*/ 34 h 266"/>
                <a:gd name="T22" fmla="*/ 251 w 505"/>
                <a:gd name="T23" fmla="*/ 44 h 266"/>
                <a:gd name="T24" fmla="*/ 255 w 505"/>
                <a:gd name="T25" fmla="*/ 67 h 266"/>
                <a:gd name="T26" fmla="*/ 255 w 505"/>
                <a:gd name="T27" fmla="*/ 78 h 266"/>
                <a:gd name="T28" fmla="*/ 247 w 505"/>
                <a:gd name="T29" fmla="*/ 107 h 266"/>
                <a:gd name="T30" fmla="*/ 267 w 505"/>
                <a:gd name="T31" fmla="*/ 140 h 266"/>
                <a:gd name="T32" fmla="*/ 267 w 505"/>
                <a:gd name="T33" fmla="*/ 155 h 266"/>
                <a:gd name="T34" fmla="*/ 277 w 505"/>
                <a:gd name="T35" fmla="*/ 167 h 266"/>
                <a:gd name="T36" fmla="*/ 286 w 505"/>
                <a:gd name="T37" fmla="*/ 183 h 266"/>
                <a:gd name="T38" fmla="*/ 202 w 505"/>
                <a:gd name="T39" fmla="*/ 167 h 266"/>
                <a:gd name="T40" fmla="*/ 210 w 505"/>
                <a:gd name="T41" fmla="*/ 106 h 266"/>
                <a:gd name="T42" fmla="*/ 141 w 505"/>
                <a:gd name="T43" fmla="*/ 87 h 266"/>
                <a:gd name="T44" fmla="*/ 139 w 505"/>
                <a:gd name="T45" fmla="*/ 66 h 266"/>
                <a:gd name="T46" fmla="*/ 113 w 505"/>
                <a:gd name="T47" fmla="*/ 57 h 266"/>
                <a:gd name="T48" fmla="*/ 8 w 505"/>
                <a:gd name="T49" fmla="*/ 125 h 266"/>
                <a:gd name="T50" fmla="*/ 0 w 505"/>
                <a:gd name="T51" fmla="*/ 70 h 266"/>
                <a:gd name="T52" fmla="*/ 286 w 505"/>
                <a:gd name="T53" fmla="*/ 0 h 266"/>
                <a:gd name="T54" fmla="*/ 289 w 505"/>
                <a:gd name="T55" fmla="*/ 8 h 266"/>
                <a:gd name="T56" fmla="*/ 330 w 505"/>
                <a:gd name="T57" fmla="*/ 133 h 266"/>
                <a:gd name="T58" fmla="*/ 373 w 505"/>
                <a:gd name="T59" fmla="*/ 116 h 2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05"/>
                <a:gd name="T91" fmla="*/ 0 h 266"/>
                <a:gd name="T92" fmla="*/ 505 w 505"/>
                <a:gd name="T93" fmla="*/ 266 h 26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05" h="266">
                  <a:moveTo>
                    <a:pt x="487" y="158"/>
                  </a:moveTo>
                  <a:lnTo>
                    <a:pt x="491" y="167"/>
                  </a:lnTo>
                  <a:lnTo>
                    <a:pt x="504" y="197"/>
                  </a:lnTo>
                  <a:lnTo>
                    <a:pt x="469" y="244"/>
                  </a:lnTo>
                  <a:lnTo>
                    <a:pt x="420" y="265"/>
                  </a:lnTo>
                  <a:lnTo>
                    <a:pt x="400" y="233"/>
                  </a:lnTo>
                  <a:lnTo>
                    <a:pt x="383" y="230"/>
                  </a:lnTo>
                  <a:lnTo>
                    <a:pt x="365" y="205"/>
                  </a:lnTo>
                  <a:lnTo>
                    <a:pt x="361" y="191"/>
                  </a:lnTo>
                  <a:lnTo>
                    <a:pt x="331" y="68"/>
                  </a:lnTo>
                  <a:lnTo>
                    <a:pt x="339" y="46"/>
                  </a:lnTo>
                  <a:lnTo>
                    <a:pt x="327" y="60"/>
                  </a:lnTo>
                  <a:lnTo>
                    <a:pt x="333" y="92"/>
                  </a:lnTo>
                  <a:lnTo>
                    <a:pt x="333" y="106"/>
                  </a:lnTo>
                  <a:lnTo>
                    <a:pt x="322" y="146"/>
                  </a:lnTo>
                  <a:lnTo>
                    <a:pt x="349" y="191"/>
                  </a:lnTo>
                  <a:lnTo>
                    <a:pt x="349" y="211"/>
                  </a:lnTo>
                  <a:lnTo>
                    <a:pt x="361" y="228"/>
                  </a:lnTo>
                  <a:lnTo>
                    <a:pt x="373" y="249"/>
                  </a:lnTo>
                  <a:lnTo>
                    <a:pt x="264" y="228"/>
                  </a:lnTo>
                  <a:lnTo>
                    <a:pt x="274" y="145"/>
                  </a:lnTo>
                  <a:lnTo>
                    <a:pt x="184" y="119"/>
                  </a:lnTo>
                  <a:lnTo>
                    <a:pt x="182" y="90"/>
                  </a:lnTo>
                  <a:lnTo>
                    <a:pt x="148" y="78"/>
                  </a:lnTo>
                  <a:lnTo>
                    <a:pt x="10" y="170"/>
                  </a:lnTo>
                  <a:lnTo>
                    <a:pt x="0" y="95"/>
                  </a:lnTo>
                  <a:lnTo>
                    <a:pt x="373" y="0"/>
                  </a:lnTo>
                  <a:lnTo>
                    <a:pt x="377" y="11"/>
                  </a:lnTo>
                  <a:lnTo>
                    <a:pt x="431" y="181"/>
                  </a:lnTo>
                  <a:lnTo>
                    <a:pt x="487" y="158"/>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6" name="Freeform 15">
              <a:extLst>
                <a:ext uri="{FF2B5EF4-FFF2-40B4-BE49-F238E27FC236}">
                  <a16:creationId xmlns:a16="http://schemas.microsoft.com/office/drawing/2014/main" id="{394C8283-C9D3-49CD-8322-C83A6E9C0043}"/>
                </a:ext>
              </a:extLst>
            </p:cNvPr>
            <p:cNvSpPr>
              <a:spLocks/>
            </p:cNvSpPr>
            <p:nvPr/>
          </p:nvSpPr>
          <p:spPr bwMode="auto">
            <a:xfrm>
              <a:off x="8923977" y="2736620"/>
              <a:ext cx="142927" cy="219828"/>
            </a:xfrm>
            <a:custGeom>
              <a:avLst/>
              <a:gdLst>
                <a:gd name="T0" fmla="*/ 21 w 117"/>
                <a:gd name="T1" fmla="*/ 0 h 203"/>
                <a:gd name="T2" fmla="*/ 0 w 117"/>
                <a:gd name="T3" fmla="*/ 0 h 203"/>
                <a:gd name="T4" fmla="*/ 1 w 117"/>
                <a:gd name="T5" fmla="*/ 15 h 203"/>
                <a:gd name="T6" fmla="*/ 46 w 117"/>
                <a:gd name="T7" fmla="*/ 147 h 203"/>
                <a:gd name="T8" fmla="*/ 88 w 117"/>
                <a:gd name="T9" fmla="*/ 131 h 203"/>
                <a:gd name="T10" fmla="*/ 38 w 117"/>
                <a:gd name="T11" fmla="*/ 52 h 203"/>
                <a:gd name="T12" fmla="*/ 31 w 117"/>
                <a:gd name="T13" fmla="*/ 39 h 203"/>
                <a:gd name="T14" fmla="*/ 24 w 117"/>
                <a:gd name="T15" fmla="*/ 23 h 203"/>
                <a:gd name="T16" fmla="*/ 21 w 117"/>
                <a:gd name="T17" fmla="*/ 6 h 203"/>
                <a:gd name="T18" fmla="*/ 21 w 117"/>
                <a:gd name="T19" fmla="*/ 0 h 2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203"/>
                <a:gd name="T32" fmla="*/ 117 w 117"/>
                <a:gd name="T33" fmla="*/ 203 h 2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203">
                  <a:moveTo>
                    <a:pt x="28" y="0"/>
                  </a:moveTo>
                  <a:lnTo>
                    <a:pt x="0" y="0"/>
                  </a:lnTo>
                  <a:lnTo>
                    <a:pt x="1" y="21"/>
                  </a:lnTo>
                  <a:lnTo>
                    <a:pt x="61" y="202"/>
                  </a:lnTo>
                  <a:lnTo>
                    <a:pt x="116" y="179"/>
                  </a:lnTo>
                  <a:lnTo>
                    <a:pt x="50" y="72"/>
                  </a:lnTo>
                  <a:lnTo>
                    <a:pt x="41" y="54"/>
                  </a:lnTo>
                  <a:lnTo>
                    <a:pt x="31" y="32"/>
                  </a:lnTo>
                  <a:lnTo>
                    <a:pt x="28" y="8"/>
                  </a:lnTo>
                  <a:lnTo>
                    <a:pt x="28" y="0"/>
                  </a:lnTo>
                </a:path>
              </a:pathLst>
            </a:custGeom>
            <a:grpFill/>
            <a:ln w="3175" cap="rnd">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67" name="Freeform 16">
              <a:extLst>
                <a:ext uri="{FF2B5EF4-FFF2-40B4-BE49-F238E27FC236}">
                  <a16:creationId xmlns:a16="http://schemas.microsoft.com/office/drawing/2014/main" id="{937A04A9-1D9C-4D21-9BF4-2BC3F29E9ED6}"/>
                </a:ext>
              </a:extLst>
            </p:cNvPr>
            <p:cNvSpPr>
              <a:spLocks/>
            </p:cNvSpPr>
            <p:nvPr/>
          </p:nvSpPr>
          <p:spPr bwMode="auto">
            <a:xfrm>
              <a:off x="8985002" y="3023289"/>
              <a:ext cx="65844" cy="41589"/>
            </a:xfrm>
            <a:custGeom>
              <a:avLst/>
              <a:gdLst>
                <a:gd name="T0" fmla="*/ 28 w 52"/>
                <a:gd name="T1" fmla="*/ 76 h 117"/>
                <a:gd name="T2" fmla="*/ 17 w 52"/>
                <a:gd name="T3" fmla="*/ 85 h 117"/>
                <a:gd name="T4" fmla="*/ 0 w 52"/>
                <a:gd name="T5" fmla="*/ 15 h 117"/>
                <a:gd name="T6" fmla="*/ 40 w 52"/>
                <a:gd name="T7" fmla="*/ 0 h 117"/>
                <a:gd name="T8" fmla="*/ 28 w 52"/>
                <a:gd name="T9" fmla="*/ 76 h 117"/>
                <a:gd name="T10" fmla="*/ 0 60000 65536"/>
                <a:gd name="T11" fmla="*/ 0 60000 65536"/>
                <a:gd name="T12" fmla="*/ 0 60000 65536"/>
                <a:gd name="T13" fmla="*/ 0 60000 65536"/>
                <a:gd name="T14" fmla="*/ 0 60000 65536"/>
                <a:gd name="T15" fmla="*/ 0 w 52"/>
                <a:gd name="T16" fmla="*/ 0 h 117"/>
                <a:gd name="T17" fmla="*/ 52 w 52"/>
                <a:gd name="T18" fmla="*/ 117 h 117"/>
              </a:gdLst>
              <a:ahLst/>
              <a:cxnLst>
                <a:cxn ang="T10">
                  <a:pos x="T0" y="T1"/>
                </a:cxn>
                <a:cxn ang="T11">
                  <a:pos x="T2" y="T3"/>
                </a:cxn>
                <a:cxn ang="T12">
                  <a:pos x="T4" y="T5"/>
                </a:cxn>
                <a:cxn ang="T13">
                  <a:pos x="T6" y="T7"/>
                </a:cxn>
                <a:cxn ang="T14">
                  <a:pos x="T8" y="T9"/>
                </a:cxn>
              </a:cxnLst>
              <a:rect l="T15" t="T16" r="T17" b="T18"/>
              <a:pathLst>
                <a:path w="52" h="117">
                  <a:moveTo>
                    <a:pt x="35" y="104"/>
                  </a:moveTo>
                  <a:lnTo>
                    <a:pt x="22" y="116"/>
                  </a:lnTo>
                  <a:lnTo>
                    <a:pt x="0" y="21"/>
                  </a:lnTo>
                  <a:lnTo>
                    <a:pt x="51" y="0"/>
                  </a:lnTo>
                  <a:lnTo>
                    <a:pt x="35" y="104"/>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8" name="Freeform 17">
              <a:extLst>
                <a:ext uri="{FF2B5EF4-FFF2-40B4-BE49-F238E27FC236}">
                  <a16:creationId xmlns:a16="http://schemas.microsoft.com/office/drawing/2014/main" id="{7A82FC1C-EE3C-4D0B-8CB5-79F121F17568}"/>
                </a:ext>
              </a:extLst>
            </p:cNvPr>
            <p:cNvSpPr>
              <a:spLocks/>
            </p:cNvSpPr>
            <p:nvPr/>
          </p:nvSpPr>
          <p:spPr bwMode="auto">
            <a:xfrm>
              <a:off x="8029471" y="2889610"/>
              <a:ext cx="966774" cy="545117"/>
            </a:xfrm>
            <a:custGeom>
              <a:avLst/>
              <a:gdLst>
                <a:gd name="T0" fmla="*/ 577 w 786"/>
                <a:gd name="T1" fmla="*/ 160 h 501"/>
                <a:gd name="T2" fmla="*/ 577 w 786"/>
                <a:gd name="T3" fmla="*/ 196 h 501"/>
                <a:gd name="T4" fmla="*/ 597 w 786"/>
                <a:gd name="T5" fmla="*/ 201 h 501"/>
                <a:gd name="T6" fmla="*/ 601 w 786"/>
                <a:gd name="T7" fmla="*/ 229 h 501"/>
                <a:gd name="T8" fmla="*/ 382 w 786"/>
                <a:gd name="T9" fmla="*/ 305 h 501"/>
                <a:gd name="T10" fmla="*/ 144 w 786"/>
                <a:gd name="T11" fmla="*/ 344 h 501"/>
                <a:gd name="T12" fmla="*/ 0 w 786"/>
                <a:gd name="T13" fmla="*/ 366 h 501"/>
                <a:gd name="T14" fmla="*/ 87 w 786"/>
                <a:gd name="T15" fmla="*/ 264 h 501"/>
                <a:gd name="T16" fmla="*/ 97 w 786"/>
                <a:gd name="T17" fmla="*/ 240 h 501"/>
                <a:gd name="T18" fmla="*/ 152 w 786"/>
                <a:gd name="T19" fmla="*/ 275 h 501"/>
                <a:gd name="T20" fmla="*/ 234 w 786"/>
                <a:gd name="T21" fmla="*/ 218 h 501"/>
                <a:gd name="T22" fmla="*/ 257 w 786"/>
                <a:gd name="T23" fmla="*/ 152 h 501"/>
                <a:gd name="T24" fmla="*/ 275 w 786"/>
                <a:gd name="T25" fmla="*/ 102 h 501"/>
                <a:gd name="T26" fmla="*/ 318 w 786"/>
                <a:gd name="T27" fmla="*/ 111 h 501"/>
                <a:gd name="T28" fmla="*/ 330 w 786"/>
                <a:gd name="T29" fmla="*/ 62 h 501"/>
                <a:gd name="T30" fmla="*/ 345 w 786"/>
                <a:gd name="T31" fmla="*/ 67 h 501"/>
                <a:gd name="T32" fmla="*/ 366 w 786"/>
                <a:gd name="T33" fmla="*/ 1 h 501"/>
                <a:gd name="T34" fmla="*/ 406 w 786"/>
                <a:gd name="T35" fmla="*/ 12 h 501"/>
                <a:gd name="T36" fmla="*/ 414 w 786"/>
                <a:gd name="T37" fmla="*/ 7 h 501"/>
                <a:gd name="T38" fmla="*/ 416 w 786"/>
                <a:gd name="T39" fmla="*/ 0 h 501"/>
                <a:gd name="T40" fmla="*/ 484 w 786"/>
                <a:gd name="T41" fmla="*/ 18 h 501"/>
                <a:gd name="T42" fmla="*/ 476 w 786"/>
                <a:gd name="T43" fmla="*/ 79 h 501"/>
                <a:gd name="T44" fmla="*/ 560 w 786"/>
                <a:gd name="T45" fmla="*/ 94 h 501"/>
                <a:gd name="T46" fmla="*/ 561 w 786"/>
                <a:gd name="T47" fmla="*/ 102 h 501"/>
                <a:gd name="T48" fmla="*/ 577 w 786"/>
                <a:gd name="T49" fmla="*/ 160 h 5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86"/>
                <a:gd name="T76" fmla="*/ 0 h 501"/>
                <a:gd name="T77" fmla="*/ 786 w 786"/>
                <a:gd name="T78" fmla="*/ 501 h 5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86" h="501">
                  <a:moveTo>
                    <a:pt x="753" y="219"/>
                  </a:moveTo>
                  <a:lnTo>
                    <a:pt x="753" y="268"/>
                  </a:lnTo>
                  <a:lnTo>
                    <a:pt x="779" y="275"/>
                  </a:lnTo>
                  <a:lnTo>
                    <a:pt x="785" y="313"/>
                  </a:lnTo>
                  <a:lnTo>
                    <a:pt x="499" y="416"/>
                  </a:lnTo>
                  <a:lnTo>
                    <a:pt x="188" y="469"/>
                  </a:lnTo>
                  <a:lnTo>
                    <a:pt x="0" y="500"/>
                  </a:lnTo>
                  <a:lnTo>
                    <a:pt x="114" y="360"/>
                  </a:lnTo>
                  <a:lnTo>
                    <a:pt x="126" y="328"/>
                  </a:lnTo>
                  <a:lnTo>
                    <a:pt x="199" y="375"/>
                  </a:lnTo>
                  <a:lnTo>
                    <a:pt x="306" y="297"/>
                  </a:lnTo>
                  <a:lnTo>
                    <a:pt x="336" y="207"/>
                  </a:lnTo>
                  <a:lnTo>
                    <a:pt x="359" y="139"/>
                  </a:lnTo>
                  <a:lnTo>
                    <a:pt x="415" y="152"/>
                  </a:lnTo>
                  <a:lnTo>
                    <a:pt x="431" y="85"/>
                  </a:lnTo>
                  <a:lnTo>
                    <a:pt x="451" y="92"/>
                  </a:lnTo>
                  <a:lnTo>
                    <a:pt x="478" y="1"/>
                  </a:lnTo>
                  <a:lnTo>
                    <a:pt x="530" y="17"/>
                  </a:lnTo>
                  <a:lnTo>
                    <a:pt x="540" y="9"/>
                  </a:lnTo>
                  <a:lnTo>
                    <a:pt x="543" y="0"/>
                  </a:lnTo>
                  <a:lnTo>
                    <a:pt x="632" y="25"/>
                  </a:lnTo>
                  <a:lnTo>
                    <a:pt x="622" y="108"/>
                  </a:lnTo>
                  <a:lnTo>
                    <a:pt x="731" y="129"/>
                  </a:lnTo>
                  <a:lnTo>
                    <a:pt x="732" y="139"/>
                  </a:lnTo>
                  <a:lnTo>
                    <a:pt x="753" y="219"/>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9" name="Freeform 18">
              <a:extLst>
                <a:ext uri="{FF2B5EF4-FFF2-40B4-BE49-F238E27FC236}">
                  <a16:creationId xmlns:a16="http://schemas.microsoft.com/office/drawing/2014/main" id="{238C6181-4202-415B-8C99-2B55A410AADF}"/>
                </a:ext>
              </a:extLst>
            </p:cNvPr>
            <p:cNvSpPr>
              <a:spLocks/>
            </p:cNvSpPr>
            <p:nvPr/>
          </p:nvSpPr>
          <p:spPr bwMode="auto">
            <a:xfrm>
              <a:off x="7989322" y="3229750"/>
              <a:ext cx="1109701" cy="506498"/>
            </a:xfrm>
            <a:custGeom>
              <a:avLst/>
              <a:gdLst>
                <a:gd name="T0" fmla="*/ 365 w 903"/>
                <a:gd name="T1" fmla="*/ 265 h 466"/>
                <a:gd name="T2" fmla="*/ 281 w 903"/>
                <a:gd name="T3" fmla="*/ 279 h 466"/>
                <a:gd name="T4" fmla="*/ 262 w 903"/>
                <a:gd name="T5" fmla="*/ 242 h 466"/>
                <a:gd name="T6" fmla="*/ 121 w 903"/>
                <a:gd name="T7" fmla="*/ 265 h 466"/>
                <a:gd name="T8" fmla="*/ 93 w 903"/>
                <a:gd name="T9" fmla="*/ 306 h 466"/>
                <a:gd name="T10" fmla="*/ 0 w 903"/>
                <a:gd name="T11" fmla="*/ 318 h 466"/>
                <a:gd name="T12" fmla="*/ 7 w 903"/>
                <a:gd name="T13" fmla="*/ 290 h 466"/>
                <a:gd name="T14" fmla="*/ 15 w 903"/>
                <a:gd name="T15" fmla="*/ 274 h 466"/>
                <a:gd name="T16" fmla="*/ 157 w 903"/>
                <a:gd name="T17" fmla="*/ 146 h 466"/>
                <a:gd name="T18" fmla="*/ 168 w 903"/>
                <a:gd name="T19" fmla="*/ 114 h 466"/>
                <a:gd name="T20" fmla="*/ 406 w 903"/>
                <a:gd name="T21" fmla="*/ 75 h 466"/>
                <a:gd name="T22" fmla="*/ 626 w 903"/>
                <a:gd name="T23" fmla="*/ 0 h 466"/>
                <a:gd name="T24" fmla="*/ 644 w 903"/>
                <a:gd name="T25" fmla="*/ 70 h 466"/>
                <a:gd name="T26" fmla="*/ 690 w 903"/>
                <a:gd name="T27" fmla="*/ 86 h 466"/>
                <a:gd name="T28" fmla="*/ 684 w 903"/>
                <a:gd name="T29" fmla="*/ 86 h 466"/>
                <a:gd name="T30" fmla="*/ 650 w 903"/>
                <a:gd name="T31" fmla="*/ 140 h 466"/>
                <a:gd name="T32" fmla="*/ 598 w 903"/>
                <a:gd name="T33" fmla="*/ 146 h 466"/>
                <a:gd name="T34" fmla="*/ 633 w 903"/>
                <a:gd name="T35" fmla="*/ 161 h 466"/>
                <a:gd name="T36" fmla="*/ 644 w 903"/>
                <a:gd name="T37" fmla="*/ 167 h 466"/>
                <a:gd name="T38" fmla="*/ 540 w 903"/>
                <a:gd name="T39" fmla="*/ 268 h 466"/>
                <a:gd name="T40" fmla="*/ 513 w 903"/>
                <a:gd name="T41" fmla="*/ 325 h 466"/>
                <a:gd name="T42" fmla="*/ 476 w 903"/>
                <a:gd name="T43" fmla="*/ 340 h 466"/>
                <a:gd name="T44" fmla="*/ 365 w 903"/>
                <a:gd name="T45" fmla="*/ 265 h 4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3"/>
                <a:gd name="T70" fmla="*/ 0 h 466"/>
                <a:gd name="T71" fmla="*/ 903 w 903"/>
                <a:gd name="T72" fmla="*/ 466 h 4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3" h="466">
                  <a:moveTo>
                    <a:pt x="477" y="362"/>
                  </a:moveTo>
                  <a:lnTo>
                    <a:pt x="367" y="381"/>
                  </a:lnTo>
                  <a:lnTo>
                    <a:pt x="342" y="331"/>
                  </a:lnTo>
                  <a:lnTo>
                    <a:pt x="158" y="362"/>
                  </a:lnTo>
                  <a:lnTo>
                    <a:pt x="121" y="418"/>
                  </a:lnTo>
                  <a:lnTo>
                    <a:pt x="0" y="434"/>
                  </a:lnTo>
                  <a:lnTo>
                    <a:pt x="9" y="396"/>
                  </a:lnTo>
                  <a:lnTo>
                    <a:pt x="19" y="374"/>
                  </a:lnTo>
                  <a:lnTo>
                    <a:pt x="205" y="199"/>
                  </a:lnTo>
                  <a:lnTo>
                    <a:pt x="220" y="156"/>
                  </a:lnTo>
                  <a:lnTo>
                    <a:pt x="531" y="103"/>
                  </a:lnTo>
                  <a:lnTo>
                    <a:pt x="818" y="0"/>
                  </a:lnTo>
                  <a:lnTo>
                    <a:pt x="842" y="95"/>
                  </a:lnTo>
                  <a:lnTo>
                    <a:pt x="902" y="118"/>
                  </a:lnTo>
                  <a:lnTo>
                    <a:pt x="894" y="118"/>
                  </a:lnTo>
                  <a:lnTo>
                    <a:pt x="849" y="191"/>
                  </a:lnTo>
                  <a:lnTo>
                    <a:pt x="781" y="199"/>
                  </a:lnTo>
                  <a:lnTo>
                    <a:pt x="827" y="220"/>
                  </a:lnTo>
                  <a:lnTo>
                    <a:pt x="842" y="228"/>
                  </a:lnTo>
                  <a:lnTo>
                    <a:pt x="706" y="366"/>
                  </a:lnTo>
                  <a:lnTo>
                    <a:pt x="671" y="444"/>
                  </a:lnTo>
                  <a:lnTo>
                    <a:pt x="622" y="465"/>
                  </a:lnTo>
                  <a:lnTo>
                    <a:pt x="477" y="362"/>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0" name="Freeform 19">
              <a:extLst>
                <a:ext uri="{FF2B5EF4-FFF2-40B4-BE49-F238E27FC236}">
                  <a16:creationId xmlns:a16="http://schemas.microsoft.com/office/drawing/2014/main" id="{0D3570C3-7FFE-471E-97D4-FFAB62DE1CB9}"/>
                </a:ext>
              </a:extLst>
            </p:cNvPr>
            <p:cNvSpPr>
              <a:spLocks/>
            </p:cNvSpPr>
            <p:nvPr/>
          </p:nvSpPr>
          <p:spPr bwMode="auto">
            <a:xfrm>
              <a:off x="8095313" y="2747017"/>
              <a:ext cx="603831" cy="549573"/>
            </a:xfrm>
            <a:custGeom>
              <a:avLst/>
              <a:gdLst>
                <a:gd name="T0" fmla="*/ 0 w 491"/>
                <a:gd name="T1" fmla="*/ 296 h 507"/>
                <a:gd name="T2" fmla="*/ 42 w 491"/>
                <a:gd name="T3" fmla="*/ 200 h 507"/>
                <a:gd name="T4" fmla="*/ 111 w 491"/>
                <a:gd name="T5" fmla="*/ 103 h 507"/>
                <a:gd name="T6" fmla="*/ 115 w 491"/>
                <a:gd name="T7" fmla="*/ 103 h 507"/>
                <a:gd name="T8" fmla="*/ 111 w 491"/>
                <a:gd name="T9" fmla="*/ 44 h 507"/>
                <a:gd name="T10" fmla="*/ 111 w 491"/>
                <a:gd name="T11" fmla="*/ 0 h 507"/>
                <a:gd name="T12" fmla="*/ 119 w 491"/>
                <a:gd name="T13" fmla="*/ 9 h 507"/>
                <a:gd name="T14" fmla="*/ 137 w 491"/>
                <a:gd name="T15" fmla="*/ 71 h 507"/>
                <a:gd name="T16" fmla="*/ 137 w 491"/>
                <a:gd name="T17" fmla="*/ 82 h 507"/>
                <a:gd name="T18" fmla="*/ 145 w 491"/>
                <a:gd name="T19" fmla="*/ 103 h 507"/>
                <a:gd name="T20" fmla="*/ 234 w 491"/>
                <a:gd name="T21" fmla="*/ 79 h 507"/>
                <a:gd name="T22" fmla="*/ 241 w 491"/>
                <a:gd name="T23" fmla="*/ 133 h 507"/>
                <a:gd name="T24" fmla="*/ 348 w 491"/>
                <a:gd name="T25" fmla="*/ 66 h 507"/>
                <a:gd name="T26" fmla="*/ 373 w 491"/>
                <a:gd name="T27" fmla="*/ 75 h 507"/>
                <a:gd name="T28" fmla="*/ 375 w 491"/>
                <a:gd name="T29" fmla="*/ 96 h 507"/>
                <a:gd name="T30" fmla="*/ 373 w 491"/>
                <a:gd name="T31" fmla="*/ 103 h 507"/>
                <a:gd name="T32" fmla="*/ 365 w 491"/>
                <a:gd name="T33" fmla="*/ 109 h 507"/>
                <a:gd name="T34" fmla="*/ 325 w 491"/>
                <a:gd name="T35" fmla="*/ 97 h 507"/>
                <a:gd name="T36" fmla="*/ 304 w 491"/>
                <a:gd name="T37" fmla="*/ 163 h 507"/>
                <a:gd name="T38" fmla="*/ 289 w 491"/>
                <a:gd name="T39" fmla="*/ 158 h 507"/>
                <a:gd name="T40" fmla="*/ 276 w 491"/>
                <a:gd name="T41" fmla="*/ 207 h 507"/>
                <a:gd name="T42" fmla="*/ 234 w 491"/>
                <a:gd name="T43" fmla="*/ 197 h 507"/>
                <a:gd name="T44" fmla="*/ 215 w 491"/>
                <a:gd name="T45" fmla="*/ 247 h 507"/>
                <a:gd name="T46" fmla="*/ 193 w 491"/>
                <a:gd name="T47" fmla="*/ 313 h 507"/>
                <a:gd name="T48" fmla="*/ 109 w 491"/>
                <a:gd name="T49" fmla="*/ 369 h 507"/>
                <a:gd name="T50" fmla="*/ 54 w 491"/>
                <a:gd name="T51" fmla="*/ 335 h 507"/>
                <a:gd name="T52" fmla="*/ 45 w 491"/>
                <a:gd name="T53" fmla="*/ 358 h 507"/>
                <a:gd name="T54" fmla="*/ 0 w 491"/>
                <a:gd name="T55" fmla="*/ 296 h 5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1"/>
                <a:gd name="T85" fmla="*/ 0 h 507"/>
                <a:gd name="T86" fmla="*/ 491 w 491"/>
                <a:gd name="T87" fmla="*/ 507 h 5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1" h="507">
                  <a:moveTo>
                    <a:pt x="0" y="406"/>
                  </a:moveTo>
                  <a:lnTo>
                    <a:pt x="55" y="274"/>
                  </a:lnTo>
                  <a:lnTo>
                    <a:pt x="145" y="141"/>
                  </a:lnTo>
                  <a:lnTo>
                    <a:pt x="150" y="141"/>
                  </a:lnTo>
                  <a:lnTo>
                    <a:pt x="145" y="60"/>
                  </a:lnTo>
                  <a:lnTo>
                    <a:pt x="145" y="0"/>
                  </a:lnTo>
                  <a:lnTo>
                    <a:pt x="155" y="13"/>
                  </a:lnTo>
                  <a:lnTo>
                    <a:pt x="179" y="97"/>
                  </a:lnTo>
                  <a:lnTo>
                    <a:pt x="179" y="112"/>
                  </a:lnTo>
                  <a:lnTo>
                    <a:pt x="189" y="141"/>
                  </a:lnTo>
                  <a:lnTo>
                    <a:pt x="305" y="108"/>
                  </a:lnTo>
                  <a:lnTo>
                    <a:pt x="315" y="182"/>
                  </a:lnTo>
                  <a:lnTo>
                    <a:pt x="454" y="91"/>
                  </a:lnTo>
                  <a:lnTo>
                    <a:pt x="487" y="103"/>
                  </a:lnTo>
                  <a:lnTo>
                    <a:pt x="490" y="132"/>
                  </a:lnTo>
                  <a:lnTo>
                    <a:pt x="487" y="141"/>
                  </a:lnTo>
                  <a:lnTo>
                    <a:pt x="477" y="149"/>
                  </a:lnTo>
                  <a:lnTo>
                    <a:pt x="425" y="133"/>
                  </a:lnTo>
                  <a:lnTo>
                    <a:pt x="397" y="224"/>
                  </a:lnTo>
                  <a:lnTo>
                    <a:pt x="378" y="217"/>
                  </a:lnTo>
                  <a:lnTo>
                    <a:pt x="361" y="284"/>
                  </a:lnTo>
                  <a:lnTo>
                    <a:pt x="305" y="270"/>
                  </a:lnTo>
                  <a:lnTo>
                    <a:pt x="281" y="338"/>
                  </a:lnTo>
                  <a:lnTo>
                    <a:pt x="252" y="429"/>
                  </a:lnTo>
                  <a:lnTo>
                    <a:pt x="142" y="506"/>
                  </a:lnTo>
                  <a:lnTo>
                    <a:pt x="70" y="459"/>
                  </a:lnTo>
                  <a:lnTo>
                    <a:pt x="59" y="491"/>
                  </a:lnTo>
                  <a:lnTo>
                    <a:pt x="0" y="406"/>
                  </a:lnTo>
                </a:path>
              </a:pathLst>
            </a:custGeom>
            <a:grpFill/>
            <a:ln w="6350" cap="rnd">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71" name="Freeform 20">
              <a:extLst>
                <a:ext uri="{FF2B5EF4-FFF2-40B4-BE49-F238E27FC236}">
                  <a16:creationId xmlns:a16="http://schemas.microsoft.com/office/drawing/2014/main" id="{2E07A670-30CB-404D-81FF-44FB663B31B0}"/>
                </a:ext>
              </a:extLst>
            </p:cNvPr>
            <p:cNvSpPr>
              <a:spLocks/>
            </p:cNvSpPr>
            <p:nvPr/>
          </p:nvSpPr>
          <p:spPr bwMode="auto">
            <a:xfrm>
              <a:off x="7729161" y="2571748"/>
              <a:ext cx="570107" cy="628296"/>
            </a:xfrm>
            <a:custGeom>
              <a:avLst/>
              <a:gdLst>
                <a:gd name="T0" fmla="*/ 348 w 464"/>
                <a:gd name="T1" fmla="*/ 168 h 578"/>
                <a:gd name="T2" fmla="*/ 354 w 464"/>
                <a:gd name="T3" fmla="*/ 228 h 578"/>
                <a:gd name="T4" fmla="*/ 350 w 464"/>
                <a:gd name="T5" fmla="*/ 228 h 578"/>
                <a:gd name="T6" fmla="*/ 282 w 464"/>
                <a:gd name="T7" fmla="*/ 325 h 578"/>
                <a:gd name="T8" fmla="*/ 240 w 464"/>
                <a:gd name="T9" fmla="*/ 422 h 578"/>
                <a:gd name="T10" fmla="*/ 220 w 464"/>
                <a:gd name="T11" fmla="*/ 392 h 578"/>
                <a:gd name="T12" fmla="*/ 97 w 464"/>
                <a:gd name="T13" fmla="*/ 361 h 578"/>
                <a:gd name="T14" fmla="*/ 79 w 464"/>
                <a:gd name="T15" fmla="*/ 340 h 578"/>
                <a:gd name="T16" fmla="*/ 73 w 464"/>
                <a:gd name="T17" fmla="*/ 344 h 578"/>
                <a:gd name="T18" fmla="*/ 47 w 464"/>
                <a:gd name="T19" fmla="*/ 356 h 578"/>
                <a:gd name="T20" fmla="*/ 40 w 464"/>
                <a:gd name="T21" fmla="*/ 373 h 578"/>
                <a:gd name="T22" fmla="*/ 40 w 464"/>
                <a:gd name="T23" fmla="*/ 350 h 578"/>
                <a:gd name="T24" fmla="*/ 0 w 464"/>
                <a:gd name="T25" fmla="*/ 88 h 578"/>
                <a:gd name="T26" fmla="*/ 109 w 464"/>
                <a:gd name="T27" fmla="*/ 75 h 578"/>
                <a:gd name="T28" fmla="*/ 155 w 464"/>
                <a:gd name="T29" fmla="*/ 95 h 578"/>
                <a:gd name="T30" fmla="*/ 253 w 464"/>
                <a:gd name="T31" fmla="*/ 76 h 578"/>
                <a:gd name="T32" fmla="*/ 278 w 464"/>
                <a:gd name="T33" fmla="*/ 21 h 578"/>
                <a:gd name="T34" fmla="*/ 301 w 464"/>
                <a:gd name="T35" fmla="*/ 23 h 578"/>
                <a:gd name="T36" fmla="*/ 316 w 464"/>
                <a:gd name="T37" fmla="*/ 6 h 578"/>
                <a:gd name="T38" fmla="*/ 323 w 464"/>
                <a:gd name="T39" fmla="*/ 0 h 578"/>
                <a:gd name="T40" fmla="*/ 350 w 464"/>
                <a:gd name="T41" fmla="*/ 113 h 578"/>
                <a:gd name="T42" fmla="*/ 350 w 464"/>
                <a:gd name="T43" fmla="*/ 124 h 578"/>
                <a:gd name="T44" fmla="*/ 348 w 464"/>
                <a:gd name="T45" fmla="*/ 168 h 5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4"/>
                <a:gd name="T70" fmla="*/ 0 h 578"/>
                <a:gd name="T71" fmla="*/ 464 w 464"/>
                <a:gd name="T72" fmla="*/ 578 h 5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4" h="578">
                  <a:moveTo>
                    <a:pt x="455" y="229"/>
                  </a:moveTo>
                  <a:lnTo>
                    <a:pt x="463" y="311"/>
                  </a:lnTo>
                  <a:lnTo>
                    <a:pt x="458" y="311"/>
                  </a:lnTo>
                  <a:lnTo>
                    <a:pt x="369" y="444"/>
                  </a:lnTo>
                  <a:lnTo>
                    <a:pt x="314" y="577"/>
                  </a:lnTo>
                  <a:lnTo>
                    <a:pt x="287" y="535"/>
                  </a:lnTo>
                  <a:lnTo>
                    <a:pt x="127" y="493"/>
                  </a:lnTo>
                  <a:lnTo>
                    <a:pt x="103" y="465"/>
                  </a:lnTo>
                  <a:lnTo>
                    <a:pt x="96" y="470"/>
                  </a:lnTo>
                  <a:lnTo>
                    <a:pt x="62" y="486"/>
                  </a:lnTo>
                  <a:lnTo>
                    <a:pt x="52" y="509"/>
                  </a:lnTo>
                  <a:lnTo>
                    <a:pt x="52" y="478"/>
                  </a:lnTo>
                  <a:lnTo>
                    <a:pt x="0" y="120"/>
                  </a:lnTo>
                  <a:lnTo>
                    <a:pt x="142" y="103"/>
                  </a:lnTo>
                  <a:lnTo>
                    <a:pt x="202" y="130"/>
                  </a:lnTo>
                  <a:lnTo>
                    <a:pt x="331" y="104"/>
                  </a:lnTo>
                  <a:lnTo>
                    <a:pt x="363" y="29"/>
                  </a:lnTo>
                  <a:lnTo>
                    <a:pt x="393" y="31"/>
                  </a:lnTo>
                  <a:lnTo>
                    <a:pt x="413" y="8"/>
                  </a:lnTo>
                  <a:lnTo>
                    <a:pt x="422" y="0"/>
                  </a:lnTo>
                  <a:lnTo>
                    <a:pt x="458" y="154"/>
                  </a:lnTo>
                  <a:lnTo>
                    <a:pt x="458" y="169"/>
                  </a:lnTo>
                  <a:lnTo>
                    <a:pt x="455" y="229"/>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2" name="Freeform 21">
              <a:extLst>
                <a:ext uri="{FF2B5EF4-FFF2-40B4-BE49-F238E27FC236}">
                  <a16:creationId xmlns:a16="http://schemas.microsoft.com/office/drawing/2014/main" id="{20408612-35B2-4E79-AA25-798CBC252197}"/>
                </a:ext>
              </a:extLst>
            </p:cNvPr>
            <p:cNvSpPr>
              <a:spLocks/>
            </p:cNvSpPr>
            <p:nvPr/>
          </p:nvSpPr>
          <p:spPr bwMode="auto">
            <a:xfrm>
              <a:off x="7369431" y="2705427"/>
              <a:ext cx="423967" cy="655031"/>
            </a:xfrm>
            <a:custGeom>
              <a:avLst/>
              <a:gdLst>
                <a:gd name="T0" fmla="*/ 47 w 345"/>
                <a:gd name="T1" fmla="*/ 23 h 603"/>
                <a:gd name="T2" fmla="*/ 37 w 345"/>
                <a:gd name="T3" fmla="*/ 40 h 603"/>
                <a:gd name="T4" fmla="*/ 0 w 345"/>
                <a:gd name="T5" fmla="*/ 23 h 603"/>
                <a:gd name="T6" fmla="*/ 44 w 345"/>
                <a:gd name="T7" fmla="*/ 282 h 603"/>
                <a:gd name="T8" fmla="*/ 44 w 345"/>
                <a:gd name="T9" fmla="*/ 302 h 603"/>
                <a:gd name="T10" fmla="*/ 60 w 345"/>
                <a:gd name="T11" fmla="*/ 323 h 603"/>
                <a:gd name="T12" fmla="*/ 24 w 345"/>
                <a:gd name="T13" fmla="*/ 440 h 603"/>
                <a:gd name="T14" fmla="*/ 140 w 345"/>
                <a:gd name="T15" fmla="*/ 426 h 603"/>
                <a:gd name="T16" fmla="*/ 164 w 345"/>
                <a:gd name="T17" fmla="*/ 382 h 603"/>
                <a:gd name="T18" fmla="*/ 179 w 345"/>
                <a:gd name="T19" fmla="*/ 408 h 603"/>
                <a:gd name="T20" fmla="*/ 263 w 345"/>
                <a:gd name="T21" fmla="*/ 282 h 603"/>
                <a:gd name="T22" fmla="*/ 263 w 345"/>
                <a:gd name="T23" fmla="*/ 260 h 603"/>
                <a:gd name="T24" fmla="*/ 223 w 345"/>
                <a:gd name="T25" fmla="*/ 0 h 603"/>
                <a:gd name="T26" fmla="*/ 47 w 345"/>
                <a:gd name="T27" fmla="*/ 2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5"/>
                <a:gd name="T43" fmla="*/ 0 h 603"/>
                <a:gd name="T44" fmla="*/ 345 w 345"/>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5" h="603">
                  <a:moveTo>
                    <a:pt x="62" y="31"/>
                  </a:moveTo>
                  <a:lnTo>
                    <a:pt x="49" y="55"/>
                  </a:lnTo>
                  <a:lnTo>
                    <a:pt x="0" y="31"/>
                  </a:lnTo>
                  <a:lnTo>
                    <a:pt x="58" y="386"/>
                  </a:lnTo>
                  <a:lnTo>
                    <a:pt x="57" y="413"/>
                  </a:lnTo>
                  <a:lnTo>
                    <a:pt x="79" y="442"/>
                  </a:lnTo>
                  <a:lnTo>
                    <a:pt x="32" y="602"/>
                  </a:lnTo>
                  <a:lnTo>
                    <a:pt x="183" y="582"/>
                  </a:lnTo>
                  <a:lnTo>
                    <a:pt x="214" y="523"/>
                  </a:lnTo>
                  <a:lnTo>
                    <a:pt x="234" y="558"/>
                  </a:lnTo>
                  <a:lnTo>
                    <a:pt x="344" y="386"/>
                  </a:lnTo>
                  <a:lnTo>
                    <a:pt x="344" y="356"/>
                  </a:lnTo>
                  <a:lnTo>
                    <a:pt x="292" y="0"/>
                  </a:lnTo>
                  <a:lnTo>
                    <a:pt x="62" y="31"/>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3" name="Freeform 22">
              <a:extLst>
                <a:ext uri="{FF2B5EF4-FFF2-40B4-BE49-F238E27FC236}">
                  <a16:creationId xmlns:a16="http://schemas.microsoft.com/office/drawing/2014/main" id="{B315B9B7-D6D2-4CF5-8599-129C2BE48753}"/>
                </a:ext>
              </a:extLst>
            </p:cNvPr>
            <p:cNvSpPr>
              <a:spLocks/>
            </p:cNvSpPr>
            <p:nvPr/>
          </p:nvSpPr>
          <p:spPr bwMode="auto">
            <a:xfrm>
              <a:off x="7247380" y="3079733"/>
              <a:ext cx="939473" cy="491645"/>
            </a:xfrm>
            <a:custGeom>
              <a:avLst/>
              <a:gdLst>
                <a:gd name="T0" fmla="*/ 339 w 767"/>
                <a:gd name="T1" fmla="*/ 34 h 454"/>
                <a:gd name="T2" fmla="*/ 346 w 767"/>
                <a:gd name="T3" fmla="*/ 15 h 454"/>
                <a:gd name="T4" fmla="*/ 373 w 767"/>
                <a:gd name="T5" fmla="*/ 4 h 454"/>
                <a:gd name="T6" fmla="*/ 378 w 767"/>
                <a:gd name="T7" fmla="*/ 0 h 454"/>
                <a:gd name="T8" fmla="*/ 396 w 767"/>
                <a:gd name="T9" fmla="*/ 20 h 454"/>
                <a:gd name="T10" fmla="*/ 519 w 767"/>
                <a:gd name="T11" fmla="*/ 52 h 454"/>
                <a:gd name="T12" fmla="*/ 540 w 767"/>
                <a:gd name="T13" fmla="*/ 82 h 454"/>
                <a:gd name="T14" fmla="*/ 584 w 767"/>
                <a:gd name="T15" fmla="*/ 144 h 454"/>
                <a:gd name="T16" fmla="*/ 497 w 767"/>
                <a:gd name="T17" fmla="*/ 246 h 454"/>
                <a:gd name="T18" fmla="*/ 0 w 767"/>
                <a:gd name="T19" fmla="*/ 330 h 454"/>
                <a:gd name="T20" fmla="*/ 14 w 767"/>
                <a:gd name="T21" fmla="*/ 286 h 454"/>
                <a:gd name="T22" fmla="*/ 34 w 767"/>
                <a:gd name="T23" fmla="*/ 252 h 454"/>
                <a:gd name="T24" fmla="*/ 76 w 767"/>
                <a:gd name="T25" fmla="*/ 277 h 454"/>
                <a:gd name="T26" fmla="*/ 101 w 767"/>
                <a:gd name="T27" fmla="*/ 190 h 454"/>
                <a:gd name="T28" fmla="*/ 216 w 767"/>
                <a:gd name="T29" fmla="*/ 176 h 454"/>
                <a:gd name="T30" fmla="*/ 239 w 767"/>
                <a:gd name="T31" fmla="*/ 133 h 454"/>
                <a:gd name="T32" fmla="*/ 255 w 767"/>
                <a:gd name="T33" fmla="*/ 157 h 454"/>
                <a:gd name="T34" fmla="*/ 339 w 767"/>
                <a:gd name="T35" fmla="*/ 32 h 454"/>
                <a:gd name="T36" fmla="*/ 339 w 767"/>
                <a:gd name="T37" fmla="*/ 34 h 4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7"/>
                <a:gd name="T58" fmla="*/ 0 h 454"/>
                <a:gd name="T59" fmla="*/ 767 w 767"/>
                <a:gd name="T60" fmla="*/ 454 h 4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7" h="454">
                  <a:moveTo>
                    <a:pt x="444" y="47"/>
                  </a:moveTo>
                  <a:lnTo>
                    <a:pt x="454" y="21"/>
                  </a:lnTo>
                  <a:lnTo>
                    <a:pt x="489" y="5"/>
                  </a:lnTo>
                  <a:lnTo>
                    <a:pt x="496" y="0"/>
                  </a:lnTo>
                  <a:lnTo>
                    <a:pt x="519" y="28"/>
                  </a:lnTo>
                  <a:lnTo>
                    <a:pt x="680" y="71"/>
                  </a:lnTo>
                  <a:lnTo>
                    <a:pt x="708" y="112"/>
                  </a:lnTo>
                  <a:lnTo>
                    <a:pt x="766" y="198"/>
                  </a:lnTo>
                  <a:lnTo>
                    <a:pt x="652" y="338"/>
                  </a:lnTo>
                  <a:lnTo>
                    <a:pt x="0" y="453"/>
                  </a:lnTo>
                  <a:lnTo>
                    <a:pt x="19" y="392"/>
                  </a:lnTo>
                  <a:lnTo>
                    <a:pt x="45" y="345"/>
                  </a:lnTo>
                  <a:lnTo>
                    <a:pt x="100" y="380"/>
                  </a:lnTo>
                  <a:lnTo>
                    <a:pt x="132" y="261"/>
                  </a:lnTo>
                  <a:lnTo>
                    <a:pt x="283" y="241"/>
                  </a:lnTo>
                  <a:lnTo>
                    <a:pt x="314" y="182"/>
                  </a:lnTo>
                  <a:lnTo>
                    <a:pt x="334" y="216"/>
                  </a:lnTo>
                  <a:lnTo>
                    <a:pt x="444" y="44"/>
                  </a:lnTo>
                  <a:lnTo>
                    <a:pt x="444" y="47"/>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74" name="Group 73">
              <a:extLst>
                <a:ext uri="{FF2B5EF4-FFF2-40B4-BE49-F238E27FC236}">
                  <a16:creationId xmlns:a16="http://schemas.microsoft.com/office/drawing/2014/main" id="{66B62CB7-73F9-4A01-AAD8-DDAC081D50FC}"/>
                </a:ext>
              </a:extLst>
            </p:cNvPr>
            <p:cNvGrpSpPr/>
            <p:nvPr/>
          </p:nvGrpSpPr>
          <p:grpSpPr>
            <a:xfrm rot="21444197">
              <a:off x="6969658" y="1869436"/>
              <a:ext cx="1031011" cy="880802"/>
              <a:chOff x="5624584" y="827554"/>
              <a:chExt cx="1164786" cy="1149222"/>
            </a:xfrm>
            <a:grpFill/>
          </p:grpSpPr>
          <p:sp>
            <p:nvSpPr>
              <p:cNvPr id="75" name="Freeform 67">
                <a:extLst>
                  <a:ext uri="{FF2B5EF4-FFF2-40B4-BE49-F238E27FC236}">
                    <a16:creationId xmlns:a16="http://schemas.microsoft.com/office/drawing/2014/main" id="{997DEC51-9CE8-4D1A-AB6A-1E9ACCCBDE27}"/>
                  </a:ext>
                </a:extLst>
              </p:cNvPr>
              <p:cNvSpPr>
                <a:spLocks/>
              </p:cNvSpPr>
              <p:nvPr/>
            </p:nvSpPr>
            <p:spPr bwMode="auto">
              <a:xfrm>
                <a:off x="6159805" y="1108561"/>
                <a:ext cx="629565" cy="868215"/>
              </a:xfrm>
              <a:custGeom>
                <a:avLst/>
                <a:gdLst>
                  <a:gd name="T0" fmla="*/ 293 w 454"/>
                  <a:gd name="T1" fmla="*/ 412 h 613"/>
                  <a:gd name="T2" fmla="*/ 182 w 454"/>
                  <a:gd name="T3" fmla="*/ 425 h 613"/>
                  <a:gd name="T4" fmla="*/ 9 w 454"/>
                  <a:gd name="T5" fmla="*/ 447 h 613"/>
                  <a:gd name="T6" fmla="*/ 9 w 454"/>
                  <a:gd name="T7" fmla="*/ 441 h 613"/>
                  <a:gd name="T8" fmla="*/ 54 w 454"/>
                  <a:gd name="T9" fmla="*/ 360 h 613"/>
                  <a:gd name="T10" fmla="*/ 0 w 454"/>
                  <a:gd name="T11" fmla="*/ 192 h 613"/>
                  <a:gd name="T12" fmla="*/ 54 w 454"/>
                  <a:gd name="T13" fmla="*/ 56 h 613"/>
                  <a:gd name="T14" fmla="*/ 54 w 454"/>
                  <a:gd name="T15" fmla="*/ 72 h 613"/>
                  <a:gd name="T16" fmla="*/ 70 w 454"/>
                  <a:gd name="T17" fmla="*/ 94 h 613"/>
                  <a:gd name="T18" fmla="*/ 101 w 454"/>
                  <a:gd name="T19" fmla="*/ 0 h 613"/>
                  <a:gd name="T20" fmla="*/ 219 w 454"/>
                  <a:gd name="T21" fmla="*/ 29 h 613"/>
                  <a:gd name="T22" fmla="*/ 245 w 454"/>
                  <a:gd name="T23" fmla="*/ 110 h 613"/>
                  <a:gd name="T24" fmla="*/ 209 w 454"/>
                  <a:gd name="T25" fmla="*/ 205 h 613"/>
                  <a:gd name="T26" fmla="*/ 232 w 454"/>
                  <a:gd name="T27" fmla="*/ 211 h 613"/>
                  <a:gd name="T28" fmla="*/ 287 w 454"/>
                  <a:gd name="T29" fmla="*/ 145 h 613"/>
                  <a:gd name="T30" fmla="*/ 346 w 454"/>
                  <a:gd name="T31" fmla="*/ 227 h 613"/>
                  <a:gd name="T32" fmla="*/ 342 w 454"/>
                  <a:gd name="T33" fmla="*/ 287 h 613"/>
                  <a:gd name="T34" fmla="*/ 325 w 454"/>
                  <a:gd name="T35" fmla="*/ 317 h 613"/>
                  <a:gd name="T36" fmla="*/ 293 w 454"/>
                  <a:gd name="T37" fmla="*/ 412 h 6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4"/>
                  <a:gd name="T58" fmla="*/ 0 h 613"/>
                  <a:gd name="T59" fmla="*/ 454 w 454"/>
                  <a:gd name="T60" fmla="*/ 613 h 6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4" h="613">
                    <a:moveTo>
                      <a:pt x="383" y="564"/>
                    </a:moveTo>
                    <a:lnTo>
                      <a:pt x="238" y="581"/>
                    </a:lnTo>
                    <a:lnTo>
                      <a:pt x="12" y="612"/>
                    </a:lnTo>
                    <a:lnTo>
                      <a:pt x="12" y="604"/>
                    </a:lnTo>
                    <a:lnTo>
                      <a:pt x="70" y="492"/>
                    </a:lnTo>
                    <a:lnTo>
                      <a:pt x="0" y="263"/>
                    </a:lnTo>
                    <a:lnTo>
                      <a:pt x="70" y="76"/>
                    </a:lnTo>
                    <a:lnTo>
                      <a:pt x="70" y="99"/>
                    </a:lnTo>
                    <a:lnTo>
                      <a:pt x="92" y="128"/>
                    </a:lnTo>
                    <a:lnTo>
                      <a:pt x="132" y="0"/>
                    </a:lnTo>
                    <a:lnTo>
                      <a:pt x="287" y="39"/>
                    </a:lnTo>
                    <a:lnTo>
                      <a:pt x="321" y="151"/>
                    </a:lnTo>
                    <a:lnTo>
                      <a:pt x="274" y="281"/>
                    </a:lnTo>
                    <a:lnTo>
                      <a:pt x="303" y="289"/>
                    </a:lnTo>
                    <a:lnTo>
                      <a:pt x="375" y="198"/>
                    </a:lnTo>
                    <a:lnTo>
                      <a:pt x="453" y="310"/>
                    </a:lnTo>
                    <a:lnTo>
                      <a:pt x="447" y="393"/>
                    </a:lnTo>
                    <a:lnTo>
                      <a:pt x="425" y="434"/>
                    </a:lnTo>
                    <a:lnTo>
                      <a:pt x="383" y="564"/>
                    </a:lnTo>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sp>
            <p:nvSpPr>
              <p:cNvPr id="76" name="Freeform 68">
                <a:extLst>
                  <a:ext uri="{FF2B5EF4-FFF2-40B4-BE49-F238E27FC236}">
                    <a16:creationId xmlns:a16="http://schemas.microsoft.com/office/drawing/2014/main" id="{13A4EDA0-B3B6-466E-AD1C-F5B6030A044D}"/>
                  </a:ext>
                </a:extLst>
              </p:cNvPr>
              <p:cNvSpPr>
                <a:spLocks/>
              </p:cNvSpPr>
              <p:nvPr/>
            </p:nvSpPr>
            <p:spPr bwMode="auto">
              <a:xfrm>
                <a:off x="5624584" y="827554"/>
                <a:ext cx="858168" cy="527131"/>
              </a:xfrm>
              <a:custGeom>
                <a:avLst/>
                <a:gdLst>
                  <a:gd name="T0" fmla="*/ 196 w 619"/>
                  <a:gd name="T1" fmla="*/ 271 h 371"/>
                  <a:gd name="T2" fmla="*/ 167 w 619"/>
                  <a:gd name="T3" fmla="*/ 173 h 371"/>
                  <a:gd name="T4" fmla="*/ 135 w 619"/>
                  <a:gd name="T5" fmla="*/ 173 h 371"/>
                  <a:gd name="T6" fmla="*/ 5 w 619"/>
                  <a:gd name="T7" fmla="*/ 145 h 371"/>
                  <a:gd name="T8" fmla="*/ 0 w 619"/>
                  <a:gd name="T9" fmla="*/ 133 h 371"/>
                  <a:gd name="T10" fmla="*/ 0 w 619"/>
                  <a:gd name="T11" fmla="*/ 129 h 371"/>
                  <a:gd name="T12" fmla="*/ 7 w 619"/>
                  <a:gd name="T13" fmla="*/ 117 h 371"/>
                  <a:gd name="T14" fmla="*/ 152 w 619"/>
                  <a:gd name="T15" fmla="*/ 0 h 371"/>
                  <a:gd name="T16" fmla="*/ 177 w 619"/>
                  <a:gd name="T17" fmla="*/ 12 h 371"/>
                  <a:gd name="T18" fmla="*/ 154 w 619"/>
                  <a:gd name="T19" fmla="*/ 56 h 371"/>
                  <a:gd name="T20" fmla="*/ 149 w 619"/>
                  <a:gd name="T21" fmla="*/ 73 h 371"/>
                  <a:gd name="T22" fmla="*/ 154 w 619"/>
                  <a:gd name="T23" fmla="*/ 69 h 371"/>
                  <a:gd name="T24" fmla="*/ 167 w 619"/>
                  <a:gd name="T25" fmla="*/ 69 h 371"/>
                  <a:gd name="T26" fmla="*/ 206 w 619"/>
                  <a:gd name="T27" fmla="*/ 101 h 371"/>
                  <a:gd name="T28" fmla="*/ 214 w 619"/>
                  <a:gd name="T29" fmla="*/ 89 h 371"/>
                  <a:gd name="T30" fmla="*/ 257 w 619"/>
                  <a:gd name="T31" fmla="*/ 89 h 371"/>
                  <a:gd name="T32" fmla="*/ 263 w 619"/>
                  <a:gd name="T33" fmla="*/ 78 h 371"/>
                  <a:gd name="T34" fmla="*/ 276 w 619"/>
                  <a:gd name="T35" fmla="*/ 76 h 371"/>
                  <a:gd name="T36" fmla="*/ 350 w 619"/>
                  <a:gd name="T37" fmla="*/ 50 h 371"/>
                  <a:gd name="T38" fmla="*/ 376 w 619"/>
                  <a:gd name="T39" fmla="*/ 73 h 371"/>
                  <a:gd name="T40" fmla="*/ 442 w 619"/>
                  <a:gd name="T41" fmla="*/ 69 h 371"/>
                  <a:gd name="T42" fmla="*/ 455 w 619"/>
                  <a:gd name="T43" fmla="*/ 82 h 371"/>
                  <a:gd name="T44" fmla="*/ 472 w 619"/>
                  <a:gd name="T45" fmla="*/ 113 h 371"/>
                  <a:gd name="T46" fmla="*/ 241 w 619"/>
                  <a:gd name="T47" fmla="*/ 161 h 371"/>
                  <a:gd name="T48" fmla="*/ 196 w 619"/>
                  <a:gd name="T49" fmla="*/ 271 h 3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9"/>
                  <a:gd name="T76" fmla="*/ 0 h 371"/>
                  <a:gd name="T77" fmla="*/ 619 w 619"/>
                  <a:gd name="T78" fmla="*/ 371 h 3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9" h="371">
                    <a:moveTo>
                      <a:pt x="257" y="370"/>
                    </a:moveTo>
                    <a:lnTo>
                      <a:pt x="218" y="236"/>
                    </a:lnTo>
                    <a:lnTo>
                      <a:pt x="177" y="236"/>
                    </a:lnTo>
                    <a:lnTo>
                      <a:pt x="6" y="198"/>
                    </a:lnTo>
                    <a:lnTo>
                      <a:pt x="0" y="182"/>
                    </a:lnTo>
                    <a:lnTo>
                      <a:pt x="0" y="176"/>
                    </a:lnTo>
                    <a:lnTo>
                      <a:pt x="9" y="159"/>
                    </a:lnTo>
                    <a:lnTo>
                      <a:pt x="199" y="0"/>
                    </a:lnTo>
                    <a:lnTo>
                      <a:pt x="232" y="16"/>
                    </a:lnTo>
                    <a:lnTo>
                      <a:pt x="201" y="77"/>
                    </a:lnTo>
                    <a:lnTo>
                      <a:pt x="195" y="99"/>
                    </a:lnTo>
                    <a:lnTo>
                      <a:pt x="201" y="94"/>
                    </a:lnTo>
                    <a:lnTo>
                      <a:pt x="218" y="94"/>
                    </a:lnTo>
                    <a:lnTo>
                      <a:pt x="269" y="138"/>
                    </a:lnTo>
                    <a:lnTo>
                      <a:pt x="280" y="122"/>
                    </a:lnTo>
                    <a:lnTo>
                      <a:pt x="336" y="122"/>
                    </a:lnTo>
                    <a:lnTo>
                      <a:pt x="344" y="107"/>
                    </a:lnTo>
                    <a:lnTo>
                      <a:pt x="361" y="104"/>
                    </a:lnTo>
                    <a:lnTo>
                      <a:pt x="458" y="68"/>
                    </a:lnTo>
                    <a:lnTo>
                      <a:pt x="492" y="99"/>
                    </a:lnTo>
                    <a:lnTo>
                      <a:pt x="578" y="94"/>
                    </a:lnTo>
                    <a:lnTo>
                      <a:pt x="596" y="112"/>
                    </a:lnTo>
                    <a:lnTo>
                      <a:pt x="618" y="154"/>
                    </a:lnTo>
                    <a:lnTo>
                      <a:pt x="315" y="220"/>
                    </a:lnTo>
                    <a:lnTo>
                      <a:pt x="257" y="370"/>
                    </a:lnTo>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grpSp>
        <p:sp>
          <p:nvSpPr>
            <p:cNvPr id="77" name="Freeform 24">
              <a:extLst>
                <a:ext uri="{FF2B5EF4-FFF2-40B4-BE49-F238E27FC236}">
                  <a16:creationId xmlns:a16="http://schemas.microsoft.com/office/drawing/2014/main" id="{23900B14-FD04-43E2-8C15-9BD027FCD04D}"/>
                </a:ext>
              </a:extLst>
            </p:cNvPr>
            <p:cNvSpPr>
              <a:spLocks/>
            </p:cNvSpPr>
            <p:nvPr/>
          </p:nvSpPr>
          <p:spPr bwMode="auto">
            <a:xfrm>
              <a:off x="6217975" y="2522732"/>
              <a:ext cx="823845" cy="507983"/>
            </a:xfrm>
            <a:custGeom>
              <a:avLst/>
              <a:gdLst>
                <a:gd name="T0" fmla="*/ 17 w 658"/>
                <a:gd name="T1" fmla="*/ 41 h 470"/>
                <a:gd name="T2" fmla="*/ 0 w 658"/>
                <a:gd name="T3" fmla="*/ 52 h 470"/>
                <a:gd name="T4" fmla="*/ 7 w 658"/>
                <a:gd name="T5" fmla="*/ 130 h 470"/>
                <a:gd name="T6" fmla="*/ 14 w 658"/>
                <a:gd name="T7" fmla="*/ 163 h 470"/>
                <a:gd name="T8" fmla="*/ 72 w 658"/>
                <a:gd name="T9" fmla="*/ 298 h 470"/>
                <a:gd name="T10" fmla="*/ 78 w 658"/>
                <a:gd name="T11" fmla="*/ 326 h 470"/>
                <a:gd name="T12" fmla="*/ 85 w 658"/>
                <a:gd name="T13" fmla="*/ 341 h 470"/>
                <a:gd name="T14" fmla="*/ 411 w 658"/>
                <a:gd name="T15" fmla="*/ 320 h 470"/>
                <a:gd name="T16" fmla="*/ 430 w 658"/>
                <a:gd name="T17" fmla="*/ 333 h 470"/>
                <a:gd name="T18" fmla="*/ 464 w 658"/>
                <a:gd name="T19" fmla="*/ 261 h 470"/>
                <a:gd name="T20" fmla="*/ 455 w 658"/>
                <a:gd name="T21" fmla="*/ 234 h 470"/>
                <a:gd name="T22" fmla="*/ 505 w 658"/>
                <a:gd name="T23" fmla="*/ 200 h 470"/>
                <a:gd name="T24" fmla="*/ 512 w 658"/>
                <a:gd name="T25" fmla="*/ 148 h 470"/>
                <a:gd name="T26" fmla="*/ 495 w 658"/>
                <a:gd name="T27" fmla="*/ 139 h 470"/>
                <a:gd name="T28" fmla="*/ 474 w 658"/>
                <a:gd name="T29" fmla="*/ 119 h 470"/>
                <a:gd name="T30" fmla="*/ 437 w 658"/>
                <a:gd name="T31" fmla="*/ 87 h 470"/>
                <a:gd name="T32" fmla="*/ 416 w 658"/>
                <a:gd name="T33" fmla="*/ 0 h 470"/>
                <a:gd name="T34" fmla="*/ 23 w 658"/>
                <a:gd name="T35" fmla="*/ 44 h 470"/>
                <a:gd name="T36" fmla="*/ 17 w 658"/>
                <a:gd name="T37" fmla="*/ 41 h 4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8"/>
                <a:gd name="T58" fmla="*/ 0 h 470"/>
                <a:gd name="T59" fmla="*/ 658 w 658"/>
                <a:gd name="T60" fmla="*/ 470 h 4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8" h="470">
                  <a:moveTo>
                    <a:pt x="22" y="56"/>
                  </a:moveTo>
                  <a:lnTo>
                    <a:pt x="0" y="71"/>
                  </a:lnTo>
                  <a:lnTo>
                    <a:pt x="9" y="178"/>
                  </a:lnTo>
                  <a:lnTo>
                    <a:pt x="18" y="224"/>
                  </a:lnTo>
                  <a:lnTo>
                    <a:pt x="92" y="410"/>
                  </a:lnTo>
                  <a:lnTo>
                    <a:pt x="100" y="448"/>
                  </a:lnTo>
                  <a:lnTo>
                    <a:pt x="109" y="469"/>
                  </a:lnTo>
                  <a:lnTo>
                    <a:pt x="527" y="440"/>
                  </a:lnTo>
                  <a:lnTo>
                    <a:pt x="552" y="458"/>
                  </a:lnTo>
                  <a:lnTo>
                    <a:pt x="595" y="358"/>
                  </a:lnTo>
                  <a:lnTo>
                    <a:pt x="584" y="321"/>
                  </a:lnTo>
                  <a:lnTo>
                    <a:pt x="648" y="275"/>
                  </a:lnTo>
                  <a:lnTo>
                    <a:pt x="657" y="204"/>
                  </a:lnTo>
                  <a:lnTo>
                    <a:pt x="635" y="191"/>
                  </a:lnTo>
                  <a:lnTo>
                    <a:pt x="608" y="164"/>
                  </a:lnTo>
                  <a:lnTo>
                    <a:pt x="561" y="120"/>
                  </a:lnTo>
                  <a:lnTo>
                    <a:pt x="533" y="0"/>
                  </a:lnTo>
                  <a:lnTo>
                    <a:pt x="30" y="61"/>
                  </a:lnTo>
                  <a:lnTo>
                    <a:pt x="22" y="56"/>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8" name="Freeform 25">
              <a:extLst>
                <a:ext uri="{FF2B5EF4-FFF2-40B4-BE49-F238E27FC236}">
                  <a16:creationId xmlns:a16="http://schemas.microsoft.com/office/drawing/2014/main" id="{59E5711C-27FB-4348-8A67-8C579BF7646B}"/>
                </a:ext>
              </a:extLst>
            </p:cNvPr>
            <p:cNvSpPr>
              <a:spLocks/>
            </p:cNvSpPr>
            <p:nvPr/>
          </p:nvSpPr>
          <p:spPr bwMode="auto">
            <a:xfrm>
              <a:off x="6886045" y="2659383"/>
              <a:ext cx="590986" cy="858522"/>
            </a:xfrm>
            <a:custGeom>
              <a:avLst/>
              <a:gdLst>
                <a:gd name="T0" fmla="*/ 244 w 471"/>
                <a:gd name="T1" fmla="*/ 557 h 794"/>
                <a:gd name="T2" fmla="*/ 217 w 471"/>
                <a:gd name="T3" fmla="*/ 557 h 794"/>
                <a:gd name="T4" fmla="*/ 213 w 471"/>
                <a:gd name="T5" fmla="*/ 537 h 794"/>
                <a:gd name="T6" fmla="*/ 200 w 471"/>
                <a:gd name="T7" fmla="*/ 513 h 794"/>
                <a:gd name="T8" fmla="*/ 135 w 471"/>
                <a:gd name="T9" fmla="*/ 456 h 794"/>
                <a:gd name="T10" fmla="*/ 144 w 471"/>
                <a:gd name="T11" fmla="*/ 418 h 794"/>
                <a:gd name="T12" fmla="*/ 132 w 471"/>
                <a:gd name="T13" fmla="*/ 369 h 794"/>
                <a:gd name="T14" fmla="*/ 96 w 471"/>
                <a:gd name="T15" fmla="*/ 381 h 794"/>
                <a:gd name="T16" fmla="*/ 23 w 471"/>
                <a:gd name="T17" fmla="*/ 308 h 794"/>
                <a:gd name="T18" fmla="*/ 0 w 471"/>
                <a:gd name="T19" fmla="*/ 268 h 794"/>
                <a:gd name="T20" fmla="*/ 7 w 471"/>
                <a:gd name="T21" fmla="*/ 243 h 794"/>
                <a:gd name="T22" fmla="*/ 41 w 471"/>
                <a:gd name="T23" fmla="*/ 170 h 794"/>
                <a:gd name="T24" fmla="*/ 33 w 471"/>
                <a:gd name="T25" fmla="*/ 143 h 794"/>
                <a:gd name="T26" fmla="*/ 82 w 471"/>
                <a:gd name="T27" fmla="*/ 110 h 794"/>
                <a:gd name="T28" fmla="*/ 89 w 471"/>
                <a:gd name="T29" fmla="*/ 58 h 794"/>
                <a:gd name="T30" fmla="*/ 72 w 471"/>
                <a:gd name="T31" fmla="*/ 49 h 794"/>
                <a:gd name="T32" fmla="*/ 51 w 471"/>
                <a:gd name="T33" fmla="*/ 29 h 794"/>
                <a:gd name="T34" fmla="*/ 278 w 471"/>
                <a:gd name="T35" fmla="*/ 0 h 794"/>
                <a:gd name="T36" fmla="*/ 278 w 471"/>
                <a:gd name="T37" fmla="*/ 5 h 794"/>
                <a:gd name="T38" fmla="*/ 295 w 471"/>
                <a:gd name="T39" fmla="*/ 58 h 794"/>
                <a:gd name="T40" fmla="*/ 305 w 471"/>
                <a:gd name="T41" fmla="*/ 64 h 794"/>
                <a:gd name="T42" fmla="*/ 350 w 471"/>
                <a:gd name="T43" fmla="*/ 324 h 794"/>
                <a:gd name="T44" fmla="*/ 350 w 471"/>
                <a:gd name="T45" fmla="*/ 344 h 794"/>
                <a:gd name="T46" fmla="*/ 367 w 471"/>
                <a:gd name="T47" fmla="*/ 365 h 794"/>
                <a:gd name="T48" fmla="*/ 330 w 471"/>
                <a:gd name="T49" fmla="*/ 482 h 794"/>
                <a:gd name="T50" fmla="*/ 305 w 471"/>
                <a:gd name="T51" fmla="*/ 569 h 794"/>
                <a:gd name="T52" fmla="*/ 263 w 471"/>
                <a:gd name="T53" fmla="*/ 543 h 794"/>
                <a:gd name="T54" fmla="*/ 242 w 471"/>
                <a:gd name="T55" fmla="*/ 577 h 794"/>
                <a:gd name="T56" fmla="*/ 244 w 471"/>
                <a:gd name="T57" fmla="*/ 557 h 7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1"/>
                <a:gd name="T88" fmla="*/ 0 h 794"/>
                <a:gd name="T89" fmla="*/ 471 w 471"/>
                <a:gd name="T90" fmla="*/ 794 h 7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1" h="794">
                  <a:moveTo>
                    <a:pt x="312" y="765"/>
                  </a:moveTo>
                  <a:lnTo>
                    <a:pt x="278" y="765"/>
                  </a:lnTo>
                  <a:lnTo>
                    <a:pt x="273" y="737"/>
                  </a:lnTo>
                  <a:lnTo>
                    <a:pt x="256" y="705"/>
                  </a:lnTo>
                  <a:lnTo>
                    <a:pt x="173" y="626"/>
                  </a:lnTo>
                  <a:lnTo>
                    <a:pt x="184" y="574"/>
                  </a:lnTo>
                  <a:lnTo>
                    <a:pt x="169" y="507"/>
                  </a:lnTo>
                  <a:lnTo>
                    <a:pt x="123" y="523"/>
                  </a:lnTo>
                  <a:lnTo>
                    <a:pt x="30" y="423"/>
                  </a:lnTo>
                  <a:lnTo>
                    <a:pt x="0" y="368"/>
                  </a:lnTo>
                  <a:lnTo>
                    <a:pt x="9" y="334"/>
                  </a:lnTo>
                  <a:lnTo>
                    <a:pt x="52" y="234"/>
                  </a:lnTo>
                  <a:lnTo>
                    <a:pt x="42" y="197"/>
                  </a:lnTo>
                  <a:lnTo>
                    <a:pt x="105" y="151"/>
                  </a:lnTo>
                  <a:lnTo>
                    <a:pt x="114" y="80"/>
                  </a:lnTo>
                  <a:lnTo>
                    <a:pt x="92" y="67"/>
                  </a:lnTo>
                  <a:lnTo>
                    <a:pt x="65" y="40"/>
                  </a:lnTo>
                  <a:lnTo>
                    <a:pt x="356" y="0"/>
                  </a:lnTo>
                  <a:lnTo>
                    <a:pt x="356" y="7"/>
                  </a:lnTo>
                  <a:lnTo>
                    <a:pt x="378" y="80"/>
                  </a:lnTo>
                  <a:lnTo>
                    <a:pt x="391" y="88"/>
                  </a:lnTo>
                  <a:lnTo>
                    <a:pt x="448" y="445"/>
                  </a:lnTo>
                  <a:lnTo>
                    <a:pt x="448" y="472"/>
                  </a:lnTo>
                  <a:lnTo>
                    <a:pt x="470" y="501"/>
                  </a:lnTo>
                  <a:lnTo>
                    <a:pt x="423" y="662"/>
                  </a:lnTo>
                  <a:lnTo>
                    <a:pt x="391" y="781"/>
                  </a:lnTo>
                  <a:lnTo>
                    <a:pt x="336" y="746"/>
                  </a:lnTo>
                  <a:lnTo>
                    <a:pt x="310" y="793"/>
                  </a:lnTo>
                  <a:lnTo>
                    <a:pt x="312" y="765"/>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9" name="Freeform 26">
              <a:extLst>
                <a:ext uri="{FF2B5EF4-FFF2-40B4-BE49-F238E27FC236}">
                  <a16:creationId xmlns:a16="http://schemas.microsoft.com/office/drawing/2014/main" id="{5687F643-6CB5-4151-99F1-48125F44A428}"/>
                </a:ext>
              </a:extLst>
            </p:cNvPr>
            <p:cNvSpPr>
              <a:spLocks/>
            </p:cNvSpPr>
            <p:nvPr/>
          </p:nvSpPr>
          <p:spPr bwMode="auto">
            <a:xfrm>
              <a:off x="5488879" y="3085672"/>
              <a:ext cx="1072765" cy="482733"/>
            </a:xfrm>
            <a:custGeom>
              <a:avLst/>
              <a:gdLst>
                <a:gd name="T0" fmla="*/ 0 w 857"/>
                <a:gd name="T1" fmla="*/ 295 h 445"/>
                <a:gd name="T2" fmla="*/ 667 w 857"/>
                <a:gd name="T3" fmla="*/ 324 h 445"/>
                <a:gd name="T4" fmla="*/ 652 w 857"/>
                <a:gd name="T5" fmla="*/ 131 h 445"/>
                <a:gd name="T6" fmla="*/ 576 w 857"/>
                <a:gd name="T7" fmla="*/ 24 h 445"/>
                <a:gd name="T8" fmla="*/ 424 w 857"/>
                <a:gd name="T9" fmla="*/ 15 h 445"/>
                <a:gd name="T10" fmla="*/ 0 w 857"/>
                <a:gd name="T11" fmla="*/ 0 h 445"/>
                <a:gd name="T12" fmla="*/ 0 w 857"/>
                <a:gd name="T13" fmla="*/ 295 h 445"/>
                <a:gd name="T14" fmla="*/ 0 60000 65536"/>
                <a:gd name="T15" fmla="*/ 0 60000 65536"/>
                <a:gd name="T16" fmla="*/ 0 60000 65536"/>
                <a:gd name="T17" fmla="*/ 0 60000 65536"/>
                <a:gd name="T18" fmla="*/ 0 60000 65536"/>
                <a:gd name="T19" fmla="*/ 0 60000 65536"/>
                <a:gd name="T20" fmla="*/ 0 60000 65536"/>
                <a:gd name="T21" fmla="*/ 0 w 857"/>
                <a:gd name="T22" fmla="*/ 0 h 445"/>
                <a:gd name="T23" fmla="*/ 857 w 857"/>
                <a:gd name="T24" fmla="*/ 445 h 4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7" h="445">
                  <a:moveTo>
                    <a:pt x="0" y="404"/>
                  </a:moveTo>
                  <a:lnTo>
                    <a:pt x="856" y="444"/>
                  </a:lnTo>
                  <a:lnTo>
                    <a:pt x="837" y="179"/>
                  </a:lnTo>
                  <a:lnTo>
                    <a:pt x="739" y="33"/>
                  </a:lnTo>
                  <a:lnTo>
                    <a:pt x="544" y="21"/>
                  </a:lnTo>
                  <a:lnTo>
                    <a:pt x="0" y="0"/>
                  </a:lnTo>
                  <a:lnTo>
                    <a:pt x="0" y="404"/>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0" name="Freeform 27">
              <a:extLst>
                <a:ext uri="{FF2B5EF4-FFF2-40B4-BE49-F238E27FC236}">
                  <a16:creationId xmlns:a16="http://schemas.microsoft.com/office/drawing/2014/main" id="{AA4B74C3-197F-410D-AC1B-2FA4AA79F3BD}"/>
                </a:ext>
              </a:extLst>
            </p:cNvPr>
            <p:cNvSpPr>
              <a:spLocks/>
            </p:cNvSpPr>
            <p:nvPr/>
          </p:nvSpPr>
          <p:spPr bwMode="auto">
            <a:xfrm>
              <a:off x="6348055" y="3001009"/>
              <a:ext cx="934655" cy="680282"/>
            </a:xfrm>
            <a:custGeom>
              <a:avLst/>
              <a:gdLst>
                <a:gd name="T0" fmla="*/ 339 w 747"/>
                <a:gd name="T1" fmla="*/ 38 h 629"/>
                <a:gd name="T2" fmla="*/ 346 w 747"/>
                <a:gd name="T3" fmla="*/ 14 h 629"/>
                <a:gd name="T4" fmla="*/ 326 w 747"/>
                <a:gd name="T5" fmla="*/ 0 h 629"/>
                <a:gd name="T6" fmla="*/ 0 w 747"/>
                <a:gd name="T7" fmla="*/ 21 h 629"/>
                <a:gd name="T8" fmla="*/ 33 w 747"/>
                <a:gd name="T9" fmla="*/ 82 h 629"/>
                <a:gd name="T10" fmla="*/ 108 w 747"/>
                <a:gd name="T11" fmla="*/ 188 h 629"/>
                <a:gd name="T12" fmla="*/ 123 w 747"/>
                <a:gd name="T13" fmla="*/ 380 h 629"/>
                <a:gd name="T14" fmla="*/ 127 w 747"/>
                <a:gd name="T15" fmla="*/ 430 h 629"/>
                <a:gd name="T16" fmla="*/ 513 w 747"/>
                <a:gd name="T17" fmla="*/ 396 h 629"/>
                <a:gd name="T18" fmla="*/ 502 w 747"/>
                <a:gd name="T19" fmla="*/ 454 h 629"/>
                <a:gd name="T20" fmla="*/ 541 w 747"/>
                <a:gd name="T21" fmla="*/ 457 h 629"/>
                <a:gd name="T22" fmla="*/ 565 w 747"/>
                <a:gd name="T23" fmla="*/ 392 h 629"/>
                <a:gd name="T24" fmla="*/ 580 w 747"/>
                <a:gd name="T25" fmla="*/ 347 h 629"/>
                <a:gd name="T26" fmla="*/ 581 w 747"/>
                <a:gd name="T27" fmla="*/ 327 h 629"/>
                <a:gd name="T28" fmla="*/ 555 w 747"/>
                <a:gd name="T29" fmla="*/ 327 h 629"/>
                <a:gd name="T30" fmla="*/ 551 w 747"/>
                <a:gd name="T31" fmla="*/ 307 h 629"/>
                <a:gd name="T32" fmla="*/ 538 w 747"/>
                <a:gd name="T33" fmla="*/ 283 h 629"/>
                <a:gd name="T34" fmla="*/ 473 w 747"/>
                <a:gd name="T35" fmla="*/ 226 h 629"/>
                <a:gd name="T36" fmla="*/ 482 w 747"/>
                <a:gd name="T37" fmla="*/ 188 h 629"/>
                <a:gd name="T38" fmla="*/ 470 w 747"/>
                <a:gd name="T39" fmla="*/ 139 h 629"/>
                <a:gd name="T40" fmla="*/ 435 w 747"/>
                <a:gd name="T41" fmla="*/ 151 h 629"/>
                <a:gd name="T42" fmla="*/ 360 w 747"/>
                <a:gd name="T43" fmla="*/ 75 h 629"/>
                <a:gd name="T44" fmla="*/ 339 w 747"/>
                <a:gd name="T45" fmla="*/ 38 h 6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7"/>
                <a:gd name="T70" fmla="*/ 0 h 629"/>
                <a:gd name="T71" fmla="*/ 747 w 747"/>
                <a:gd name="T72" fmla="*/ 629 h 6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7" h="629">
                  <a:moveTo>
                    <a:pt x="435" y="52"/>
                  </a:moveTo>
                  <a:lnTo>
                    <a:pt x="444" y="19"/>
                  </a:lnTo>
                  <a:lnTo>
                    <a:pt x="419" y="0"/>
                  </a:lnTo>
                  <a:lnTo>
                    <a:pt x="0" y="29"/>
                  </a:lnTo>
                  <a:lnTo>
                    <a:pt x="42" y="112"/>
                  </a:lnTo>
                  <a:lnTo>
                    <a:pt x="139" y="258"/>
                  </a:lnTo>
                  <a:lnTo>
                    <a:pt x="158" y="522"/>
                  </a:lnTo>
                  <a:lnTo>
                    <a:pt x="163" y="591"/>
                  </a:lnTo>
                  <a:lnTo>
                    <a:pt x="658" y="544"/>
                  </a:lnTo>
                  <a:lnTo>
                    <a:pt x="644" y="624"/>
                  </a:lnTo>
                  <a:lnTo>
                    <a:pt x="694" y="628"/>
                  </a:lnTo>
                  <a:lnTo>
                    <a:pt x="725" y="538"/>
                  </a:lnTo>
                  <a:lnTo>
                    <a:pt x="745" y="477"/>
                  </a:lnTo>
                  <a:lnTo>
                    <a:pt x="746" y="449"/>
                  </a:lnTo>
                  <a:lnTo>
                    <a:pt x="712" y="449"/>
                  </a:lnTo>
                  <a:lnTo>
                    <a:pt x="707" y="421"/>
                  </a:lnTo>
                  <a:lnTo>
                    <a:pt x="690" y="389"/>
                  </a:lnTo>
                  <a:lnTo>
                    <a:pt x="607" y="310"/>
                  </a:lnTo>
                  <a:lnTo>
                    <a:pt x="619" y="258"/>
                  </a:lnTo>
                  <a:lnTo>
                    <a:pt x="603" y="191"/>
                  </a:lnTo>
                  <a:lnTo>
                    <a:pt x="558" y="207"/>
                  </a:lnTo>
                  <a:lnTo>
                    <a:pt x="462" y="103"/>
                  </a:lnTo>
                  <a:lnTo>
                    <a:pt x="435" y="52"/>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1" name="Freeform 28">
              <a:extLst>
                <a:ext uri="{FF2B5EF4-FFF2-40B4-BE49-F238E27FC236}">
                  <a16:creationId xmlns:a16="http://schemas.microsoft.com/office/drawing/2014/main" id="{5C3B2F03-2FCC-4608-A3B9-9051BA7D4CF2}"/>
                </a:ext>
              </a:extLst>
            </p:cNvPr>
            <p:cNvSpPr>
              <a:spLocks/>
            </p:cNvSpPr>
            <p:nvPr/>
          </p:nvSpPr>
          <p:spPr bwMode="auto">
            <a:xfrm>
              <a:off x="5270471" y="2187047"/>
              <a:ext cx="992468" cy="528778"/>
            </a:xfrm>
            <a:custGeom>
              <a:avLst/>
              <a:gdLst>
                <a:gd name="T0" fmla="*/ 600 w 792"/>
                <a:gd name="T1" fmla="*/ 12 h 487"/>
                <a:gd name="T2" fmla="*/ 15 w 792"/>
                <a:gd name="T3" fmla="*/ 0 h 487"/>
                <a:gd name="T4" fmla="*/ 9 w 792"/>
                <a:gd name="T5" fmla="*/ 94 h 487"/>
                <a:gd name="T6" fmla="*/ 0 w 792"/>
                <a:gd name="T7" fmla="*/ 303 h 487"/>
                <a:gd name="T8" fmla="*/ 443 w 792"/>
                <a:gd name="T9" fmla="*/ 308 h 487"/>
                <a:gd name="T10" fmla="*/ 505 w 792"/>
                <a:gd name="T11" fmla="*/ 330 h 487"/>
                <a:gd name="T12" fmla="*/ 535 w 792"/>
                <a:gd name="T13" fmla="*/ 318 h 487"/>
                <a:gd name="T14" fmla="*/ 562 w 792"/>
                <a:gd name="T15" fmla="*/ 330 h 487"/>
                <a:gd name="T16" fmla="*/ 562 w 792"/>
                <a:gd name="T17" fmla="*/ 334 h 487"/>
                <a:gd name="T18" fmla="*/ 607 w 792"/>
                <a:gd name="T19" fmla="*/ 355 h 487"/>
                <a:gd name="T20" fmla="*/ 600 w 792"/>
                <a:gd name="T21" fmla="*/ 277 h 487"/>
                <a:gd name="T22" fmla="*/ 617 w 792"/>
                <a:gd name="T23" fmla="*/ 267 h 487"/>
                <a:gd name="T24" fmla="*/ 609 w 792"/>
                <a:gd name="T25" fmla="*/ 78 h 487"/>
                <a:gd name="T26" fmla="*/ 577 w 792"/>
                <a:gd name="T27" fmla="*/ 44 h 487"/>
                <a:gd name="T28" fmla="*/ 600 w 792"/>
                <a:gd name="T29" fmla="*/ 12 h 4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2"/>
                <a:gd name="T46" fmla="*/ 0 h 487"/>
                <a:gd name="T47" fmla="*/ 792 w 792"/>
                <a:gd name="T48" fmla="*/ 487 h 4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2" h="487">
                  <a:moveTo>
                    <a:pt x="769" y="16"/>
                  </a:moveTo>
                  <a:lnTo>
                    <a:pt x="19" y="0"/>
                  </a:lnTo>
                  <a:lnTo>
                    <a:pt x="12" y="128"/>
                  </a:lnTo>
                  <a:lnTo>
                    <a:pt x="0" y="414"/>
                  </a:lnTo>
                  <a:lnTo>
                    <a:pt x="568" y="422"/>
                  </a:lnTo>
                  <a:lnTo>
                    <a:pt x="647" y="451"/>
                  </a:lnTo>
                  <a:lnTo>
                    <a:pt x="686" y="435"/>
                  </a:lnTo>
                  <a:lnTo>
                    <a:pt x="720" y="451"/>
                  </a:lnTo>
                  <a:lnTo>
                    <a:pt x="720" y="457"/>
                  </a:lnTo>
                  <a:lnTo>
                    <a:pt x="778" y="486"/>
                  </a:lnTo>
                  <a:lnTo>
                    <a:pt x="769" y="379"/>
                  </a:lnTo>
                  <a:lnTo>
                    <a:pt x="791" y="365"/>
                  </a:lnTo>
                  <a:lnTo>
                    <a:pt x="781" y="107"/>
                  </a:lnTo>
                  <a:lnTo>
                    <a:pt x="740" y="60"/>
                  </a:lnTo>
                  <a:lnTo>
                    <a:pt x="769" y="16"/>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2" name="Freeform 29">
              <a:extLst>
                <a:ext uri="{FF2B5EF4-FFF2-40B4-BE49-F238E27FC236}">
                  <a16:creationId xmlns:a16="http://schemas.microsoft.com/office/drawing/2014/main" id="{6AB57B97-1206-41C9-8CC4-34D3F8B42163}"/>
                </a:ext>
              </a:extLst>
            </p:cNvPr>
            <p:cNvSpPr>
              <a:spLocks/>
            </p:cNvSpPr>
            <p:nvPr/>
          </p:nvSpPr>
          <p:spPr bwMode="auto">
            <a:xfrm>
              <a:off x="6654788" y="2007323"/>
              <a:ext cx="717853" cy="693650"/>
            </a:xfrm>
            <a:custGeom>
              <a:avLst/>
              <a:gdLst>
                <a:gd name="T0" fmla="*/ 40 w 574"/>
                <a:gd name="T1" fmla="*/ 28 h 642"/>
                <a:gd name="T2" fmla="*/ 40 w 574"/>
                <a:gd name="T3" fmla="*/ 55 h 642"/>
                <a:gd name="T4" fmla="*/ 44 w 574"/>
                <a:gd name="T5" fmla="*/ 95 h 642"/>
                <a:gd name="T6" fmla="*/ 0 w 574"/>
                <a:gd name="T7" fmla="*/ 149 h 642"/>
                <a:gd name="T8" fmla="*/ 10 w 574"/>
                <a:gd name="T9" fmla="*/ 247 h 642"/>
                <a:gd name="T10" fmla="*/ 134 w 574"/>
                <a:gd name="T11" fmla="*/ 322 h 642"/>
                <a:gd name="T12" fmla="*/ 137 w 574"/>
                <a:gd name="T13" fmla="*/ 348 h 642"/>
                <a:gd name="T14" fmla="*/ 160 w 574"/>
                <a:gd name="T15" fmla="*/ 437 h 642"/>
                <a:gd name="T16" fmla="*/ 197 w 574"/>
                <a:gd name="T17" fmla="*/ 466 h 642"/>
                <a:gd name="T18" fmla="*/ 423 w 574"/>
                <a:gd name="T19" fmla="*/ 437 h 642"/>
                <a:gd name="T20" fmla="*/ 401 w 574"/>
                <a:gd name="T21" fmla="*/ 359 h 642"/>
                <a:gd name="T22" fmla="*/ 446 w 574"/>
                <a:gd name="T23" fmla="*/ 137 h 642"/>
                <a:gd name="T24" fmla="*/ 398 w 574"/>
                <a:gd name="T25" fmla="*/ 225 h 642"/>
                <a:gd name="T26" fmla="*/ 388 w 574"/>
                <a:gd name="T27" fmla="*/ 205 h 642"/>
                <a:gd name="T28" fmla="*/ 392 w 574"/>
                <a:gd name="T29" fmla="*/ 181 h 642"/>
                <a:gd name="T30" fmla="*/ 361 w 574"/>
                <a:gd name="T31" fmla="*/ 84 h 642"/>
                <a:gd name="T32" fmla="*/ 329 w 574"/>
                <a:gd name="T33" fmla="*/ 84 h 642"/>
                <a:gd name="T34" fmla="*/ 197 w 574"/>
                <a:gd name="T35" fmla="*/ 55 h 642"/>
                <a:gd name="T36" fmla="*/ 192 w 574"/>
                <a:gd name="T37" fmla="*/ 44 h 642"/>
                <a:gd name="T38" fmla="*/ 192 w 574"/>
                <a:gd name="T39" fmla="*/ 40 h 642"/>
                <a:gd name="T40" fmla="*/ 139 w 574"/>
                <a:gd name="T41" fmla="*/ 27 h 642"/>
                <a:gd name="T42" fmla="*/ 133 w 574"/>
                <a:gd name="T43" fmla="*/ 0 h 642"/>
                <a:gd name="T44" fmla="*/ 58 w 574"/>
                <a:gd name="T45" fmla="*/ 23 h 642"/>
                <a:gd name="T46" fmla="*/ 40 w 574"/>
                <a:gd name="T47" fmla="*/ 28 h 6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4"/>
                <a:gd name="T73" fmla="*/ 0 h 642"/>
                <a:gd name="T74" fmla="*/ 574 w 574"/>
                <a:gd name="T75" fmla="*/ 642 h 6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4" h="642">
                  <a:moveTo>
                    <a:pt x="52" y="39"/>
                  </a:moveTo>
                  <a:lnTo>
                    <a:pt x="52" y="76"/>
                  </a:lnTo>
                  <a:lnTo>
                    <a:pt x="56" y="131"/>
                  </a:lnTo>
                  <a:lnTo>
                    <a:pt x="0" y="205"/>
                  </a:lnTo>
                  <a:lnTo>
                    <a:pt x="13" y="340"/>
                  </a:lnTo>
                  <a:lnTo>
                    <a:pt x="172" y="442"/>
                  </a:lnTo>
                  <a:lnTo>
                    <a:pt x="176" y="478"/>
                  </a:lnTo>
                  <a:lnTo>
                    <a:pt x="206" y="601"/>
                  </a:lnTo>
                  <a:lnTo>
                    <a:pt x="253" y="641"/>
                  </a:lnTo>
                  <a:lnTo>
                    <a:pt x="543" y="601"/>
                  </a:lnTo>
                  <a:lnTo>
                    <a:pt x="515" y="494"/>
                  </a:lnTo>
                  <a:lnTo>
                    <a:pt x="573" y="189"/>
                  </a:lnTo>
                  <a:lnTo>
                    <a:pt x="511" y="310"/>
                  </a:lnTo>
                  <a:lnTo>
                    <a:pt x="498" y="282"/>
                  </a:lnTo>
                  <a:lnTo>
                    <a:pt x="503" y="249"/>
                  </a:lnTo>
                  <a:lnTo>
                    <a:pt x="464" y="115"/>
                  </a:lnTo>
                  <a:lnTo>
                    <a:pt x="423" y="115"/>
                  </a:lnTo>
                  <a:lnTo>
                    <a:pt x="253" y="76"/>
                  </a:lnTo>
                  <a:lnTo>
                    <a:pt x="246" y="60"/>
                  </a:lnTo>
                  <a:lnTo>
                    <a:pt x="246" y="55"/>
                  </a:lnTo>
                  <a:lnTo>
                    <a:pt x="178" y="37"/>
                  </a:lnTo>
                  <a:lnTo>
                    <a:pt x="171" y="0"/>
                  </a:lnTo>
                  <a:lnTo>
                    <a:pt x="75" y="32"/>
                  </a:lnTo>
                  <a:lnTo>
                    <a:pt x="52" y="39"/>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3" name="Freeform 30">
              <a:extLst>
                <a:ext uri="{FF2B5EF4-FFF2-40B4-BE49-F238E27FC236}">
                  <a16:creationId xmlns:a16="http://schemas.microsoft.com/office/drawing/2014/main" id="{B04E4233-AD53-4249-BCE2-2B8A2D5ABE9C}"/>
                </a:ext>
              </a:extLst>
            </p:cNvPr>
            <p:cNvSpPr>
              <a:spLocks/>
            </p:cNvSpPr>
            <p:nvPr/>
          </p:nvSpPr>
          <p:spPr bwMode="auto">
            <a:xfrm>
              <a:off x="6100742" y="1707285"/>
              <a:ext cx="876842" cy="879316"/>
            </a:xfrm>
            <a:custGeom>
              <a:avLst/>
              <a:gdLst>
                <a:gd name="T0" fmla="*/ 408 w 702"/>
                <a:gd name="T1" fmla="*/ 224 h 813"/>
                <a:gd name="T2" fmla="*/ 545 w 702"/>
                <a:gd name="T3" fmla="*/ 71 h 813"/>
                <a:gd name="T4" fmla="*/ 545 w 702"/>
                <a:gd name="T5" fmla="*/ 63 h 813"/>
                <a:gd name="T6" fmla="*/ 467 w 702"/>
                <a:gd name="T7" fmla="*/ 59 h 813"/>
                <a:gd name="T8" fmla="*/ 429 w 702"/>
                <a:gd name="T9" fmla="*/ 71 h 813"/>
                <a:gd name="T10" fmla="*/ 306 w 702"/>
                <a:gd name="T11" fmla="*/ 20 h 813"/>
                <a:gd name="T12" fmla="*/ 252 w 702"/>
                <a:gd name="T13" fmla="*/ 37 h 813"/>
                <a:gd name="T14" fmla="*/ 191 w 702"/>
                <a:gd name="T15" fmla="*/ 20 h 813"/>
                <a:gd name="T16" fmla="*/ 175 w 702"/>
                <a:gd name="T17" fmla="*/ 0 h 813"/>
                <a:gd name="T18" fmla="*/ 44 w 702"/>
                <a:gd name="T19" fmla="*/ 6 h 813"/>
                <a:gd name="T20" fmla="*/ 0 w 702"/>
                <a:gd name="T21" fmla="*/ 9 h 813"/>
                <a:gd name="T22" fmla="*/ 0 w 702"/>
                <a:gd name="T23" fmla="*/ 18 h 813"/>
                <a:gd name="T24" fmla="*/ 13 w 702"/>
                <a:gd name="T25" fmla="*/ 125 h 813"/>
                <a:gd name="T26" fmla="*/ 34 w 702"/>
                <a:gd name="T27" fmla="*/ 162 h 813"/>
                <a:gd name="T28" fmla="*/ 74 w 702"/>
                <a:gd name="T29" fmla="*/ 334 h 813"/>
                <a:gd name="T30" fmla="*/ 51 w 702"/>
                <a:gd name="T31" fmla="*/ 366 h 813"/>
                <a:gd name="T32" fmla="*/ 82 w 702"/>
                <a:gd name="T33" fmla="*/ 400 h 813"/>
                <a:gd name="T34" fmla="*/ 91 w 702"/>
                <a:gd name="T35" fmla="*/ 588 h 813"/>
                <a:gd name="T36" fmla="*/ 96 w 702"/>
                <a:gd name="T37" fmla="*/ 591 h 813"/>
                <a:gd name="T38" fmla="*/ 488 w 702"/>
                <a:gd name="T39" fmla="*/ 547 h 813"/>
                <a:gd name="T40" fmla="*/ 484 w 702"/>
                <a:gd name="T41" fmla="*/ 521 h 813"/>
                <a:gd name="T42" fmla="*/ 360 w 702"/>
                <a:gd name="T43" fmla="*/ 448 h 813"/>
                <a:gd name="T44" fmla="*/ 350 w 702"/>
                <a:gd name="T45" fmla="*/ 350 h 813"/>
                <a:gd name="T46" fmla="*/ 393 w 702"/>
                <a:gd name="T47" fmla="*/ 296 h 813"/>
                <a:gd name="T48" fmla="*/ 390 w 702"/>
                <a:gd name="T49" fmla="*/ 256 h 813"/>
                <a:gd name="T50" fmla="*/ 390 w 702"/>
                <a:gd name="T51" fmla="*/ 229 h 813"/>
                <a:gd name="T52" fmla="*/ 408 w 702"/>
                <a:gd name="T53" fmla="*/ 224 h 8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2"/>
                <a:gd name="T82" fmla="*/ 0 h 813"/>
                <a:gd name="T83" fmla="*/ 702 w 702"/>
                <a:gd name="T84" fmla="*/ 813 h 8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2" h="813">
                  <a:moveTo>
                    <a:pt x="525" y="308"/>
                  </a:moveTo>
                  <a:lnTo>
                    <a:pt x="701" y="97"/>
                  </a:lnTo>
                  <a:lnTo>
                    <a:pt x="701" y="87"/>
                  </a:lnTo>
                  <a:lnTo>
                    <a:pt x="600" y="81"/>
                  </a:lnTo>
                  <a:lnTo>
                    <a:pt x="552" y="97"/>
                  </a:lnTo>
                  <a:lnTo>
                    <a:pt x="393" y="27"/>
                  </a:lnTo>
                  <a:lnTo>
                    <a:pt x="324" y="51"/>
                  </a:lnTo>
                  <a:lnTo>
                    <a:pt x="245" y="27"/>
                  </a:lnTo>
                  <a:lnTo>
                    <a:pt x="225" y="0"/>
                  </a:lnTo>
                  <a:lnTo>
                    <a:pt x="57" y="8"/>
                  </a:lnTo>
                  <a:lnTo>
                    <a:pt x="0" y="12"/>
                  </a:lnTo>
                  <a:lnTo>
                    <a:pt x="0" y="25"/>
                  </a:lnTo>
                  <a:lnTo>
                    <a:pt x="17" y="171"/>
                  </a:lnTo>
                  <a:lnTo>
                    <a:pt x="44" y="223"/>
                  </a:lnTo>
                  <a:lnTo>
                    <a:pt x="95" y="459"/>
                  </a:lnTo>
                  <a:lnTo>
                    <a:pt x="66" y="503"/>
                  </a:lnTo>
                  <a:lnTo>
                    <a:pt x="106" y="549"/>
                  </a:lnTo>
                  <a:lnTo>
                    <a:pt x="117" y="807"/>
                  </a:lnTo>
                  <a:lnTo>
                    <a:pt x="124" y="812"/>
                  </a:lnTo>
                  <a:lnTo>
                    <a:pt x="627" y="751"/>
                  </a:lnTo>
                  <a:lnTo>
                    <a:pt x="622" y="716"/>
                  </a:lnTo>
                  <a:lnTo>
                    <a:pt x="463" y="615"/>
                  </a:lnTo>
                  <a:lnTo>
                    <a:pt x="450" y="480"/>
                  </a:lnTo>
                  <a:lnTo>
                    <a:pt x="505" y="407"/>
                  </a:lnTo>
                  <a:lnTo>
                    <a:pt x="501" y="352"/>
                  </a:lnTo>
                  <a:lnTo>
                    <a:pt x="501" y="315"/>
                  </a:lnTo>
                  <a:lnTo>
                    <a:pt x="525" y="308"/>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4" name="Freeform 31">
              <a:extLst>
                <a:ext uri="{FF2B5EF4-FFF2-40B4-BE49-F238E27FC236}">
                  <a16:creationId xmlns:a16="http://schemas.microsoft.com/office/drawing/2014/main" id="{58431206-F68B-4DD9-A720-0E3ED1A50E73}"/>
                </a:ext>
              </a:extLst>
            </p:cNvPr>
            <p:cNvSpPr>
              <a:spLocks/>
            </p:cNvSpPr>
            <p:nvPr/>
          </p:nvSpPr>
          <p:spPr bwMode="auto">
            <a:xfrm>
              <a:off x="5296167" y="1698373"/>
              <a:ext cx="937866" cy="506498"/>
            </a:xfrm>
            <a:custGeom>
              <a:avLst/>
              <a:gdLst>
                <a:gd name="T0" fmla="*/ 583 w 749"/>
                <a:gd name="T1" fmla="*/ 340 h 467"/>
                <a:gd name="T2" fmla="*/ 0 w 749"/>
                <a:gd name="T3" fmla="*/ 329 h 467"/>
                <a:gd name="T4" fmla="*/ 12 w 749"/>
                <a:gd name="T5" fmla="*/ 0 h 467"/>
                <a:gd name="T6" fmla="*/ 509 w 749"/>
                <a:gd name="T7" fmla="*/ 12 h 467"/>
                <a:gd name="T8" fmla="*/ 509 w 749"/>
                <a:gd name="T9" fmla="*/ 23 h 467"/>
                <a:gd name="T10" fmla="*/ 522 w 749"/>
                <a:gd name="T11" fmla="*/ 129 h 467"/>
                <a:gd name="T12" fmla="*/ 542 w 749"/>
                <a:gd name="T13" fmla="*/ 168 h 467"/>
                <a:gd name="T14" fmla="*/ 583 w 749"/>
                <a:gd name="T15" fmla="*/ 340 h 467"/>
                <a:gd name="T16" fmla="*/ 0 60000 65536"/>
                <a:gd name="T17" fmla="*/ 0 60000 65536"/>
                <a:gd name="T18" fmla="*/ 0 60000 65536"/>
                <a:gd name="T19" fmla="*/ 0 60000 65536"/>
                <a:gd name="T20" fmla="*/ 0 60000 65536"/>
                <a:gd name="T21" fmla="*/ 0 60000 65536"/>
                <a:gd name="T22" fmla="*/ 0 60000 65536"/>
                <a:gd name="T23" fmla="*/ 0 60000 65536"/>
                <a:gd name="T24" fmla="*/ 0 w 749"/>
                <a:gd name="T25" fmla="*/ 0 h 467"/>
                <a:gd name="T26" fmla="*/ 749 w 749"/>
                <a:gd name="T27" fmla="*/ 467 h 4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9" h="467">
                  <a:moveTo>
                    <a:pt x="748" y="466"/>
                  </a:moveTo>
                  <a:lnTo>
                    <a:pt x="0" y="450"/>
                  </a:lnTo>
                  <a:lnTo>
                    <a:pt x="16" y="0"/>
                  </a:lnTo>
                  <a:lnTo>
                    <a:pt x="653" y="17"/>
                  </a:lnTo>
                  <a:lnTo>
                    <a:pt x="653" y="31"/>
                  </a:lnTo>
                  <a:lnTo>
                    <a:pt x="670" y="177"/>
                  </a:lnTo>
                  <a:lnTo>
                    <a:pt x="695" y="230"/>
                  </a:lnTo>
                  <a:lnTo>
                    <a:pt x="748" y="466"/>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5" name="Freeform 32">
              <a:extLst>
                <a:ext uri="{FF2B5EF4-FFF2-40B4-BE49-F238E27FC236}">
                  <a16:creationId xmlns:a16="http://schemas.microsoft.com/office/drawing/2014/main" id="{B7CD410C-A157-4C8D-BB42-16A066072DE1}"/>
                </a:ext>
              </a:extLst>
            </p:cNvPr>
            <p:cNvSpPr>
              <a:spLocks/>
            </p:cNvSpPr>
            <p:nvPr/>
          </p:nvSpPr>
          <p:spPr bwMode="auto">
            <a:xfrm>
              <a:off x="5265655" y="2640074"/>
              <a:ext cx="1153062" cy="479762"/>
            </a:xfrm>
            <a:custGeom>
              <a:avLst/>
              <a:gdLst>
                <a:gd name="T0" fmla="*/ 561 w 921"/>
                <a:gd name="T1" fmla="*/ 31 h 446"/>
                <a:gd name="T2" fmla="*/ 561 w 921"/>
                <a:gd name="T3" fmla="*/ 27 h 446"/>
                <a:gd name="T4" fmla="*/ 536 w 921"/>
                <a:gd name="T5" fmla="*/ 15 h 446"/>
                <a:gd name="T6" fmla="*/ 505 w 921"/>
                <a:gd name="T7" fmla="*/ 27 h 446"/>
                <a:gd name="T8" fmla="*/ 444 w 921"/>
                <a:gd name="T9" fmla="*/ 6 h 446"/>
                <a:gd name="T10" fmla="*/ 2 w 921"/>
                <a:gd name="T11" fmla="*/ 0 h 446"/>
                <a:gd name="T12" fmla="*/ 0 w 921"/>
                <a:gd name="T13" fmla="*/ 196 h 446"/>
                <a:gd name="T14" fmla="*/ 141 w 921"/>
                <a:gd name="T15" fmla="*/ 201 h 446"/>
                <a:gd name="T16" fmla="*/ 140 w 921"/>
                <a:gd name="T17" fmla="*/ 298 h 446"/>
                <a:gd name="T18" fmla="*/ 564 w 921"/>
                <a:gd name="T19" fmla="*/ 314 h 446"/>
                <a:gd name="T20" fmla="*/ 717 w 921"/>
                <a:gd name="T21" fmla="*/ 322 h 446"/>
                <a:gd name="T22" fmla="*/ 685 w 921"/>
                <a:gd name="T23" fmla="*/ 262 h 446"/>
                <a:gd name="T24" fmla="*/ 677 w 921"/>
                <a:gd name="T25" fmla="*/ 247 h 446"/>
                <a:gd name="T26" fmla="*/ 672 w 921"/>
                <a:gd name="T27" fmla="*/ 220 h 446"/>
                <a:gd name="T28" fmla="*/ 614 w 921"/>
                <a:gd name="T29" fmla="*/ 86 h 446"/>
                <a:gd name="T30" fmla="*/ 607 w 921"/>
                <a:gd name="T31" fmla="*/ 52 h 446"/>
                <a:gd name="T32" fmla="*/ 561 w 921"/>
                <a:gd name="T33" fmla="*/ 31 h 4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1"/>
                <a:gd name="T52" fmla="*/ 0 h 446"/>
                <a:gd name="T53" fmla="*/ 921 w 921"/>
                <a:gd name="T54" fmla="*/ 446 h 4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1" h="446">
                  <a:moveTo>
                    <a:pt x="720" y="43"/>
                  </a:moveTo>
                  <a:lnTo>
                    <a:pt x="720" y="37"/>
                  </a:lnTo>
                  <a:lnTo>
                    <a:pt x="687" y="21"/>
                  </a:lnTo>
                  <a:lnTo>
                    <a:pt x="648" y="37"/>
                  </a:lnTo>
                  <a:lnTo>
                    <a:pt x="570" y="8"/>
                  </a:lnTo>
                  <a:lnTo>
                    <a:pt x="3" y="0"/>
                  </a:lnTo>
                  <a:lnTo>
                    <a:pt x="0" y="270"/>
                  </a:lnTo>
                  <a:lnTo>
                    <a:pt x="181" y="278"/>
                  </a:lnTo>
                  <a:lnTo>
                    <a:pt x="180" y="412"/>
                  </a:lnTo>
                  <a:lnTo>
                    <a:pt x="724" y="433"/>
                  </a:lnTo>
                  <a:lnTo>
                    <a:pt x="920" y="445"/>
                  </a:lnTo>
                  <a:lnTo>
                    <a:pt x="879" y="362"/>
                  </a:lnTo>
                  <a:lnTo>
                    <a:pt x="869" y="341"/>
                  </a:lnTo>
                  <a:lnTo>
                    <a:pt x="862" y="304"/>
                  </a:lnTo>
                  <a:lnTo>
                    <a:pt x="788" y="119"/>
                  </a:lnTo>
                  <a:lnTo>
                    <a:pt x="779" y="72"/>
                  </a:lnTo>
                  <a:lnTo>
                    <a:pt x="720" y="43"/>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6" name="Freeform 33">
              <a:extLst>
                <a:ext uri="{FF2B5EF4-FFF2-40B4-BE49-F238E27FC236}">
                  <a16:creationId xmlns:a16="http://schemas.microsoft.com/office/drawing/2014/main" id="{700CB151-0B73-4E14-AD80-F6330892F7F2}"/>
                </a:ext>
              </a:extLst>
            </p:cNvPr>
            <p:cNvSpPr>
              <a:spLocks/>
            </p:cNvSpPr>
            <p:nvPr/>
          </p:nvSpPr>
          <p:spPr bwMode="auto">
            <a:xfrm>
              <a:off x="6545586" y="3572861"/>
              <a:ext cx="655222" cy="586706"/>
            </a:xfrm>
            <a:custGeom>
              <a:avLst/>
              <a:gdLst>
                <a:gd name="T0" fmla="*/ 318 w 533"/>
                <a:gd name="T1" fmla="*/ 377 h 540"/>
                <a:gd name="T2" fmla="*/ 312 w 533"/>
                <a:gd name="T3" fmla="*/ 335 h 540"/>
                <a:gd name="T4" fmla="*/ 372 w 533"/>
                <a:gd name="T5" fmla="*/ 162 h 540"/>
                <a:gd name="T6" fmla="*/ 407 w 533"/>
                <a:gd name="T7" fmla="*/ 61 h 540"/>
                <a:gd name="T8" fmla="*/ 368 w 533"/>
                <a:gd name="T9" fmla="*/ 59 h 540"/>
                <a:gd name="T10" fmla="*/ 380 w 533"/>
                <a:gd name="T11" fmla="*/ 0 h 540"/>
                <a:gd name="T12" fmla="*/ 0 w 533"/>
                <a:gd name="T13" fmla="*/ 34 h 540"/>
                <a:gd name="T14" fmla="*/ 25 w 533"/>
                <a:gd name="T15" fmla="*/ 333 h 540"/>
                <a:gd name="T16" fmla="*/ 67 w 533"/>
                <a:gd name="T17" fmla="*/ 345 h 540"/>
                <a:gd name="T18" fmla="*/ 73 w 533"/>
                <a:gd name="T19" fmla="*/ 394 h 540"/>
                <a:gd name="T20" fmla="*/ 318 w 533"/>
                <a:gd name="T21" fmla="*/ 377 h 5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540"/>
                <a:gd name="T35" fmla="*/ 533 w 533"/>
                <a:gd name="T36" fmla="*/ 540 h 5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540">
                  <a:moveTo>
                    <a:pt x="416" y="515"/>
                  </a:moveTo>
                  <a:lnTo>
                    <a:pt x="407" y="458"/>
                  </a:lnTo>
                  <a:lnTo>
                    <a:pt x="486" y="221"/>
                  </a:lnTo>
                  <a:lnTo>
                    <a:pt x="532" y="84"/>
                  </a:lnTo>
                  <a:lnTo>
                    <a:pt x="481" y="80"/>
                  </a:lnTo>
                  <a:lnTo>
                    <a:pt x="496" y="0"/>
                  </a:lnTo>
                  <a:lnTo>
                    <a:pt x="0" y="47"/>
                  </a:lnTo>
                  <a:lnTo>
                    <a:pt x="33" y="455"/>
                  </a:lnTo>
                  <a:lnTo>
                    <a:pt x="88" y="471"/>
                  </a:lnTo>
                  <a:lnTo>
                    <a:pt x="96" y="539"/>
                  </a:lnTo>
                  <a:lnTo>
                    <a:pt x="416" y="515"/>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7" name="Freeform 34">
              <a:extLst>
                <a:ext uri="{FF2B5EF4-FFF2-40B4-BE49-F238E27FC236}">
                  <a16:creationId xmlns:a16="http://schemas.microsoft.com/office/drawing/2014/main" id="{CD5E29E9-A490-4AD2-A6EB-BB20F0FA0C80}"/>
                </a:ext>
              </a:extLst>
            </p:cNvPr>
            <p:cNvSpPr>
              <a:spLocks/>
            </p:cNvSpPr>
            <p:nvPr/>
          </p:nvSpPr>
          <p:spPr bwMode="auto">
            <a:xfrm>
              <a:off x="5334710" y="3498595"/>
              <a:ext cx="1254235" cy="568883"/>
            </a:xfrm>
            <a:custGeom>
              <a:avLst/>
              <a:gdLst>
                <a:gd name="T0" fmla="*/ 751 w 1020"/>
                <a:gd name="T1" fmla="*/ 33 h 522"/>
                <a:gd name="T2" fmla="*/ 756 w 1020"/>
                <a:gd name="T3" fmla="*/ 83 h 522"/>
                <a:gd name="T4" fmla="*/ 780 w 1020"/>
                <a:gd name="T5" fmla="*/ 382 h 522"/>
                <a:gd name="T6" fmla="*/ 721 w 1020"/>
                <a:gd name="T7" fmla="*/ 362 h 522"/>
                <a:gd name="T8" fmla="*/ 541 w 1020"/>
                <a:gd name="T9" fmla="*/ 373 h 522"/>
                <a:gd name="T10" fmla="*/ 263 w 1020"/>
                <a:gd name="T11" fmla="*/ 296 h 522"/>
                <a:gd name="T12" fmla="*/ 253 w 1020"/>
                <a:gd name="T13" fmla="*/ 70 h 522"/>
                <a:gd name="T14" fmla="*/ 0 w 1020"/>
                <a:gd name="T15" fmla="*/ 52 h 522"/>
                <a:gd name="T16" fmla="*/ 0 w 1020"/>
                <a:gd name="T17" fmla="*/ 0 h 522"/>
                <a:gd name="T18" fmla="*/ 95 w 1020"/>
                <a:gd name="T19" fmla="*/ 4 h 522"/>
                <a:gd name="T20" fmla="*/ 751 w 1020"/>
                <a:gd name="T21" fmla="*/ 33 h 5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0"/>
                <a:gd name="T34" fmla="*/ 0 h 522"/>
                <a:gd name="T35" fmla="*/ 1020 w 1020"/>
                <a:gd name="T36" fmla="*/ 522 h 5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0" h="522">
                  <a:moveTo>
                    <a:pt x="981" y="45"/>
                  </a:moveTo>
                  <a:lnTo>
                    <a:pt x="987" y="113"/>
                  </a:lnTo>
                  <a:lnTo>
                    <a:pt x="1019" y="521"/>
                  </a:lnTo>
                  <a:lnTo>
                    <a:pt x="941" y="494"/>
                  </a:lnTo>
                  <a:lnTo>
                    <a:pt x="707" y="508"/>
                  </a:lnTo>
                  <a:lnTo>
                    <a:pt x="344" y="404"/>
                  </a:lnTo>
                  <a:lnTo>
                    <a:pt x="331" y="95"/>
                  </a:lnTo>
                  <a:lnTo>
                    <a:pt x="0" y="71"/>
                  </a:lnTo>
                  <a:lnTo>
                    <a:pt x="0" y="0"/>
                  </a:lnTo>
                  <a:lnTo>
                    <a:pt x="124" y="5"/>
                  </a:lnTo>
                  <a:lnTo>
                    <a:pt x="981" y="45"/>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8" name="Freeform 35">
              <a:extLst>
                <a:ext uri="{FF2B5EF4-FFF2-40B4-BE49-F238E27FC236}">
                  <a16:creationId xmlns:a16="http://schemas.microsoft.com/office/drawing/2014/main" id="{9A525795-1DE2-46B2-B8F0-2C568560AFD4}"/>
                </a:ext>
              </a:extLst>
            </p:cNvPr>
            <p:cNvSpPr>
              <a:spLocks/>
            </p:cNvSpPr>
            <p:nvPr/>
          </p:nvSpPr>
          <p:spPr bwMode="auto">
            <a:xfrm>
              <a:off x="8119403" y="3599597"/>
              <a:ext cx="643981" cy="494615"/>
            </a:xfrm>
            <a:custGeom>
              <a:avLst/>
              <a:gdLst>
                <a:gd name="T0" fmla="*/ 400 w 524"/>
                <a:gd name="T1" fmla="*/ 98 h 454"/>
                <a:gd name="T2" fmla="*/ 289 w 524"/>
                <a:gd name="T3" fmla="*/ 23 h 454"/>
                <a:gd name="T4" fmla="*/ 204 w 524"/>
                <a:gd name="T5" fmla="*/ 36 h 454"/>
                <a:gd name="T6" fmla="*/ 186 w 524"/>
                <a:gd name="T7" fmla="*/ 0 h 454"/>
                <a:gd name="T8" fmla="*/ 44 w 524"/>
                <a:gd name="T9" fmla="*/ 23 h 454"/>
                <a:gd name="T10" fmla="*/ 16 w 524"/>
                <a:gd name="T11" fmla="*/ 63 h 454"/>
                <a:gd name="T12" fmla="*/ 0 w 524"/>
                <a:gd name="T13" fmla="*/ 92 h 454"/>
                <a:gd name="T14" fmla="*/ 158 w 524"/>
                <a:gd name="T15" fmla="*/ 224 h 454"/>
                <a:gd name="T16" fmla="*/ 243 w 524"/>
                <a:gd name="T17" fmla="*/ 332 h 454"/>
                <a:gd name="T18" fmla="*/ 341 w 524"/>
                <a:gd name="T19" fmla="*/ 208 h 454"/>
                <a:gd name="T20" fmla="*/ 383 w 524"/>
                <a:gd name="T21" fmla="*/ 101 h 454"/>
                <a:gd name="T22" fmla="*/ 394 w 524"/>
                <a:gd name="T23" fmla="*/ 101 h 454"/>
                <a:gd name="T24" fmla="*/ 400 w 524"/>
                <a:gd name="T25" fmla="*/ 98 h 4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4"/>
                <a:gd name="T40" fmla="*/ 0 h 454"/>
                <a:gd name="T41" fmla="*/ 524 w 524"/>
                <a:gd name="T42" fmla="*/ 454 h 4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4" h="454">
                  <a:moveTo>
                    <a:pt x="523" y="133"/>
                  </a:moveTo>
                  <a:lnTo>
                    <a:pt x="378" y="31"/>
                  </a:lnTo>
                  <a:lnTo>
                    <a:pt x="267" y="49"/>
                  </a:lnTo>
                  <a:lnTo>
                    <a:pt x="243" y="0"/>
                  </a:lnTo>
                  <a:lnTo>
                    <a:pt x="58" y="31"/>
                  </a:lnTo>
                  <a:lnTo>
                    <a:pt x="21" y="86"/>
                  </a:lnTo>
                  <a:lnTo>
                    <a:pt x="0" y="125"/>
                  </a:lnTo>
                  <a:lnTo>
                    <a:pt x="206" y="306"/>
                  </a:lnTo>
                  <a:lnTo>
                    <a:pt x="317" y="453"/>
                  </a:lnTo>
                  <a:lnTo>
                    <a:pt x="446" y="283"/>
                  </a:lnTo>
                  <a:lnTo>
                    <a:pt x="501" y="138"/>
                  </a:lnTo>
                  <a:lnTo>
                    <a:pt x="515" y="138"/>
                  </a:lnTo>
                  <a:lnTo>
                    <a:pt x="523" y="133"/>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9" name="Freeform 36">
              <a:extLst>
                <a:ext uri="{FF2B5EF4-FFF2-40B4-BE49-F238E27FC236}">
                  <a16:creationId xmlns:a16="http://schemas.microsoft.com/office/drawing/2014/main" id="{160D0FEE-8EC1-441B-8C25-C76115E49F89}"/>
                </a:ext>
              </a:extLst>
            </p:cNvPr>
            <p:cNvSpPr>
              <a:spLocks/>
            </p:cNvSpPr>
            <p:nvPr/>
          </p:nvSpPr>
          <p:spPr bwMode="auto">
            <a:xfrm>
              <a:off x="7786975" y="3693173"/>
              <a:ext cx="721066" cy="683252"/>
            </a:xfrm>
            <a:custGeom>
              <a:avLst/>
              <a:gdLst>
                <a:gd name="T0" fmla="*/ 445 w 588"/>
                <a:gd name="T1" fmla="*/ 410 h 629"/>
                <a:gd name="T2" fmla="*/ 392 w 588"/>
                <a:gd name="T3" fmla="*/ 410 h 629"/>
                <a:gd name="T4" fmla="*/ 383 w 588"/>
                <a:gd name="T5" fmla="*/ 459 h 629"/>
                <a:gd name="T6" fmla="*/ 367 w 588"/>
                <a:gd name="T7" fmla="*/ 432 h 629"/>
                <a:gd name="T8" fmla="*/ 133 w 588"/>
                <a:gd name="T9" fmla="*/ 459 h 629"/>
                <a:gd name="T10" fmla="*/ 124 w 588"/>
                <a:gd name="T11" fmla="*/ 438 h 629"/>
                <a:gd name="T12" fmla="*/ 99 w 588"/>
                <a:gd name="T13" fmla="*/ 344 h 629"/>
                <a:gd name="T14" fmla="*/ 114 w 588"/>
                <a:gd name="T15" fmla="*/ 296 h 629"/>
                <a:gd name="T16" fmla="*/ 0 w 588"/>
                <a:gd name="T17" fmla="*/ 29 h 629"/>
                <a:gd name="T18" fmla="*/ 131 w 588"/>
                <a:gd name="T19" fmla="*/ 12 h 629"/>
                <a:gd name="T20" fmla="*/ 223 w 588"/>
                <a:gd name="T21" fmla="*/ 0 h 629"/>
                <a:gd name="T22" fmla="*/ 207 w 588"/>
                <a:gd name="T23" fmla="*/ 29 h 629"/>
                <a:gd name="T24" fmla="*/ 364 w 588"/>
                <a:gd name="T25" fmla="*/ 161 h 629"/>
                <a:gd name="T26" fmla="*/ 448 w 588"/>
                <a:gd name="T27" fmla="*/ 270 h 629"/>
                <a:gd name="T28" fmla="*/ 435 w 588"/>
                <a:gd name="T29" fmla="*/ 372 h 629"/>
                <a:gd name="T30" fmla="*/ 439 w 588"/>
                <a:gd name="T31" fmla="*/ 378 h 629"/>
                <a:gd name="T32" fmla="*/ 444 w 588"/>
                <a:gd name="T33" fmla="*/ 393 h 629"/>
                <a:gd name="T34" fmla="*/ 445 w 588"/>
                <a:gd name="T35" fmla="*/ 410 h 6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8"/>
                <a:gd name="T55" fmla="*/ 0 h 629"/>
                <a:gd name="T56" fmla="*/ 588 w 588"/>
                <a:gd name="T57" fmla="*/ 629 h 6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8" h="629">
                  <a:moveTo>
                    <a:pt x="583" y="560"/>
                  </a:moveTo>
                  <a:lnTo>
                    <a:pt x="513" y="560"/>
                  </a:lnTo>
                  <a:lnTo>
                    <a:pt x="501" y="628"/>
                  </a:lnTo>
                  <a:lnTo>
                    <a:pt x="481" y="591"/>
                  </a:lnTo>
                  <a:lnTo>
                    <a:pt x="174" y="628"/>
                  </a:lnTo>
                  <a:lnTo>
                    <a:pt x="163" y="599"/>
                  </a:lnTo>
                  <a:lnTo>
                    <a:pt x="130" y="470"/>
                  </a:lnTo>
                  <a:lnTo>
                    <a:pt x="149" y="405"/>
                  </a:lnTo>
                  <a:lnTo>
                    <a:pt x="0" y="39"/>
                  </a:lnTo>
                  <a:lnTo>
                    <a:pt x="171" y="16"/>
                  </a:lnTo>
                  <a:lnTo>
                    <a:pt x="292" y="0"/>
                  </a:lnTo>
                  <a:lnTo>
                    <a:pt x="271" y="39"/>
                  </a:lnTo>
                  <a:lnTo>
                    <a:pt x="477" y="220"/>
                  </a:lnTo>
                  <a:lnTo>
                    <a:pt x="587" y="369"/>
                  </a:lnTo>
                  <a:lnTo>
                    <a:pt x="570" y="509"/>
                  </a:lnTo>
                  <a:lnTo>
                    <a:pt x="575" y="517"/>
                  </a:lnTo>
                  <a:lnTo>
                    <a:pt x="581" y="538"/>
                  </a:lnTo>
                  <a:lnTo>
                    <a:pt x="583" y="560"/>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0" name="Freeform 37">
              <a:extLst>
                <a:ext uri="{FF2B5EF4-FFF2-40B4-BE49-F238E27FC236}">
                  <a16:creationId xmlns:a16="http://schemas.microsoft.com/office/drawing/2014/main" id="{40E88F16-39DC-4E28-950B-9FD96DB1CB82}"/>
                </a:ext>
              </a:extLst>
            </p:cNvPr>
            <p:cNvSpPr>
              <a:spLocks/>
            </p:cNvSpPr>
            <p:nvPr/>
          </p:nvSpPr>
          <p:spPr bwMode="auto">
            <a:xfrm>
              <a:off x="7605503" y="4300675"/>
              <a:ext cx="1210876" cy="916450"/>
            </a:xfrm>
            <a:custGeom>
              <a:avLst/>
              <a:gdLst>
                <a:gd name="T0" fmla="*/ 560 w 985"/>
                <a:gd name="T1" fmla="*/ 0 h 842"/>
                <a:gd name="T2" fmla="*/ 506 w 985"/>
                <a:gd name="T3" fmla="*/ 0 h 842"/>
                <a:gd name="T4" fmla="*/ 497 w 985"/>
                <a:gd name="T5" fmla="*/ 50 h 842"/>
                <a:gd name="T6" fmla="*/ 481 w 985"/>
                <a:gd name="T7" fmla="*/ 23 h 842"/>
                <a:gd name="T8" fmla="*/ 246 w 985"/>
                <a:gd name="T9" fmla="*/ 50 h 842"/>
                <a:gd name="T10" fmla="*/ 237 w 985"/>
                <a:gd name="T11" fmla="*/ 29 h 842"/>
                <a:gd name="T12" fmla="*/ 0 w 985"/>
                <a:gd name="T13" fmla="*/ 61 h 842"/>
                <a:gd name="T14" fmla="*/ 16 w 985"/>
                <a:gd name="T15" fmla="*/ 95 h 842"/>
                <a:gd name="T16" fmla="*/ 29 w 985"/>
                <a:gd name="T17" fmla="*/ 113 h 842"/>
                <a:gd name="T18" fmla="*/ 60 w 985"/>
                <a:gd name="T19" fmla="*/ 104 h 842"/>
                <a:gd name="T20" fmla="*/ 64 w 985"/>
                <a:gd name="T21" fmla="*/ 108 h 842"/>
                <a:gd name="T22" fmla="*/ 114 w 985"/>
                <a:gd name="T23" fmla="*/ 92 h 842"/>
                <a:gd name="T24" fmla="*/ 183 w 985"/>
                <a:gd name="T25" fmla="*/ 108 h 842"/>
                <a:gd name="T26" fmla="*/ 230 w 985"/>
                <a:gd name="T27" fmla="*/ 152 h 842"/>
                <a:gd name="T28" fmla="*/ 320 w 985"/>
                <a:gd name="T29" fmla="*/ 131 h 842"/>
                <a:gd name="T30" fmla="*/ 314 w 985"/>
                <a:gd name="T31" fmla="*/ 108 h 842"/>
                <a:gd name="T32" fmla="*/ 349 w 985"/>
                <a:gd name="T33" fmla="*/ 104 h 842"/>
                <a:gd name="T34" fmla="*/ 460 w 985"/>
                <a:gd name="T35" fmla="*/ 195 h 842"/>
                <a:gd name="T36" fmla="*/ 503 w 985"/>
                <a:gd name="T37" fmla="*/ 335 h 842"/>
                <a:gd name="T38" fmla="*/ 563 w 985"/>
                <a:gd name="T39" fmla="*/ 410 h 842"/>
                <a:gd name="T40" fmla="*/ 707 w 985"/>
                <a:gd name="T41" fmla="*/ 546 h 842"/>
                <a:gd name="T42" fmla="*/ 746 w 985"/>
                <a:gd name="T43" fmla="*/ 524 h 842"/>
                <a:gd name="T44" fmla="*/ 753 w 985"/>
                <a:gd name="T45" fmla="*/ 518 h 842"/>
                <a:gd name="T46" fmla="*/ 752 w 985"/>
                <a:gd name="T47" fmla="*/ 550 h 842"/>
                <a:gd name="T48" fmla="*/ 686 w 985"/>
                <a:gd name="T49" fmla="*/ 616 h 842"/>
                <a:gd name="T50" fmla="*/ 750 w 985"/>
                <a:gd name="T51" fmla="*/ 577 h 842"/>
                <a:gd name="T52" fmla="*/ 753 w 985"/>
                <a:gd name="T53" fmla="*/ 518 h 842"/>
                <a:gd name="T54" fmla="*/ 753 w 985"/>
                <a:gd name="T55" fmla="*/ 357 h 842"/>
                <a:gd name="T56" fmla="*/ 683 w 985"/>
                <a:gd name="T57" fmla="*/ 239 h 842"/>
                <a:gd name="T58" fmla="*/ 673 w 985"/>
                <a:gd name="T59" fmla="*/ 232 h 842"/>
                <a:gd name="T60" fmla="*/ 673 w 985"/>
                <a:gd name="T61" fmla="*/ 204 h 842"/>
                <a:gd name="T62" fmla="*/ 579 w 985"/>
                <a:gd name="T63" fmla="*/ 81 h 842"/>
                <a:gd name="T64" fmla="*/ 560 w 985"/>
                <a:gd name="T65" fmla="*/ 0 h 8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5"/>
                <a:gd name="T100" fmla="*/ 0 h 842"/>
                <a:gd name="T101" fmla="*/ 985 w 985"/>
                <a:gd name="T102" fmla="*/ 842 h 8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5" h="842">
                  <a:moveTo>
                    <a:pt x="731" y="0"/>
                  </a:moveTo>
                  <a:lnTo>
                    <a:pt x="661" y="0"/>
                  </a:lnTo>
                  <a:lnTo>
                    <a:pt x="649" y="68"/>
                  </a:lnTo>
                  <a:lnTo>
                    <a:pt x="628" y="31"/>
                  </a:lnTo>
                  <a:lnTo>
                    <a:pt x="321" y="68"/>
                  </a:lnTo>
                  <a:lnTo>
                    <a:pt x="309" y="39"/>
                  </a:lnTo>
                  <a:lnTo>
                    <a:pt x="0" y="83"/>
                  </a:lnTo>
                  <a:lnTo>
                    <a:pt x="21" y="130"/>
                  </a:lnTo>
                  <a:lnTo>
                    <a:pt x="38" y="154"/>
                  </a:lnTo>
                  <a:lnTo>
                    <a:pt x="78" y="142"/>
                  </a:lnTo>
                  <a:lnTo>
                    <a:pt x="83" y="147"/>
                  </a:lnTo>
                  <a:lnTo>
                    <a:pt x="149" y="126"/>
                  </a:lnTo>
                  <a:lnTo>
                    <a:pt x="239" y="147"/>
                  </a:lnTo>
                  <a:lnTo>
                    <a:pt x="301" y="207"/>
                  </a:lnTo>
                  <a:lnTo>
                    <a:pt x="418" y="179"/>
                  </a:lnTo>
                  <a:lnTo>
                    <a:pt x="410" y="147"/>
                  </a:lnTo>
                  <a:lnTo>
                    <a:pt x="456" y="142"/>
                  </a:lnTo>
                  <a:lnTo>
                    <a:pt x="601" y="266"/>
                  </a:lnTo>
                  <a:lnTo>
                    <a:pt x="657" y="457"/>
                  </a:lnTo>
                  <a:lnTo>
                    <a:pt x="735" y="560"/>
                  </a:lnTo>
                  <a:lnTo>
                    <a:pt x="924" y="745"/>
                  </a:lnTo>
                  <a:lnTo>
                    <a:pt x="974" y="715"/>
                  </a:lnTo>
                  <a:lnTo>
                    <a:pt x="984" y="707"/>
                  </a:lnTo>
                  <a:lnTo>
                    <a:pt x="983" y="750"/>
                  </a:lnTo>
                  <a:lnTo>
                    <a:pt x="896" y="841"/>
                  </a:lnTo>
                  <a:lnTo>
                    <a:pt x="980" y="788"/>
                  </a:lnTo>
                  <a:lnTo>
                    <a:pt x="984" y="707"/>
                  </a:lnTo>
                  <a:lnTo>
                    <a:pt x="984" y="487"/>
                  </a:lnTo>
                  <a:lnTo>
                    <a:pt x="892" y="326"/>
                  </a:lnTo>
                  <a:lnTo>
                    <a:pt x="879" y="316"/>
                  </a:lnTo>
                  <a:lnTo>
                    <a:pt x="879" y="279"/>
                  </a:lnTo>
                  <a:lnTo>
                    <a:pt x="757" y="111"/>
                  </a:lnTo>
                  <a:lnTo>
                    <a:pt x="731" y="0"/>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1" name="Freeform 38">
              <a:extLst>
                <a:ext uri="{FF2B5EF4-FFF2-40B4-BE49-F238E27FC236}">
                  <a16:creationId xmlns:a16="http://schemas.microsoft.com/office/drawing/2014/main" id="{7AA3B3B2-B02E-44AB-8EDC-C87E0A1F8B95}"/>
                </a:ext>
              </a:extLst>
            </p:cNvPr>
            <p:cNvSpPr>
              <a:spLocks/>
            </p:cNvSpPr>
            <p:nvPr/>
          </p:nvSpPr>
          <p:spPr bwMode="auto">
            <a:xfrm>
              <a:off x="7122116" y="3406504"/>
              <a:ext cx="1125761" cy="405495"/>
            </a:xfrm>
            <a:custGeom>
              <a:avLst/>
              <a:gdLst>
                <a:gd name="T0" fmla="*/ 404 w 917"/>
                <a:gd name="T1" fmla="*/ 220 h 374"/>
                <a:gd name="T2" fmla="*/ 531 w 917"/>
                <a:gd name="T3" fmla="*/ 203 h 374"/>
                <a:gd name="T4" fmla="*/ 539 w 917"/>
                <a:gd name="T5" fmla="*/ 174 h 374"/>
                <a:gd name="T6" fmla="*/ 547 w 917"/>
                <a:gd name="T7" fmla="*/ 159 h 374"/>
                <a:gd name="T8" fmla="*/ 688 w 917"/>
                <a:gd name="T9" fmla="*/ 31 h 374"/>
                <a:gd name="T10" fmla="*/ 700 w 917"/>
                <a:gd name="T11" fmla="*/ 0 h 374"/>
                <a:gd name="T12" fmla="*/ 557 w 917"/>
                <a:gd name="T13" fmla="*/ 24 h 374"/>
                <a:gd name="T14" fmla="*/ 59 w 917"/>
                <a:gd name="T15" fmla="*/ 107 h 374"/>
                <a:gd name="T16" fmla="*/ 34 w 917"/>
                <a:gd name="T17" fmla="*/ 172 h 374"/>
                <a:gd name="T18" fmla="*/ 0 w 917"/>
                <a:gd name="T19" fmla="*/ 272 h 374"/>
                <a:gd name="T20" fmla="*/ 174 w 917"/>
                <a:gd name="T21" fmla="*/ 251 h 374"/>
                <a:gd name="T22" fmla="*/ 404 w 917"/>
                <a:gd name="T23" fmla="*/ 220 h 3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7"/>
                <a:gd name="T37" fmla="*/ 0 h 374"/>
                <a:gd name="T38" fmla="*/ 917 w 917"/>
                <a:gd name="T39" fmla="*/ 374 h 3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7" h="374">
                  <a:moveTo>
                    <a:pt x="528" y="301"/>
                  </a:moveTo>
                  <a:lnTo>
                    <a:pt x="694" y="278"/>
                  </a:lnTo>
                  <a:lnTo>
                    <a:pt x="705" y="239"/>
                  </a:lnTo>
                  <a:lnTo>
                    <a:pt x="715" y="218"/>
                  </a:lnTo>
                  <a:lnTo>
                    <a:pt x="900" y="43"/>
                  </a:lnTo>
                  <a:lnTo>
                    <a:pt x="916" y="0"/>
                  </a:lnTo>
                  <a:lnTo>
                    <a:pt x="729" y="33"/>
                  </a:lnTo>
                  <a:lnTo>
                    <a:pt x="77" y="146"/>
                  </a:lnTo>
                  <a:lnTo>
                    <a:pt x="45" y="235"/>
                  </a:lnTo>
                  <a:lnTo>
                    <a:pt x="0" y="373"/>
                  </a:lnTo>
                  <a:lnTo>
                    <a:pt x="227" y="344"/>
                  </a:lnTo>
                  <a:lnTo>
                    <a:pt x="528" y="301"/>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2" name="Freeform 39">
              <a:extLst>
                <a:ext uri="{FF2B5EF4-FFF2-40B4-BE49-F238E27FC236}">
                  <a16:creationId xmlns:a16="http://schemas.microsoft.com/office/drawing/2014/main" id="{0454D927-E25E-41C5-9707-38768C820C74}"/>
                </a:ext>
              </a:extLst>
            </p:cNvPr>
            <p:cNvSpPr>
              <a:spLocks/>
            </p:cNvSpPr>
            <p:nvPr/>
          </p:nvSpPr>
          <p:spPr bwMode="auto">
            <a:xfrm>
              <a:off x="7424033" y="3736248"/>
              <a:ext cx="563683" cy="760490"/>
            </a:xfrm>
            <a:custGeom>
              <a:avLst/>
              <a:gdLst>
                <a:gd name="T0" fmla="*/ 226 w 459"/>
                <a:gd name="T1" fmla="*/ 0 h 700"/>
                <a:gd name="T2" fmla="*/ 340 w 459"/>
                <a:gd name="T3" fmla="*/ 268 h 700"/>
                <a:gd name="T4" fmla="*/ 326 w 459"/>
                <a:gd name="T5" fmla="*/ 315 h 700"/>
                <a:gd name="T6" fmla="*/ 350 w 459"/>
                <a:gd name="T7" fmla="*/ 409 h 700"/>
                <a:gd name="T8" fmla="*/ 115 w 459"/>
                <a:gd name="T9" fmla="*/ 441 h 700"/>
                <a:gd name="T10" fmla="*/ 131 w 459"/>
                <a:gd name="T11" fmla="*/ 475 h 700"/>
                <a:gd name="T12" fmla="*/ 144 w 459"/>
                <a:gd name="T13" fmla="*/ 493 h 700"/>
                <a:gd name="T14" fmla="*/ 101 w 459"/>
                <a:gd name="T15" fmla="*/ 511 h 700"/>
                <a:gd name="T16" fmla="*/ 63 w 459"/>
                <a:gd name="T17" fmla="*/ 508 h 700"/>
                <a:gd name="T18" fmla="*/ 0 w 459"/>
                <a:gd name="T19" fmla="*/ 31 h 700"/>
                <a:gd name="T20" fmla="*/ 226 w 459"/>
                <a:gd name="T21" fmla="*/ 0 h 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9"/>
                <a:gd name="T34" fmla="*/ 0 h 700"/>
                <a:gd name="T35" fmla="*/ 459 w 459"/>
                <a:gd name="T36" fmla="*/ 700 h 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9" h="700">
                  <a:moveTo>
                    <a:pt x="296" y="0"/>
                  </a:moveTo>
                  <a:lnTo>
                    <a:pt x="445" y="366"/>
                  </a:lnTo>
                  <a:lnTo>
                    <a:pt x="426" y="431"/>
                  </a:lnTo>
                  <a:lnTo>
                    <a:pt x="458" y="559"/>
                  </a:lnTo>
                  <a:lnTo>
                    <a:pt x="150" y="603"/>
                  </a:lnTo>
                  <a:lnTo>
                    <a:pt x="171" y="650"/>
                  </a:lnTo>
                  <a:lnTo>
                    <a:pt x="188" y="674"/>
                  </a:lnTo>
                  <a:lnTo>
                    <a:pt x="132" y="699"/>
                  </a:lnTo>
                  <a:lnTo>
                    <a:pt x="83" y="695"/>
                  </a:lnTo>
                  <a:lnTo>
                    <a:pt x="0" y="43"/>
                  </a:lnTo>
                  <a:lnTo>
                    <a:pt x="296"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3" name="Freeform 40">
              <a:extLst>
                <a:ext uri="{FF2B5EF4-FFF2-40B4-BE49-F238E27FC236}">
                  <a16:creationId xmlns:a16="http://schemas.microsoft.com/office/drawing/2014/main" id="{0280E35E-1817-4613-8D0E-A8F0CF0D84A4}"/>
                </a:ext>
              </a:extLst>
            </p:cNvPr>
            <p:cNvSpPr>
              <a:spLocks/>
            </p:cNvSpPr>
            <p:nvPr/>
          </p:nvSpPr>
          <p:spPr bwMode="auto">
            <a:xfrm>
              <a:off x="7025760" y="3782294"/>
              <a:ext cx="501052" cy="770887"/>
            </a:xfrm>
            <a:custGeom>
              <a:avLst/>
              <a:gdLst>
                <a:gd name="T0" fmla="*/ 248 w 407"/>
                <a:gd name="T1" fmla="*/ 0 h 708"/>
                <a:gd name="T2" fmla="*/ 311 w 407"/>
                <a:gd name="T3" fmla="*/ 475 h 708"/>
                <a:gd name="T4" fmla="*/ 215 w 407"/>
                <a:gd name="T5" fmla="*/ 480 h 708"/>
                <a:gd name="T6" fmla="*/ 202 w 407"/>
                <a:gd name="T7" fmla="*/ 518 h 708"/>
                <a:gd name="T8" fmla="*/ 163 w 407"/>
                <a:gd name="T9" fmla="*/ 457 h 708"/>
                <a:gd name="T10" fmla="*/ 163 w 407"/>
                <a:gd name="T11" fmla="*/ 424 h 708"/>
                <a:gd name="T12" fmla="*/ 0 w 407"/>
                <a:gd name="T13" fmla="*/ 441 h 708"/>
                <a:gd name="T14" fmla="*/ 39 w 407"/>
                <a:gd name="T15" fmla="*/ 318 h 708"/>
                <a:gd name="T16" fmla="*/ 20 w 407"/>
                <a:gd name="T17" fmla="*/ 236 h 708"/>
                <a:gd name="T18" fmla="*/ 13 w 407"/>
                <a:gd name="T19" fmla="*/ 194 h 708"/>
                <a:gd name="T20" fmla="*/ 74 w 407"/>
                <a:gd name="T21" fmla="*/ 21 h 708"/>
                <a:gd name="T22" fmla="*/ 248 w 407"/>
                <a:gd name="T23" fmla="*/ 0 h 7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7"/>
                <a:gd name="T37" fmla="*/ 0 h 708"/>
                <a:gd name="T38" fmla="*/ 407 w 407"/>
                <a:gd name="T39" fmla="*/ 708 h 7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7" h="708">
                  <a:moveTo>
                    <a:pt x="323" y="0"/>
                  </a:moveTo>
                  <a:lnTo>
                    <a:pt x="406" y="648"/>
                  </a:lnTo>
                  <a:lnTo>
                    <a:pt x="281" y="655"/>
                  </a:lnTo>
                  <a:lnTo>
                    <a:pt x="263" y="707"/>
                  </a:lnTo>
                  <a:lnTo>
                    <a:pt x="213" y="623"/>
                  </a:lnTo>
                  <a:lnTo>
                    <a:pt x="213" y="579"/>
                  </a:lnTo>
                  <a:lnTo>
                    <a:pt x="0" y="602"/>
                  </a:lnTo>
                  <a:lnTo>
                    <a:pt x="51" y="434"/>
                  </a:lnTo>
                  <a:lnTo>
                    <a:pt x="26" y="322"/>
                  </a:lnTo>
                  <a:lnTo>
                    <a:pt x="17" y="265"/>
                  </a:lnTo>
                  <a:lnTo>
                    <a:pt x="96" y="29"/>
                  </a:lnTo>
                  <a:lnTo>
                    <a:pt x="323" y="0"/>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4" name="Freeform 41">
              <a:extLst>
                <a:ext uri="{FF2B5EF4-FFF2-40B4-BE49-F238E27FC236}">
                  <a16:creationId xmlns:a16="http://schemas.microsoft.com/office/drawing/2014/main" id="{911152B5-6E80-4D45-829F-DA1A4A66ACAB}"/>
                </a:ext>
              </a:extLst>
            </p:cNvPr>
            <p:cNvSpPr>
              <a:spLocks/>
            </p:cNvSpPr>
            <p:nvPr/>
          </p:nvSpPr>
          <p:spPr bwMode="auto">
            <a:xfrm>
              <a:off x="6664425" y="4129860"/>
              <a:ext cx="770848" cy="603045"/>
            </a:xfrm>
            <a:custGeom>
              <a:avLst/>
              <a:gdLst>
                <a:gd name="T0" fmla="*/ 0 w 629"/>
                <a:gd name="T1" fmla="*/ 18 h 554"/>
                <a:gd name="T2" fmla="*/ 244 w 629"/>
                <a:gd name="T3" fmla="*/ 0 h 554"/>
                <a:gd name="T4" fmla="*/ 263 w 629"/>
                <a:gd name="T5" fmla="*/ 82 h 554"/>
                <a:gd name="T6" fmla="*/ 224 w 629"/>
                <a:gd name="T7" fmla="*/ 206 h 554"/>
                <a:gd name="T8" fmla="*/ 387 w 629"/>
                <a:gd name="T9" fmla="*/ 189 h 554"/>
                <a:gd name="T10" fmla="*/ 387 w 629"/>
                <a:gd name="T11" fmla="*/ 222 h 554"/>
                <a:gd name="T12" fmla="*/ 426 w 629"/>
                <a:gd name="T13" fmla="*/ 284 h 554"/>
                <a:gd name="T14" fmla="*/ 429 w 629"/>
                <a:gd name="T15" fmla="*/ 287 h 554"/>
                <a:gd name="T16" fmla="*/ 463 w 629"/>
                <a:gd name="T17" fmla="*/ 272 h 554"/>
                <a:gd name="T18" fmla="*/ 429 w 629"/>
                <a:gd name="T19" fmla="*/ 335 h 554"/>
                <a:gd name="T20" fmla="*/ 479 w 629"/>
                <a:gd name="T21" fmla="*/ 380 h 554"/>
                <a:gd name="T22" fmla="*/ 462 w 629"/>
                <a:gd name="T23" fmla="*/ 405 h 554"/>
                <a:gd name="T24" fmla="*/ 391 w 629"/>
                <a:gd name="T25" fmla="*/ 353 h 554"/>
                <a:gd name="T26" fmla="*/ 387 w 629"/>
                <a:gd name="T27" fmla="*/ 390 h 554"/>
                <a:gd name="T28" fmla="*/ 343 w 629"/>
                <a:gd name="T29" fmla="*/ 385 h 554"/>
                <a:gd name="T30" fmla="*/ 338 w 629"/>
                <a:gd name="T31" fmla="*/ 405 h 554"/>
                <a:gd name="T32" fmla="*/ 201 w 629"/>
                <a:gd name="T33" fmla="*/ 342 h 554"/>
                <a:gd name="T34" fmla="*/ 205 w 629"/>
                <a:gd name="T35" fmla="*/ 353 h 554"/>
                <a:gd name="T36" fmla="*/ 151 w 629"/>
                <a:gd name="T37" fmla="*/ 369 h 554"/>
                <a:gd name="T38" fmla="*/ 151 w 629"/>
                <a:gd name="T39" fmla="*/ 357 h 554"/>
                <a:gd name="T40" fmla="*/ 33 w 629"/>
                <a:gd name="T41" fmla="*/ 347 h 554"/>
                <a:gd name="T42" fmla="*/ 29 w 629"/>
                <a:gd name="T43" fmla="*/ 284 h 554"/>
                <a:gd name="T44" fmla="*/ 50 w 629"/>
                <a:gd name="T45" fmla="*/ 260 h 554"/>
                <a:gd name="T46" fmla="*/ 42 w 629"/>
                <a:gd name="T47" fmla="*/ 141 h 554"/>
                <a:gd name="T48" fmla="*/ 12 w 629"/>
                <a:gd name="T49" fmla="*/ 125 h 554"/>
                <a:gd name="T50" fmla="*/ 0 w 629"/>
                <a:gd name="T51" fmla="*/ 18 h 5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9"/>
                <a:gd name="T79" fmla="*/ 0 h 554"/>
                <a:gd name="T80" fmla="*/ 629 w 629"/>
                <a:gd name="T81" fmla="*/ 554 h 5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9" h="554">
                  <a:moveTo>
                    <a:pt x="0" y="24"/>
                  </a:moveTo>
                  <a:lnTo>
                    <a:pt x="320" y="0"/>
                  </a:lnTo>
                  <a:lnTo>
                    <a:pt x="345" y="112"/>
                  </a:lnTo>
                  <a:lnTo>
                    <a:pt x="294" y="281"/>
                  </a:lnTo>
                  <a:lnTo>
                    <a:pt x="507" y="258"/>
                  </a:lnTo>
                  <a:lnTo>
                    <a:pt x="507" y="303"/>
                  </a:lnTo>
                  <a:lnTo>
                    <a:pt x="558" y="387"/>
                  </a:lnTo>
                  <a:lnTo>
                    <a:pt x="562" y="392"/>
                  </a:lnTo>
                  <a:lnTo>
                    <a:pt x="607" y="371"/>
                  </a:lnTo>
                  <a:lnTo>
                    <a:pt x="562" y="457"/>
                  </a:lnTo>
                  <a:lnTo>
                    <a:pt x="628" y="518"/>
                  </a:lnTo>
                  <a:lnTo>
                    <a:pt x="605" y="553"/>
                  </a:lnTo>
                  <a:lnTo>
                    <a:pt x="512" y="482"/>
                  </a:lnTo>
                  <a:lnTo>
                    <a:pt x="507" y="532"/>
                  </a:lnTo>
                  <a:lnTo>
                    <a:pt x="449" y="525"/>
                  </a:lnTo>
                  <a:lnTo>
                    <a:pt x="443" y="553"/>
                  </a:lnTo>
                  <a:lnTo>
                    <a:pt x="264" y="466"/>
                  </a:lnTo>
                  <a:lnTo>
                    <a:pt x="269" y="482"/>
                  </a:lnTo>
                  <a:lnTo>
                    <a:pt x="198" y="503"/>
                  </a:lnTo>
                  <a:lnTo>
                    <a:pt x="198" y="487"/>
                  </a:lnTo>
                  <a:lnTo>
                    <a:pt x="43" y="474"/>
                  </a:lnTo>
                  <a:lnTo>
                    <a:pt x="38" y="387"/>
                  </a:lnTo>
                  <a:lnTo>
                    <a:pt x="66" y="355"/>
                  </a:lnTo>
                  <a:lnTo>
                    <a:pt x="55" y="193"/>
                  </a:lnTo>
                  <a:lnTo>
                    <a:pt x="16" y="171"/>
                  </a:lnTo>
                  <a:lnTo>
                    <a:pt x="0" y="24"/>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5" name="Freeform 42">
              <a:extLst>
                <a:ext uri="{FF2B5EF4-FFF2-40B4-BE49-F238E27FC236}">
                  <a16:creationId xmlns:a16="http://schemas.microsoft.com/office/drawing/2014/main" id="{163FAE21-3E48-4352-B1D1-F84E82AA2DDC}"/>
                </a:ext>
              </a:extLst>
            </p:cNvPr>
            <p:cNvSpPr>
              <a:spLocks/>
            </p:cNvSpPr>
            <p:nvPr/>
          </p:nvSpPr>
          <p:spPr bwMode="auto">
            <a:xfrm>
              <a:off x="4771025" y="3575832"/>
              <a:ext cx="1976907" cy="1670999"/>
            </a:xfrm>
            <a:custGeom>
              <a:avLst/>
              <a:gdLst>
                <a:gd name="T0" fmla="*/ 13 w 1610"/>
                <a:gd name="T1" fmla="*/ 492 h 1537"/>
                <a:gd name="T2" fmla="*/ 22 w 1610"/>
                <a:gd name="T3" fmla="*/ 471 h 1537"/>
                <a:gd name="T4" fmla="*/ 335 w 1610"/>
                <a:gd name="T5" fmla="*/ 488 h 1537"/>
                <a:gd name="T6" fmla="*/ 352 w 1610"/>
                <a:gd name="T7" fmla="*/ 0 h 1537"/>
                <a:gd name="T8" fmla="*/ 605 w 1610"/>
                <a:gd name="T9" fmla="*/ 18 h 1537"/>
                <a:gd name="T10" fmla="*/ 615 w 1610"/>
                <a:gd name="T11" fmla="*/ 244 h 1537"/>
                <a:gd name="T12" fmla="*/ 892 w 1610"/>
                <a:gd name="T13" fmla="*/ 321 h 1537"/>
                <a:gd name="T14" fmla="*/ 1072 w 1610"/>
                <a:gd name="T15" fmla="*/ 311 h 1537"/>
                <a:gd name="T16" fmla="*/ 1131 w 1610"/>
                <a:gd name="T17" fmla="*/ 331 h 1537"/>
                <a:gd name="T18" fmla="*/ 1174 w 1610"/>
                <a:gd name="T19" fmla="*/ 343 h 1537"/>
                <a:gd name="T20" fmla="*/ 1180 w 1610"/>
                <a:gd name="T21" fmla="*/ 392 h 1537"/>
                <a:gd name="T22" fmla="*/ 1191 w 1610"/>
                <a:gd name="T23" fmla="*/ 500 h 1537"/>
                <a:gd name="T24" fmla="*/ 1221 w 1610"/>
                <a:gd name="T25" fmla="*/ 516 h 1537"/>
                <a:gd name="T26" fmla="*/ 1230 w 1610"/>
                <a:gd name="T27" fmla="*/ 634 h 1537"/>
                <a:gd name="T28" fmla="*/ 1208 w 1610"/>
                <a:gd name="T29" fmla="*/ 657 h 1537"/>
                <a:gd name="T30" fmla="*/ 1213 w 1610"/>
                <a:gd name="T31" fmla="*/ 720 h 1537"/>
                <a:gd name="T32" fmla="*/ 1213 w 1610"/>
                <a:gd name="T33" fmla="*/ 721 h 1537"/>
                <a:gd name="T34" fmla="*/ 1030 w 1610"/>
                <a:gd name="T35" fmla="*/ 845 h 1537"/>
                <a:gd name="T36" fmla="*/ 1016 w 1610"/>
                <a:gd name="T37" fmla="*/ 851 h 1537"/>
                <a:gd name="T38" fmla="*/ 990 w 1610"/>
                <a:gd name="T39" fmla="*/ 840 h 1537"/>
                <a:gd name="T40" fmla="*/ 888 w 1610"/>
                <a:gd name="T41" fmla="*/ 990 h 1537"/>
                <a:gd name="T42" fmla="*/ 931 w 1610"/>
                <a:gd name="T43" fmla="*/ 1121 h 1537"/>
                <a:gd name="T44" fmla="*/ 888 w 1610"/>
                <a:gd name="T45" fmla="*/ 1124 h 1537"/>
                <a:gd name="T46" fmla="*/ 688 w 1610"/>
                <a:gd name="T47" fmla="*/ 1083 h 1537"/>
                <a:gd name="T48" fmla="*/ 622 w 1610"/>
                <a:gd name="T49" fmla="*/ 936 h 1537"/>
                <a:gd name="T50" fmla="*/ 557 w 1610"/>
                <a:gd name="T51" fmla="*/ 883 h 1537"/>
                <a:gd name="T52" fmla="*/ 515 w 1610"/>
                <a:gd name="T53" fmla="*/ 779 h 1537"/>
                <a:gd name="T54" fmla="*/ 451 w 1610"/>
                <a:gd name="T55" fmla="*/ 727 h 1537"/>
                <a:gd name="T56" fmla="*/ 365 w 1610"/>
                <a:gd name="T57" fmla="*/ 715 h 1537"/>
                <a:gd name="T58" fmla="*/ 313 w 1610"/>
                <a:gd name="T59" fmla="*/ 829 h 1537"/>
                <a:gd name="T60" fmla="*/ 171 w 1610"/>
                <a:gd name="T61" fmla="*/ 727 h 1537"/>
                <a:gd name="T62" fmla="*/ 141 w 1610"/>
                <a:gd name="T63" fmla="*/ 627 h 1537"/>
                <a:gd name="T64" fmla="*/ 0 w 1610"/>
                <a:gd name="T65" fmla="*/ 492 h 1537"/>
                <a:gd name="T66" fmla="*/ 4 w 1610"/>
                <a:gd name="T67" fmla="*/ 492 h 1537"/>
                <a:gd name="T68" fmla="*/ 13 w 1610"/>
                <a:gd name="T69" fmla="*/ 492 h 15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10"/>
                <a:gd name="T106" fmla="*/ 0 h 1537"/>
                <a:gd name="T107" fmla="*/ 1610 w 1610"/>
                <a:gd name="T108" fmla="*/ 1537 h 15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10" h="1537">
                  <a:moveTo>
                    <a:pt x="17" y="672"/>
                  </a:moveTo>
                  <a:lnTo>
                    <a:pt x="29" y="644"/>
                  </a:lnTo>
                  <a:lnTo>
                    <a:pt x="438" y="667"/>
                  </a:lnTo>
                  <a:lnTo>
                    <a:pt x="460" y="0"/>
                  </a:lnTo>
                  <a:lnTo>
                    <a:pt x="791" y="24"/>
                  </a:lnTo>
                  <a:lnTo>
                    <a:pt x="804" y="334"/>
                  </a:lnTo>
                  <a:lnTo>
                    <a:pt x="1167" y="438"/>
                  </a:lnTo>
                  <a:lnTo>
                    <a:pt x="1402" y="425"/>
                  </a:lnTo>
                  <a:lnTo>
                    <a:pt x="1479" y="452"/>
                  </a:lnTo>
                  <a:lnTo>
                    <a:pt x="1535" y="468"/>
                  </a:lnTo>
                  <a:lnTo>
                    <a:pt x="1543" y="536"/>
                  </a:lnTo>
                  <a:lnTo>
                    <a:pt x="1558" y="683"/>
                  </a:lnTo>
                  <a:lnTo>
                    <a:pt x="1597" y="705"/>
                  </a:lnTo>
                  <a:lnTo>
                    <a:pt x="1609" y="866"/>
                  </a:lnTo>
                  <a:lnTo>
                    <a:pt x="1580" y="898"/>
                  </a:lnTo>
                  <a:lnTo>
                    <a:pt x="1586" y="983"/>
                  </a:lnTo>
                  <a:lnTo>
                    <a:pt x="1586" y="985"/>
                  </a:lnTo>
                  <a:lnTo>
                    <a:pt x="1347" y="1154"/>
                  </a:lnTo>
                  <a:lnTo>
                    <a:pt x="1329" y="1162"/>
                  </a:lnTo>
                  <a:lnTo>
                    <a:pt x="1295" y="1148"/>
                  </a:lnTo>
                  <a:lnTo>
                    <a:pt x="1162" y="1353"/>
                  </a:lnTo>
                  <a:lnTo>
                    <a:pt x="1217" y="1532"/>
                  </a:lnTo>
                  <a:lnTo>
                    <a:pt x="1162" y="1536"/>
                  </a:lnTo>
                  <a:lnTo>
                    <a:pt x="900" y="1480"/>
                  </a:lnTo>
                  <a:lnTo>
                    <a:pt x="814" y="1279"/>
                  </a:lnTo>
                  <a:lnTo>
                    <a:pt x="729" y="1206"/>
                  </a:lnTo>
                  <a:lnTo>
                    <a:pt x="674" y="1064"/>
                  </a:lnTo>
                  <a:lnTo>
                    <a:pt x="590" y="993"/>
                  </a:lnTo>
                  <a:lnTo>
                    <a:pt x="477" y="977"/>
                  </a:lnTo>
                  <a:lnTo>
                    <a:pt x="410" y="1132"/>
                  </a:lnTo>
                  <a:lnTo>
                    <a:pt x="223" y="993"/>
                  </a:lnTo>
                  <a:lnTo>
                    <a:pt x="184" y="857"/>
                  </a:lnTo>
                  <a:lnTo>
                    <a:pt x="0" y="672"/>
                  </a:lnTo>
                  <a:lnTo>
                    <a:pt x="5" y="672"/>
                  </a:lnTo>
                  <a:lnTo>
                    <a:pt x="17" y="672"/>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6" name="Freeform 43">
              <a:extLst>
                <a:ext uri="{FF2B5EF4-FFF2-40B4-BE49-F238E27FC236}">
                  <a16:creationId xmlns:a16="http://schemas.microsoft.com/office/drawing/2014/main" id="{65554F61-FCAC-4683-B1E7-ACF7933407C8}"/>
                </a:ext>
              </a:extLst>
            </p:cNvPr>
            <p:cNvSpPr>
              <a:spLocks/>
            </p:cNvSpPr>
            <p:nvPr/>
          </p:nvSpPr>
          <p:spPr bwMode="auto">
            <a:xfrm>
              <a:off x="3654901" y="1534986"/>
              <a:ext cx="777272" cy="1189750"/>
            </a:xfrm>
            <a:custGeom>
              <a:avLst/>
              <a:gdLst>
                <a:gd name="T0" fmla="*/ 194 w 632"/>
                <a:gd name="T1" fmla="*/ 12 h 1095"/>
                <a:gd name="T2" fmla="*/ 177 w 632"/>
                <a:gd name="T3" fmla="*/ 140 h 1095"/>
                <a:gd name="T4" fmla="*/ 247 w 632"/>
                <a:gd name="T5" fmla="*/ 295 h 1095"/>
                <a:gd name="T6" fmla="*/ 263 w 632"/>
                <a:gd name="T7" fmla="*/ 296 h 1095"/>
                <a:gd name="T8" fmla="*/ 241 w 632"/>
                <a:gd name="T9" fmla="*/ 402 h 1095"/>
                <a:gd name="T10" fmla="*/ 267 w 632"/>
                <a:gd name="T11" fmla="*/ 402 h 1095"/>
                <a:gd name="T12" fmla="*/ 274 w 632"/>
                <a:gd name="T13" fmla="*/ 402 h 1095"/>
                <a:gd name="T14" fmla="*/ 346 w 632"/>
                <a:gd name="T15" fmla="*/ 522 h 1095"/>
                <a:gd name="T16" fmla="*/ 483 w 632"/>
                <a:gd name="T17" fmla="*/ 524 h 1095"/>
                <a:gd name="T18" fmla="*/ 452 w 632"/>
                <a:gd name="T19" fmla="*/ 800 h 1095"/>
                <a:gd name="T20" fmla="*/ 225 w 632"/>
                <a:gd name="T21" fmla="*/ 762 h 1095"/>
                <a:gd name="T22" fmla="*/ 0 w 632"/>
                <a:gd name="T23" fmla="*/ 718 h 1095"/>
                <a:gd name="T24" fmla="*/ 18 w 632"/>
                <a:gd name="T25" fmla="*/ 570 h 1095"/>
                <a:gd name="T26" fmla="*/ 43 w 632"/>
                <a:gd name="T27" fmla="*/ 522 h 1095"/>
                <a:gd name="T28" fmla="*/ 27 w 632"/>
                <a:gd name="T29" fmla="*/ 479 h 1095"/>
                <a:gd name="T30" fmla="*/ 110 w 632"/>
                <a:gd name="T31" fmla="*/ 360 h 1095"/>
                <a:gd name="T32" fmla="*/ 80 w 632"/>
                <a:gd name="T33" fmla="*/ 327 h 1095"/>
                <a:gd name="T34" fmla="*/ 129 w 632"/>
                <a:gd name="T35" fmla="*/ 0 h 1095"/>
                <a:gd name="T36" fmla="*/ 194 w 632"/>
                <a:gd name="T37" fmla="*/ 12 h 10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2"/>
                <a:gd name="T58" fmla="*/ 0 h 1095"/>
                <a:gd name="T59" fmla="*/ 632 w 632"/>
                <a:gd name="T60" fmla="*/ 1095 h 10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2" h="1095">
                  <a:moveTo>
                    <a:pt x="253" y="16"/>
                  </a:moveTo>
                  <a:lnTo>
                    <a:pt x="231" y="192"/>
                  </a:lnTo>
                  <a:lnTo>
                    <a:pt x="323" y="403"/>
                  </a:lnTo>
                  <a:lnTo>
                    <a:pt x="343" y="405"/>
                  </a:lnTo>
                  <a:lnTo>
                    <a:pt x="315" y="550"/>
                  </a:lnTo>
                  <a:lnTo>
                    <a:pt x="349" y="550"/>
                  </a:lnTo>
                  <a:lnTo>
                    <a:pt x="358" y="550"/>
                  </a:lnTo>
                  <a:lnTo>
                    <a:pt x="452" y="713"/>
                  </a:lnTo>
                  <a:lnTo>
                    <a:pt x="631" y="717"/>
                  </a:lnTo>
                  <a:lnTo>
                    <a:pt x="590" y="1094"/>
                  </a:lnTo>
                  <a:lnTo>
                    <a:pt x="294" y="1042"/>
                  </a:lnTo>
                  <a:lnTo>
                    <a:pt x="0" y="982"/>
                  </a:lnTo>
                  <a:lnTo>
                    <a:pt x="23" y="779"/>
                  </a:lnTo>
                  <a:lnTo>
                    <a:pt x="56" y="713"/>
                  </a:lnTo>
                  <a:lnTo>
                    <a:pt x="35" y="655"/>
                  </a:lnTo>
                  <a:lnTo>
                    <a:pt x="143" y="492"/>
                  </a:lnTo>
                  <a:lnTo>
                    <a:pt x="105" y="447"/>
                  </a:lnTo>
                  <a:lnTo>
                    <a:pt x="168" y="0"/>
                  </a:lnTo>
                  <a:lnTo>
                    <a:pt x="253" y="16"/>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7" name="Freeform 44">
              <a:extLst>
                <a:ext uri="{FF2B5EF4-FFF2-40B4-BE49-F238E27FC236}">
                  <a16:creationId xmlns:a16="http://schemas.microsoft.com/office/drawing/2014/main" id="{50AF9291-2969-45BD-9DD6-422CD0ED6AF6}"/>
                </a:ext>
              </a:extLst>
            </p:cNvPr>
            <p:cNvSpPr>
              <a:spLocks/>
            </p:cNvSpPr>
            <p:nvPr/>
          </p:nvSpPr>
          <p:spPr bwMode="auto">
            <a:xfrm>
              <a:off x="4366331" y="2268740"/>
              <a:ext cx="912171" cy="659487"/>
            </a:xfrm>
            <a:custGeom>
              <a:avLst/>
              <a:gdLst>
                <a:gd name="T0" fmla="*/ 558 w 743"/>
                <a:gd name="T1" fmla="*/ 244 h 605"/>
                <a:gd name="T2" fmla="*/ 557 w 743"/>
                <a:gd name="T3" fmla="*/ 443 h 605"/>
                <a:gd name="T4" fmla="*/ 144 w 743"/>
                <a:gd name="T5" fmla="*/ 423 h 605"/>
                <a:gd name="T6" fmla="*/ 0 w 743"/>
                <a:gd name="T7" fmla="*/ 413 h 605"/>
                <a:gd name="T8" fmla="*/ 10 w 743"/>
                <a:gd name="T9" fmla="*/ 306 h 605"/>
                <a:gd name="T10" fmla="*/ 41 w 743"/>
                <a:gd name="T11" fmla="*/ 30 h 605"/>
                <a:gd name="T12" fmla="*/ 44 w 743"/>
                <a:gd name="T13" fmla="*/ 0 h 605"/>
                <a:gd name="T14" fmla="*/ 567 w 743"/>
                <a:gd name="T15" fmla="*/ 34 h 605"/>
                <a:gd name="T16" fmla="*/ 558 w 743"/>
                <a:gd name="T17" fmla="*/ 244 h 6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3"/>
                <a:gd name="T28" fmla="*/ 0 h 605"/>
                <a:gd name="T29" fmla="*/ 743 w 743"/>
                <a:gd name="T30" fmla="*/ 605 h 6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3" h="605">
                  <a:moveTo>
                    <a:pt x="730" y="333"/>
                  </a:moveTo>
                  <a:lnTo>
                    <a:pt x="728" y="604"/>
                  </a:lnTo>
                  <a:lnTo>
                    <a:pt x="188" y="576"/>
                  </a:lnTo>
                  <a:lnTo>
                    <a:pt x="0" y="563"/>
                  </a:lnTo>
                  <a:lnTo>
                    <a:pt x="13" y="417"/>
                  </a:lnTo>
                  <a:lnTo>
                    <a:pt x="54" y="41"/>
                  </a:lnTo>
                  <a:lnTo>
                    <a:pt x="58" y="0"/>
                  </a:lnTo>
                  <a:lnTo>
                    <a:pt x="742" y="47"/>
                  </a:lnTo>
                  <a:lnTo>
                    <a:pt x="730" y="333"/>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8" name="Freeform 45">
              <a:extLst>
                <a:ext uri="{FF2B5EF4-FFF2-40B4-BE49-F238E27FC236}">
                  <a16:creationId xmlns:a16="http://schemas.microsoft.com/office/drawing/2014/main" id="{88B86A79-702C-4FCD-99FD-E146FF447B25}"/>
                </a:ext>
              </a:extLst>
            </p:cNvPr>
            <p:cNvSpPr>
              <a:spLocks/>
            </p:cNvSpPr>
            <p:nvPr/>
          </p:nvSpPr>
          <p:spPr bwMode="auto">
            <a:xfrm>
              <a:off x="3947180" y="1555782"/>
              <a:ext cx="1368258" cy="769402"/>
            </a:xfrm>
            <a:custGeom>
              <a:avLst/>
              <a:gdLst>
                <a:gd name="T0" fmla="*/ 0 w 1113"/>
                <a:gd name="T1" fmla="*/ 129 h 707"/>
                <a:gd name="T2" fmla="*/ 70 w 1113"/>
                <a:gd name="T3" fmla="*/ 284 h 707"/>
                <a:gd name="T4" fmla="*/ 87 w 1113"/>
                <a:gd name="T5" fmla="*/ 284 h 707"/>
                <a:gd name="T6" fmla="*/ 64 w 1113"/>
                <a:gd name="T7" fmla="*/ 391 h 707"/>
                <a:gd name="T8" fmla="*/ 97 w 1113"/>
                <a:gd name="T9" fmla="*/ 391 h 707"/>
                <a:gd name="T10" fmla="*/ 171 w 1113"/>
                <a:gd name="T11" fmla="*/ 511 h 707"/>
                <a:gd name="T12" fmla="*/ 307 w 1113"/>
                <a:gd name="T13" fmla="*/ 514 h 707"/>
                <a:gd name="T14" fmla="*/ 310 w 1113"/>
                <a:gd name="T15" fmla="*/ 483 h 707"/>
                <a:gd name="T16" fmla="*/ 834 w 1113"/>
                <a:gd name="T17" fmla="*/ 517 h 707"/>
                <a:gd name="T18" fmla="*/ 839 w 1113"/>
                <a:gd name="T19" fmla="*/ 423 h 707"/>
                <a:gd name="T20" fmla="*/ 851 w 1113"/>
                <a:gd name="T21" fmla="*/ 95 h 707"/>
                <a:gd name="T22" fmla="*/ 699 w 1113"/>
                <a:gd name="T23" fmla="*/ 86 h 707"/>
                <a:gd name="T24" fmla="*/ 678 w 1113"/>
                <a:gd name="T25" fmla="*/ 86 h 707"/>
                <a:gd name="T26" fmla="*/ 657 w 1113"/>
                <a:gd name="T27" fmla="*/ 80 h 707"/>
                <a:gd name="T28" fmla="*/ 301 w 1113"/>
                <a:gd name="T29" fmla="*/ 35 h 707"/>
                <a:gd name="T30" fmla="*/ 17 w 1113"/>
                <a:gd name="T31" fmla="*/ 0 h 707"/>
                <a:gd name="T32" fmla="*/ 0 w 1113"/>
                <a:gd name="T33" fmla="*/ 129 h 7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3"/>
                <a:gd name="T52" fmla="*/ 0 h 707"/>
                <a:gd name="T53" fmla="*/ 1113 w 1113"/>
                <a:gd name="T54" fmla="*/ 707 h 7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3" h="707">
                  <a:moveTo>
                    <a:pt x="0" y="176"/>
                  </a:moveTo>
                  <a:lnTo>
                    <a:pt x="92" y="387"/>
                  </a:lnTo>
                  <a:lnTo>
                    <a:pt x="113" y="388"/>
                  </a:lnTo>
                  <a:lnTo>
                    <a:pt x="84" y="534"/>
                  </a:lnTo>
                  <a:lnTo>
                    <a:pt x="127" y="534"/>
                  </a:lnTo>
                  <a:lnTo>
                    <a:pt x="223" y="698"/>
                  </a:lnTo>
                  <a:lnTo>
                    <a:pt x="401" y="701"/>
                  </a:lnTo>
                  <a:lnTo>
                    <a:pt x="405" y="659"/>
                  </a:lnTo>
                  <a:lnTo>
                    <a:pt x="1089" y="706"/>
                  </a:lnTo>
                  <a:lnTo>
                    <a:pt x="1096" y="578"/>
                  </a:lnTo>
                  <a:lnTo>
                    <a:pt x="1112" y="129"/>
                  </a:lnTo>
                  <a:lnTo>
                    <a:pt x="913" y="117"/>
                  </a:lnTo>
                  <a:lnTo>
                    <a:pt x="886" y="117"/>
                  </a:lnTo>
                  <a:lnTo>
                    <a:pt x="858" y="109"/>
                  </a:lnTo>
                  <a:lnTo>
                    <a:pt x="393" y="48"/>
                  </a:lnTo>
                  <a:lnTo>
                    <a:pt x="22" y="0"/>
                  </a:lnTo>
                  <a:lnTo>
                    <a:pt x="0" y="176"/>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9" name="Freeform 46">
              <a:extLst>
                <a:ext uri="{FF2B5EF4-FFF2-40B4-BE49-F238E27FC236}">
                  <a16:creationId xmlns:a16="http://schemas.microsoft.com/office/drawing/2014/main" id="{9907388A-9A50-4085-908C-2EA07E8C023D}"/>
                </a:ext>
              </a:extLst>
            </p:cNvPr>
            <p:cNvSpPr>
              <a:spLocks/>
            </p:cNvSpPr>
            <p:nvPr/>
          </p:nvSpPr>
          <p:spPr bwMode="auto">
            <a:xfrm>
              <a:off x="4528530" y="2895550"/>
              <a:ext cx="957138" cy="622355"/>
            </a:xfrm>
            <a:custGeom>
              <a:avLst/>
              <a:gdLst>
                <a:gd name="T0" fmla="*/ 499 w 777"/>
                <a:gd name="T1" fmla="*/ 415 h 573"/>
                <a:gd name="T2" fmla="*/ 0 w 777"/>
                <a:gd name="T3" fmla="*/ 390 h 573"/>
                <a:gd name="T4" fmla="*/ 27 w 777"/>
                <a:gd name="T5" fmla="*/ 161 h 573"/>
                <a:gd name="T6" fmla="*/ 42 w 777"/>
                <a:gd name="T7" fmla="*/ 0 h 573"/>
                <a:gd name="T8" fmla="*/ 456 w 777"/>
                <a:gd name="T9" fmla="*/ 20 h 573"/>
                <a:gd name="T10" fmla="*/ 595 w 777"/>
                <a:gd name="T11" fmla="*/ 26 h 573"/>
                <a:gd name="T12" fmla="*/ 594 w 777"/>
                <a:gd name="T13" fmla="*/ 124 h 573"/>
                <a:gd name="T14" fmla="*/ 594 w 777"/>
                <a:gd name="T15" fmla="*/ 418 h 573"/>
                <a:gd name="T16" fmla="*/ 499 w 777"/>
                <a:gd name="T17" fmla="*/ 415 h 5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7"/>
                <a:gd name="T28" fmla="*/ 0 h 573"/>
                <a:gd name="T29" fmla="*/ 777 w 777"/>
                <a:gd name="T30" fmla="*/ 573 h 5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7" h="573">
                  <a:moveTo>
                    <a:pt x="650" y="567"/>
                  </a:moveTo>
                  <a:lnTo>
                    <a:pt x="0" y="533"/>
                  </a:lnTo>
                  <a:lnTo>
                    <a:pt x="35" y="220"/>
                  </a:lnTo>
                  <a:lnTo>
                    <a:pt x="55" y="0"/>
                  </a:lnTo>
                  <a:lnTo>
                    <a:pt x="594" y="28"/>
                  </a:lnTo>
                  <a:lnTo>
                    <a:pt x="776" y="36"/>
                  </a:lnTo>
                  <a:lnTo>
                    <a:pt x="775" y="169"/>
                  </a:lnTo>
                  <a:lnTo>
                    <a:pt x="775" y="572"/>
                  </a:lnTo>
                  <a:lnTo>
                    <a:pt x="650" y="567"/>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0" name="Freeform 47">
              <a:extLst>
                <a:ext uri="{FF2B5EF4-FFF2-40B4-BE49-F238E27FC236}">
                  <a16:creationId xmlns:a16="http://schemas.microsoft.com/office/drawing/2014/main" id="{8A5ED2FB-864A-43F2-B981-06AD0F2ACA9B}"/>
                </a:ext>
              </a:extLst>
            </p:cNvPr>
            <p:cNvSpPr>
              <a:spLocks/>
            </p:cNvSpPr>
            <p:nvPr/>
          </p:nvSpPr>
          <p:spPr bwMode="auto">
            <a:xfrm>
              <a:off x="4428962" y="3473344"/>
              <a:ext cx="899324" cy="898625"/>
            </a:xfrm>
            <a:custGeom>
              <a:avLst/>
              <a:gdLst>
                <a:gd name="T0" fmla="*/ 559 w 733"/>
                <a:gd name="T1" fmla="*/ 24 h 826"/>
                <a:gd name="T2" fmla="*/ 63 w 733"/>
                <a:gd name="T3" fmla="*/ 0 h 826"/>
                <a:gd name="T4" fmla="*/ 0 w 733"/>
                <a:gd name="T5" fmla="*/ 598 h 826"/>
                <a:gd name="T6" fmla="*/ 83 w 733"/>
                <a:gd name="T7" fmla="*/ 604 h 826"/>
                <a:gd name="T8" fmla="*/ 91 w 733"/>
                <a:gd name="T9" fmla="*/ 556 h 826"/>
                <a:gd name="T10" fmla="*/ 211 w 733"/>
                <a:gd name="T11" fmla="*/ 570 h 826"/>
                <a:gd name="T12" fmla="*/ 220 w 733"/>
                <a:gd name="T13" fmla="*/ 570 h 826"/>
                <a:gd name="T14" fmla="*/ 229 w 733"/>
                <a:gd name="T15" fmla="*/ 549 h 826"/>
                <a:gd name="T16" fmla="*/ 542 w 733"/>
                <a:gd name="T17" fmla="*/ 566 h 826"/>
                <a:gd name="T18" fmla="*/ 559 w 733"/>
                <a:gd name="T19" fmla="*/ 76 h 826"/>
                <a:gd name="T20" fmla="*/ 559 w 733"/>
                <a:gd name="T21" fmla="*/ 24 h 8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3"/>
                <a:gd name="T34" fmla="*/ 0 h 826"/>
                <a:gd name="T35" fmla="*/ 733 w 733"/>
                <a:gd name="T36" fmla="*/ 826 h 8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3" h="826">
                  <a:moveTo>
                    <a:pt x="732" y="33"/>
                  </a:moveTo>
                  <a:lnTo>
                    <a:pt x="82" y="0"/>
                  </a:lnTo>
                  <a:lnTo>
                    <a:pt x="0" y="816"/>
                  </a:lnTo>
                  <a:lnTo>
                    <a:pt x="108" y="825"/>
                  </a:lnTo>
                  <a:lnTo>
                    <a:pt x="119" y="759"/>
                  </a:lnTo>
                  <a:lnTo>
                    <a:pt x="276" y="778"/>
                  </a:lnTo>
                  <a:lnTo>
                    <a:pt x="288" y="778"/>
                  </a:lnTo>
                  <a:lnTo>
                    <a:pt x="300" y="750"/>
                  </a:lnTo>
                  <a:lnTo>
                    <a:pt x="710" y="773"/>
                  </a:lnTo>
                  <a:lnTo>
                    <a:pt x="732" y="104"/>
                  </a:lnTo>
                  <a:lnTo>
                    <a:pt x="732" y="33"/>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1" name="Freeform 48">
              <a:extLst>
                <a:ext uri="{FF2B5EF4-FFF2-40B4-BE49-F238E27FC236}">
                  <a16:creationId xmlns:a16="http://schemas.microsoft.com/office/drawing/2014/main" id="{DAD574B2-8F60-4FF3-98C4-376FF3517DCA}"/>
                </a:ext>
              </a:extLst>
            </p:cNvPr>
            <p:cNvSpPr>
              <a:spLocks/>
            </p:cNvSpPr>
            <p:nvPr/>
          </p:nvSpPr>
          <p:spPr bwMode="auto">
            <a:xfrm>
              <a:off x="3860461" y="2660868"/>
              <a:ext cx="735518" cy="808020"/>
            </a:xfrm>
            <a:custGeom>
              <a:avLst/>
              <a:gdLst>
                <a:gd name="T0" fmla="*/ 324 w 601"/>
                <a:gd name="T1" fmla="*/ 37 h 743"/>
                <a:gd name="T2" fmla="*/ 314 w 601"/>
                <a:gd name="T3" fmla="*/ 144 h 743"/>
                <a:gd name="T4" fmla="*/ 457 w 601"/>
                <a:gd name="T5" fmla="*/ 153 h 743"/>
                <a:gd name="T6" fmla="*/ 443 w 601"/>
                <a:gd name="T7" fmla="*/ 314 h 743"/>
                <a:gd name="T8" fmla="*/ 416 w 601"/>
                <a:gd name="T9" fmla="*/ 543 h 743"/>
                <a:gd name="T10" fmla="*/ 0 w 601"/>
                <a:gd name="T11" fmla="*/ 523 h 743"/>
                <a:gd name="T12" fmla="*/ 99 w 601"/>
                <a:gd name="T13" fmla="*/ 0 h 743"/>
                <a:gd name="T14" fmla="*/ 324 w 601"/>
                <a:gd name="T15" fmla="*/ 37 h 743"/>
                <a:gd name="T16" fmla="*/ 0 60000 65536"/>
                <a:gd name="T17" fmla="*/ 0 60000 65536"/>
                <a:gd name="T18" fmla="*/ 0 60000 65536"/>
                <a:gd name="T19" fmla="*/ 0 60000 65536"/>
                <a:gd name="T20" fmla="*/ 0 60000 65536"/>
                <a:gd name="T21" fmla="*/ 0 60000 65536"/>
                <a:gd name="T22" fmla="*/ 0 60000 65536"/>
                <a:gd name="T23" fmla="*/ 0 60000 65536"/>
                <a:gd name="T24" fmla="*/ 0 w 601"/>
                <a:gd name="T25" fmla="*/ 0 h 743"/>
                <a:gd name="T26" fmla="*/ 601 w 601"/>
                <a:gd name="T27" fmla="*/ 743 h 7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1" h="743">
                  <a:moveTo>
                    <a:pt x="425" y="51"/>
                  </a:moveTo>
                  <a:lnTo>
                    <a:pt x="412" y="196"/>
                  </a:lnTo>
                  <a:lnTo>
                    <a:pt x="600" y="209"/>
                  </a:lnTo>
                  <a:lnTo>
                    <a:pt x="581" y="429"/>
                  </a:lnTo>
                  <a:lnTo>
                    <a:pt x="546" y="742"/>
                  </a:lnTo>
                  <a:lnTo>
                    <a:pt x="0" y="715"/>
                  </a:lnTo>
                  <a:lnTo>
                    <a:pt x="130" y="0"/>
                  </a:lnTo>
                  <a:lnTo>
                    <a:pt x="425" y="51"/>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2" name="Freeform 49">
              <a:extLst>
                <a:ext uri="{FF2B5EF4-FFF2-40B4-BE49-F238E27FC236}">
                  <a16:creationId xmlns:a16="http://schemas.microsoft.com/office/drawing/2014/main" id="{D3D0C6E1-441C-428A-BA1F-8ACFCDBCD903}"/>
                </a:ext>
              </a:extLst>
            </p:cNvPr>
            <p:cNvSpPr>
              <a:spLocks/>
            </p:cNvSpPr>
            <p:nvPr/>
          </p:nvSpPr>
          <p:spPr bwMode="auto">
            <a:xfrm>
              <a:off x="3672566" y="3445123"/>
              <a:ext cx="859175" cy="914964"/>
            </a:xfrm>
            <a:custGeom>
              <a:avLst/>
              <a:gdLst>
                <a:gd name="T0" fmla="*/ 27 w 700"/>
                <a:gd name="T1" fmla="*/ 385 h 841"/>
                <a:gd name="T2" fmla="*/ 0 w 700"/>
                <a:gd name="T3" fmla="*/ 435 h 841"/>
                <a:gd name="T4" fmla="*/ 295 w 700"/>
                <a:gd name="T5" fmla="*/ 600 h 841"/>
                <a:gd name="T6" fmla="*/ 472 w 700"/>
                <a:gd name="T7" fmla="*/ 615 h 841"/>
                <a:gd name="T8" fmla="*/ 534 w 700"/>
                <a:gd name="T9" fmla="*/ 20 h 841"/>
                <a:gd name="T10" fmla="*/ 116 w 700"/>
                <a:gd name="T11" fmla="*/ 0 h 841"/>
                <a:gd name="T12" fmla="*/ 109 w 700"/>
                <a:gd name="T13" fmla="*/ 70 h 841"/>
                <a:gd name="T14" fmla="*/ 84 w 700"/>
                <a:gd name="T15" fmla="*/ 81 h 841"/>
                <a:gd name="T16" fmla="*/ 72 w 700"/>
                <a:gd name="T17" fmla="*/ 64 h 841"/>
                <a:gd name="T18" fmla="*/ 63 w 700"/>
                <a:gd name="T19" fmla="*/ 59 h 841"/>
                <a:gd name="T20" fmla="*/ 43 w 700"/>
                <a:gd name="T21" fmla="*/ 160 h 841"/>
                <a:gd name="T22" fmla="*/ 37 w 700"/>
                <a:gd name="T23" fmla="*/ 171 h 841"/>
                <a:gd name="T24" fmla="*/ 69 w 700"/>
                <a:gd name="T25" fmla="*/ 275 h 841"/>
                <a:gd name="T26" fmla="*/ 29 w 700"/>
                <a:gd name="T27" fmla="*/ 303 h 841"/>
                <a:gd name="T28" fmla="*/ 16 w 700"/>
                <a:gd name="T29" fmla="*/ 360 h 841"/>
                <a:gd name="T30" fmla="*/ 27 w 700"/>
                <a:gd name="T31" fmla="*/ 385 h 8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0"/>
                <a:gd name="T49" fmla="*/ 0 h 841"/>
                <a:gd name="T50" fmla="*/ 700 w 700"/>
                <a:gd name="T51" fmla="*/ 841 h 8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0" h="841">
                  <a:moveTo>
                    <a:pt x="35" y="525"/>
                  </a:moveTo>
                  <a:lnTo>
                    <a:pt x="0" y="594"/>
                  </a:lnTo>
                  <a:lnTo>
                    <a:pt x="386" y="819"/>
                  </a:lnTo>
                  <a:lnTo>
                    <a:pt x="617" y="840"/>
                  </a:lnTo>
                  <a:lnTo>
                    <a:pt x="699" y="27"/>
                  </a:lnTo>
                  <a:lnTo>
                    <a:pt x="152" y="0"/>
                  </a:lnTo>
                  <a:lnTo>
                    <a:pt x="142" y="95"/>
                  </a:lnTo>
                  <a:lnTo>
                    <a:pt x="110" y="110"/>
                  </a:lnTo>
                  <a:lnTo>
                    <a:pt x="94" y="87"/>
                  </a:lnTo>
                  <a:lnTo>
                    <a:pt x="83" y="81"/>
                  </a:lnTo>
                  <a:lnTo>
                    <a:pt x="56" y="219"/>
                  </a:lnTo>
                  <a:lnTo>
                    <a:pt x="48" y="234"/>
                  </a:lnTo>
                  <a:lnTo>
                    <a:pt x="90" y="375"/>
                  </a:lnTo>
                  <a:lnTo>
                    <a:pt x="38" y="413"/>
                  </a:lnTo>
                  <a:lnTo>
                    <a:pt x="21" y="491"/>
                  </a:lnTo>
                  <a:lnTo>
                    <a:pt x="35" y="525"/>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3" name="Freeform 50">
              <a:extLst>
                <a:ext uri="{FF2B5EF4-FFF2-40B4-BE49-F238E27FC236}">
                  <a16:creationId xmlns:a16="http://schemas.microsoft.com/office/drawing/2014/main" id="{BF1C3DB8-9C8D-4516-AEDF-215BD5AA8736}"/>
                </a:ext>
              </a:extLst>
            </p:cNvPr>
            <p:cNvSpPr>
              <a:spLocks/>
            </p:cNvSpPr>
            <p:nvPr/>
          </p:nvSpPr>
          <p:spPr bwMode="auto">
            <a:xfrm>
              <a:off x="2964348" y="1405763"/>
              <a:ext cx="900930" cy="616412"/>
            </a:xfrm>
            <a:custGeom>
              <a:avLst/>
              <a:gdLst>
                <a:gd name="T0" fmla="*/ 319 w 734"/>
                <a:gd name="T1" fmla="*/ 371 h 567"/>
                <a:gd name="T2" fmla="*/ 131 w 734"/>
                <a:gd name="T3" fmla="*/ 379 h 567"/>
                <a:gd name="T4" fmla="*/ 89 w 734"/>
                <a:gd name="T5" fmla="*/ 356 h 567"/>
                <a:gd name="T6" fmla="*/ 92 w 734"/>
                <a:gd name="T7" fmla="*/ 313 h 567"/>
                <a:gd name="T8" fmla="*/ 15 w 734"/>
                <a:gd name="T9" fmla="*/ 284 h 567"/>
                <a:gd name="T10" fmla="*/ 9 w 734"/>
                <a:gd name="T11" fmla="*/ 269 h 567"/>
                <a:gd name="T12" fmla="*/ 15 w 734"/>
                <a:gd name="T13" fmla="*/ 172 h 567"/>
                <a:gd name="T14" fmla="*/ 15 w 734"/>
                <a:gd name="T15" fmla="*/ 160 h 567"/>
                <a:gd name="T16" fmla="*/ 12 w 734"/>
                <a:gd name="T17" fmla="*/ 133 h 567"/>
                <a:gd name="T18" fmla="*/ 6 w 734"/>
                <a:gd name="T19" fmla="*/ 108 h 567"/>
                <a:gd name="T20" fmla="*/ 0 w 734"/>
                <a:gd name="T21" fmla="*/ 75 h 567"/>
                <a:gd name="T22" fmla="*/ 29 w 734"/>
                <a:gd name="T23" fmla="*/ 32 h 567"/>
                <a:gd name="T24" fmla="*/ 99 w 734"/>
                <a:gd name="T25" fmla="*/ 90 h 567"/>
                <a:gd name="T26" fmla="*/ 136 w 734"/>
                <a:gd name="T27" fmla="*/ 48 h 567"/>
                <a:gd name="T28" fmla="*/ 131 w 734"/>
                <a:gd name="T29" fmla="*/ 32 h 567"/>
                <a:gd name="T30" fmla="*/ 131 w 734"/>
                <a:gd name="T31" fmla="*/ 10 h 567"/>
                <a:gd name="T32" fmla="*/ 136 w 734"/>
                <a:gd name="T33" fmla="*/ 0 h 567"/>
                <a:gd name="T34" fmla="*/ 560 w 734"/>
                <a:gd name="T35" fmla="*/ 86 h 567"/>
                <a:gd name="T36" fmla="*/ 511 w 734"/>
                <a:gd name="T37" fmla="*/ 414 h 567"/>
                <a:gd name="T38" fmla="*/ 319 w 734"/>
                <a:gd name="T39" fmla="*/ 371 h 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34"/>
                <a:gd name="T61" fmla="*/ 0 h 567"/>
                <a:gd name="T62" fmla="*/ 734 w 734"/>
                <a:gd name="T63" fmla="*/ 567 h 5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34" h="567">
                  <a:moveTo>
                    <a:pt x="418" y="507"/>
                  </a:moveTo>
                  <a:lnTo>
                    <a:pt x="172" y="518"/>
                  </a:lnTo>
                  <a:lnTo>
                    <a:pt x="116" y="486"/>
                  </a:lnTo>
                  <a:lnTo>
                    <a:pt x="120" y="427"/>
                  </a:lnTo>
                  <a:lnTo>
                    <a:pt x="19" y="388"/>
                  </a:lnTo>
                  <a:lnTo>
                    <a:pt x="12" y="368"/>
                  </a:lnTo>
                  <a:lnTo>
                    <a:pt x="19" y="235"/>
                  </a:lnTo>
                  <a:lnTo>
                    <a:pt x="19" y="218"/>
                  </a:lnTo>
                  <a:lnTo>
                    <a:pt x="16" y="182"/>
                  </a:lnTo>
                  <a:lnTo>
                    <a:pt x="8" y="147"/>
                  </a:lnTo>
                  <a:lnTo>
                    <a:pt x="0" y="102"/>
                  </a:lnTo>
                  <a:lnTo>
                    <a:pt x="38" y="44"/>
                  </a:lnTo>
                  <a:lnTo>
                    <a:pt x="130" y="123"/>
                  </a:lnTo>
                  <a:lnTo>
                    <a:pt x="178" y="66"/>
                  </a:lnTo>
                  <a:lnTo>
                    <a:pt x="172" y="44"/>
                  </a:lnTo>
                  <a:lnTo>
                    <a:pt x="172" y="13"/>
                  </a:lnTo>
                  <a:lnTo>
                    <a:pt x="178" y="0"/>
                  </a:lnTo>
                  <a:lnTo>
                    <a:pt x="733" y="118"/>
                  </a:lnTo>
                  <a:lnTo>
                    <a:pt x="669" y="566"/>
                  </a:lnTo>
                  <a:lnTo>
                    <a:pt x="418" y="507"/>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4" name="Freeform 51">
              <a:extLst>
                <a:ext uri="{FF2B5EF4-FFF2-40B4-BE49-F238E27FC236}">
                  <a16:creationId xmlns:a16="http://schemas.microsoft.com/office/drawing/2014/main" id="{12F23538-E407-4F34-A35C-81B95EE5C1A8}"/>
                </a:ext>
              </a:extLst>
            </p:cNvPr>
            <p:cNvSpPr>
              <a:spLocks/>
            </p:cNvSpPr>
            <p:nvPr/>
          </p:nvSpPr>
          <p:spPr bwMode="auto">
            <a:xfrm>
              <a:off x="2755577" y="1829082"/>
              <a:ext cx="1077583" cy="773858"/>
            </a:xfrm>
            <a:custGeom>
              <a:avLst/>
              <a:gdLst>
                <a:gd name="T0" fmla="*/ 0 w 877"/>
                <a:gd name="T1" fmla="*/ 351 h 712"/>
                <a:gd name="T2" fmla="*/ 18 w 877"/>
                <a:gd name="T3" fmla="*/ 324 h 712"/>
                <a:gd name="T4" fmla="*/ 137 w 877"/>
                <a:gd name="T5" fmla="*/ 33 h 712"/>
                <a:gd name="T6" fmla="*/ 145 w 877"/>
                <a:gd name="T7" fmla="*/ 33 h 712"/>
                <a:gd name="T8" fmla="*/ 145 w 877"/>
                <a:gd name="T9" fmla="*/ 0 h 712"/>
                <a:gd name="T10" fmla="*/ 222 w 877"/>
                <a:gd name="T11" fmla="*/ 29 h 712"/>
                <a:gd name="T12" fmla="*/ 219 w 877"/>
                <a:gd name="T13" fmla="*/ 71 h 712"/>
                <a:gd name="T14" fmla="*/ 262 w 877"/>
                <a:gd name="T15" fmla="*/ 94 h 712"/>
                <a:gd name="T16" fmla="*/ 450 w 877"/>
                <a:gd name="T17" fmla="*/ 87 h 712"/>
                <a:gd name="T18" fmla="*/ 641 w 877"/>
                <a:gd name="T19" fmla="*/ 130 h 712"/>
                <a:gd name="T20" fmla="*/ 670 w 877"/>
                <a:gd name="T21" fmla="*/ 162 h 712"/>
                <a:gd name="T22" fmla="*/ 588 w 877"/>
                <a:gd name="T23" fmla="*/ 281 h 712"/>
                <a:gd name="T24" fmla="*/ 604 w 877"/>
                <a:gd name="T25" fmla="*/ 324 h 712"/>
                <a:gd name="T26" fmla="*/ 579 w 877"/>
                <a:gd name="T27" fmla="*/ 372 h 712"/>
                <a:gd name="T28" fmla="*/ 561 w 877"/>
                <a:gd name="T29" fmla="*/ 520 h 712"/>
                <a:gd name="T30" fmla="*/ 338 w 877"/>
                <a:gd name="T31" fmla="*/ 482 h 712"/>
                <a:gd name="T32" fmla="*/ 12 w 877"/>
                <a:gd name="T33" fmla="*/ 420 h 712"/>
                <a:gd name="T34" fmla="*/ 0 w 877"/>
                <a:gd name="T35" fmla="*/ 351 h 7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7"/>
                <a:gd name="T55" fmla="*/ 0 h 712"/>
                <a:gd name="T56" fmla="*/ 877 w 877"/>
                <a:gd name="T57" fmla="*/ 712 h 7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7" h="712">
                  <a:moveTo>
                    <a:pt x="0" y="479"/>
                  </a:moveTo>
                  <a:lnTo>
                    <a:pt x="23" y="443"/>
                  </a:lnTo>
                  <a:lnTo>
                    <a:pt x="179" y="45"/>
                  </a:lnTo>
                  <a:lnTo>
                    <a:pt x="190" y="45"/>
                  </a:lnTo>
                  <a:lnTo>
                    <a:pt x="190" y="0"/>
                  </a:lnTo>
                  <a:lnTo>
                    <a:pt x="290" y="39"/>
                  </a:lnTo>
                  <a:lnTo>
                    <a:pt x="286" y="97"/>
                  </a:lnTo>
                  <a:lnTo>
                    <a:pt x="342" y="129"/>
                  </a:lnTo>
                  <a:lnTo>
                    <a:pt x="588" y="119"/>
                  </a:lnTo>
                  <a:lnTo>
                    <a:pt x="838" y="177"/>
                  </a:lnTo>
                  <a:lnTo>
                    <a:pt x="876" y="221"/>
                  </a:lnTo>
                  <a:lnTo>
                    <a:pt x="768" y="384"/>
                  </a:lnTo>
                  <a:lnTo>
                    <a:pt x="789" y="443"/>
                  </a:lnTo>
                  <a:lnTo>
                    <a:pt x="757" y="508"/>
                  </a:lnTo>
                  <a:lnTo>
                    <a:pt x="733" y="711"/>
                  </a:lnTo>
                  <a:lnTo>
                    <a:pt x="442" y="659"/>
                  </a:lnTo>
                  <a:lnTo>
                    <a:pt x="16" y="574"/>
                  </a:lnTo>
                  <a:lnTo>
                    <a:pt x="0" y="479"/>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5" name="Freeform 52">
              <a:extLst>
                <a:ext uri="{FF2B5EF4-FFF2-40B4-BE49-F238E27FC236}">
                  <a16:creationId xmlns:a16="http://schemas.microsoft.com/office/drawing/2014/main" id="{622AC50E-6EAD-41BE-8554-A8B9ED46EF81}"/>
                </a:ext>
              </a:extLst>
            </p:cNvPr>
            <p:cNvSpPr>
              <a:spLocks/>
            </p:cNvSpPr>
            <p:nvPr/>
          </p:nvSpPr>
          <p:spPr bwMode="auto">
            <a:xfrm>
              <a:off x="3174726" y="2543527"/>
              <a:ext cx="844722" cy="1143705"/>
            </a:xfrm>
            <a:custGeom>
              <a:avLst/>
              <a:gdLst>
                <a:gd name="T0" fmla="*/ 300 w 689"/>
                <a:gd name="T1" fmla="*/ 38 h 1052"/>
                <a:gd name="T2" fmla="*/ 525 w 689"/>
                <a:gd name="T3" fmla="*/ 82 h 1052"/>
                <a:gd name="T4" fmla="*/ 426 w 689"/>
                <a:gd name="T5" fmla="*/ 608 h 1052"/>
                <a:gd name="T6" fmla="*/ 418 w 689"/>
                <a:gd name="T7" fmla="*/ 677 h 1052"/>
                <a:gd name="T8" fmla="*/ 395 w 689"/>
                <a:gd name="T9" fmla="*/ 688 h 1052"/>
                <a:gd name="T10" fmla="*/ 382 w 689"/>
                <a:gd name="T11" fmla="*/ 671 h 1052"/>
                <a:gd name="T12" fmla="*/ 373 w 689"/>
                <a:gd name="T13" fmla="*/ 668 h 1052"/>
                <a:gd name="T14" fmla="*/ 353 w 689"/>
                <a:gd name="T15" fmla="*/ 769 h 1052"/>
                <a:gd name="T16" fmla="*/ 0 w 689"/>
                <a:gd name="T17" fmla="*/ 308 h 1052"/>
                <a:gd name="T18" fmla="*/ 76 w 689"/>
                <a:gd name="T19" fmla="*/ 0 h 1052"/>
                <a:gd name="T20" fmla="*/ 300 w 689"/>
                <a:gd name="T21" fmla="*/ 38 h 10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9"/>
                <a:gd name="T34" fmla="*/ 0 h 1052"/>
                <a:gd name="T35" fmla="*/ 689 w 689"/>
                <a:gd name="T36" fmla="*/ 1052 h 10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9" h="1052">
                  <a:moveTo>
                    <a:pt x="393" y="52"/>
                  </a:moveTo>
                  <a:lnTo>
                    <a:pt x="688" y="112"/>
                  </a:lnTo>
                  <a:lnTo>
                    <a:pt x="558" y="830"/>
                  </a:lnTo>
                  <a:lnTo>
                    <a:pt x="548" y="925"/>
                  </a:lnTo>
                  <a:lnTo>
                    <a:pt x="517" y="940"/>
                  </a:lnTo>
                  <a:lnTo>
                    <a:pt x="500" y="917"/>
                  </a:lnTo>
                  <a:lnTo>
                    <a:pt x="489" y="912"/>
                  </a:lnTo>
                  <a:lnTo>
                    <a:pt x="462" y="1051"/>
                  </a:lnTo>
                  <a:lnTo>
                    <a:pt x="0" y="421"/>
                  </a:lnTo>
                  <a:lnTo>
                    <a:pt x="100" y="0"/>
                  </a:lnTo>
                  <a:lnTo>
                    <a:pt x="393" y="52"/>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6" name="Freeform 53">
              <a:extLst>
                <a:ext uri="{FF2B5EF4-FFF2-40B4-BE49-F238E27FC236}">
                  <a16:creationId xmlns:a16="http://schemas.microsoft.com/office/drawing/2014/main" id="{143CDB90-2B48-4555-8F9A-3E2DA785F1FD}"/>
                </a:ext>
              </a:extLst>
            </p:cNvPr>
            <p:cNvSpPr>
              <a:spLocks/>
            </p:cNvSpPr>
            <p:nvPr/>
          </p:nvSpPr>
          <p:spPr bwMode="auto">
            <a:xfrm>
              <a:off x="2681704" y="2451437"/>
              <a:ext cx="1104883" cy="1642776"/>
            </a:xfrm>
            <a:custGeom>
              <a:avLst/>
              <a:gdLst>
                <a:gd name="T0" fmla="*/ 58 w 897"/>
                <a:gd name="T1" fmla="*/ 0 h 1511"/>
                <a:gd name="T2" fmla="*/ 384 w 897"/>
                <a:gd name="T3" fmla="*/ 61 h 1511"/>
                <a:gd name="T4" fmla="*/ 308 w 897"/>
                <a:gd name="T5" fmla="*/ 369 h 1511"/>
                <a:gd name="T6" fmla="*/ 661 w 897"/>
                <a:gd name="T7" fmla="*/ 832 h 1511"/>
                <a:gd name="T8" fmla="*/ 656 w 897"/>
                <a:gd name="T9" fmla="*/ 841 h 1511"/>
                <a:gd name="T10" fmla="*/ 687 w 897"/>
                <a:gd name="T11" fmla="*/ 945 h 1511"/>
                <a:gd name="T12" fmla="*/ 647 w 897"/>
                <a:gd name="T13" fmla="*/ 972 h 1511"/>
                <a:gd name="T14" fmla="*/ 634 w 897"/>
                <a:gd name="T15" fmla="*/ 1031 h 1511"/>
                <a:gd name="T16" fmla="*/ 646 w 897"/>
                <a:gd name="T17" fmla="*/ 1055 h 1511"/>
                <a:gd name="T18" fmla="*/ 619 w 897"/>
                <a:gd name="T19" fmla="*/ 1105 h 1511"/>
                <a:gd name="T20" fmla="*/ 600 w 897"/>
                <a:gd name="T21" fmla="*/ 1091 h 1511"/>
                <a:gd name="T22" fmla="*/ 609 w 897"/>
                <a:gd name="T23" fmla="*/ 1075 h 1511"/>
                <a:gd name="T24" fmla="*/ 402 w 897"/>
                <a:gd name="T25" fmla="*/ 1055 h 1511"/>
                <a:gd name="T26" fmla="*/ 398 w 897"/>
                <a:gd name="T27" fmla="*/ 1042 h 1511"/>
                <a:gd name="T28" fmla="*/ 389 w 897"/>
                <a:gd name="T29" fmla="*/ 995 h 1511"/>
                <a:gd name="T30" fmla="*/ 389 w 897"/>
                <a:gd name="T31" fmla="*/ 979 h 1511"/>
                <a:gd name="T32" fmla="*/ 298 w 897"/>
                <a:gd name="T33" fmla="*/ 873 h 1511"/>
                <a:gd name="T34" fmla="*/ 151 w 897"/>
                <a:gd name="T35" fmla="*/ 788 h 1511"/>
                <a:gd name="T36" fmla="*/ 157 w 897"/>
                <a:gd name="T37" fmla="*/ 739 h 1511"/>
                <a:gd name="T38" fmla="*/ 71 w 897"/>
                <a:gd name="T39" fmla="*/ 576 h 1511"/>
                <a:gd name="T40" fmla="*/ 105 w 897"/>
                <a:gd name="T41" fmla="*/ 556 h 1511"/>
                <a:gd name="T42" fmla="*/ 100 w 897"/>
                <a:gd name="T43" fmla="*/ 533 h 1511"/>
                <a:gd name="T44" fmla="*/ 58 w 897"/>
                <a:gd name="T45" fmla="*/ 523 h 1511"/>
                <a:gd name="T46" fmla="*/ 67 w 897"/>
                <a:gd name="T47" fmla="*/ 451 h 1511"/>
                <a:gd name="T48" fmla="*/ 107 w 897"/>
                <a:gd name="T49" fmla="*/ 471 h 1511"/>
                <a:gd name="T50" fmla="*/ 87 w 897"/>
                <a:gd name="T51" fmla="*/ 406 h 1511"/>
                <a:gd name="T52" fmla="*/ 67 w 897"/>
                <a:gd name="T53" fmla="*/ 427 h 1511"/>
                <a:gd name="T54" fmla="*/ 38 w 897"/>
                <a:gd name="T55" fmla="*/ 400 h 1511"/>
                <a:gd name="T56" fmla="*/ 19 w 897"/>
                <a:gd name="T57" fmla="*/ 329 h 1511"/>
                <a:gd name="T58" fmla="*/ 14 w 897"/>
                <a:gd name="T59" fmla="*/ 261 h 1511"/>
                <a:gd name="T60" fmla="*/ 29 w 897"/>
                <a:gd name="T61" fmla="*/ 207 h 1511"/>
                <a:gd name="T62" fmla="*/ 3 w 897"/>
                <a:gd name="T63" fmla="*/ 152 h 1511"/>
                <a:gd name="T64" fmla="*/ 0 w 897"/>
                <a:gd name="T65" fmla="*/ 142 h 1511"/>
                <a:gd name="T66" fmla="*/ 58 w 897"/>
                <a:gd name="T67" fmla="*/ 0 h 15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7"/>
                <a:gd name="T103" fmla="*/ 0 h 1511"/>
                <a:gd name="T104" fmla="*/ 897 w 897"/>
                <a:gd name="T105" fmla="*/ 1511 h 15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7" h="1511">
                  <a:moveTo>
                    <a:pt x="75" y="0"/>
                  </a:moveTo>
                  <a:lnTo>
                    <a:pt x="501" y="84"/>
                  </a:lnTo>
                  <a:lnTo>
                    <a:pt x="401" y="504"/>
                  </a:lnTo>
                  <a:lnTo>
                    <a:pt x="862" y="1136"/>
                  </a:lnTo>
                  <a:lnTo>
                    <a:pt x="855" y="1149"/>
                  </a:lnTo>
                  <a:lnTo>
                    <a:pt x="896" y="1291"/>
                  </a:lnTo>
                  <a:lnTo>
                    <a:pt x="844" y="1328"/>
                  </a:lnTo>
                  <a:lnTo>
                    <a:pt x="827" y="1408"/>
                  </a:lnTo>
                  <a:lnTo>
                    <a:pt x="842" y="1441"/>
                  </a:lnTo>
                  <a:lnTo>
                    <a:pt x="807" y="1510"/>
                  </a:lnTo>
                  <a:lnTo>
                    <a:pt x="782" y="1490"/>
                  </a:lnTo>
                  <a:lnTo>
                    <a:pt x="794" y="1469"/>
                  </a:lnTo>
                  <a:lnTo>
                    <a:pt x="524" y="1441"/>
                  </a:lnTo>
                  <a:lnTo>
                    <a:pt x="519" y="1424"/>
                  </a:lnTo>
                  <a:lnTo>
                    <a:pt x="507" y="1359"/>
                  </a:lnTo>
                  <a:lnTo>
                    <a:pt x="507" y="1338"/>
                  </a:lnTo>
                  <a:lnTo>
                    <a:pt x="389" y="1193"/>
                  </a:lnTo>
                  <a:lnTo>
                    <a:pt x="197" y="1076"/>
                  </a:lnTo>
                  <a:lnTo>
                    <a:pt x="205" y="1010"/>
                  </a:lnTo>
                  <a:lnTo>
                    <a:pt x="92" y="787"/>
                  </a:lnTo>
                  <a:lnTo>
                    <a:pt x="137" y="760"/>
                  </a:lnTo>
                  <a:lnTo>
                    <a:pt x="130" y="728"/>
                  </a:lnTo>
                  <a:lnTo>
                    <a:pt x="75" y="714"/>
                  </a:lnTo>
                  <a:lnTo>
                    <a:pt x="88" y="616"/>
                  </a:lnTo>
                  <a:lnTo>
                    <a:pt x="139" y="644"/>
                  </a:lnTo>
                  <a:lnTo>
                    <a:pt x="114" y="555"/>
                  </a:lnTo>
                  <a:lnTo>
                    <a:pt x="88" y="584"/>
                  </a:lnTo>
                  <a:lnTo>
                    <a:pt x="49" y="547"/>
                  </a:lnTo>
                  <a:lnTo>
                    <a:pt x="25" y="450"/>
                  </a:lnTo>
                  <a:lnTo>
                    <a:pt x="18" y="357"/>
                  </a:lnTo>
                  <a:lnTo>
                    <a:pt x="38" y="283"/>
                  </a:lnTo>
                  <a:lnTo>
                    <a:pt x="4" y="207"/>
                  </a:lnTo>
                  <a:lnTo>
                    <a:pt x="0" y="194"/>
                  </a:lnTo>
                  <a:lnTo>
                    <a:pt x="75" y="0"/>
                  </a:lnTo>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7" name="Freeform 54">
              <a:extLst>
                <a:ext uri="{FF2B5EF4-FFF2-40B4-BE49-F238E27FC236}">
                  <a16:creationId xmlns:a16="http://schemas.microsoft.com/office/drawing/2014/main" id="{4BDA5D71-AC02-4D3A-8301-0EAAF8667289}"/>
                </a:ext>
              </a:extLst>
            </p:cNvPr>
            <p:cNvSpPr>
              <a:spLocks/>
            </p:cNvSpPr>
            <p:nvPr/>
          </p:nvSpPr>
          <p:spPr bwMode="auto">
            <a:xfrm>
              <a:off x="9195380" y="1371600"/>
              <a:ext cx="501052" cy="733754"/>
            </a:xfrm>
            <a:custGeom>
              <a:avLst/>
              <a:gdLst>
                <a:gd name="T0" fmla="*/ 0 w 408"/>
                <a:gd name="T1" fmla="*/ 276 h 674"/>
                <a:gd name="T2" fmla="*/ 84 w 408"/>
                <a:gd name="T3" fmla="*/ 478 h 674"/>
                <a:gd name="T4" fmla="*/ 108 w 408"/>
                <a:gd name="T5" fmla="*/ 493 h 674"/>
                <a:gd name="T6" fmla="*/ 133 w 408"/>
                <a:gd name="T7" fmla="*/ 410 h 674"/>
                <a:gd name="T8" fmla="*/ 311 w 408"/>
                <a:gd name="T9" fmla="*/ 221 h 674"/>
                <a:gd name="T10" fmla="*/ 292 w 408"/>
                <a:gd name="T11" fmla="*/ 178 h 674"/>
                <a:gd name="T12" fmla="*/ 268 w 408"/>
                <a:gd name="T13" fmla="*/ 188 h 674"/>
                <a:gd name="T14" fmla="*/ 233 w 408"/>
                <a:gd name="T15" fmla="*/ 149 h 674"/>
                <a:gd name="T16" fmla="*/ 188 w 408"/>
                <a:gd name="T17" fmla="*/ 32 h 674"/>
                <a:gd name="T18" fmla="*/ 184 w 408"/>
                <a:gd name="T19" fmla="*/ 21 h 674"/>
                <a:gd name="T20" fmla="*/ 114 w 408"/>
                <a:gd name="T21" fmla="*/ 0 h 674"/>
                <a:gd name="T22" fmla="*/ 105 w 408"/>
                <a:gd name="T23" fmla="*/ 11 h 674"/>
                <a:gd name="T24" fmla="*/ 91 w 408"/>
                <a:gd name="T25" fmla="*/ 21 h 674"/>
                <a:gd name="T26" fmla="*/ 60 w 408"/>
                <a:gd name="T27" fmla="*/ 17 h 674"/>
                <a:gd name="T28" fmla="*/ 27 w 408"/>
                <a:gd name="T29" fmla="*/ 95 h 674"/>
                <a:gd name="T30" fmla="*/ 27 w 408"/>
                <a:gd name="T31" fmla="*/ 99 h 674"/>
                <a:gd name="T32" fmla="*/ 34 w 408"/>
                <a:gd name="T33" fmla="*/ 117 h 674"/>
                <a:gd name="T34" fmla="*/ 27 w 408"/>
                <a:gd name="T35" fmla="*/ 166 h 674"/>
                <a:gd name="T36" fmla="*/ 40 w 408"/>
                <a:gd name="T37" fmla="*/ 183 h 674"/>
                <a:gd name="T38" fmla="*/ 0 w 408"/>
                <a:gd name="T39" fmla="*/ 276 h 6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8"/>
                <a:gd name="T61" fmla="*/ 0 h 674"/>
                <a:gd name="T62" fmla="*/ 408 w 408"/>
                <a:gd name="T63" fmla="*/ 674 h 6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8" h="674">
                  <a:moveTo>
                    <a:pt x="0" y="377"/>
                  </a:moveTo>
                  <a:lnTo>
                    <a:pt x="110" y="652"/>
                  </a:lnTo>
                  <a:lnTo>
                    <a:pt x="141" y="673"/>
                  </a:lnTo>
                  <a:lnTo>
                    <a:pt x="174" y="559"/>
                  </a:lnTo>
                  <a:lnTo>
                    <a:pt x="407" y="302"/>
                  </a:lnTo>
                  <a:lnTo>
                    <a:pt x="382" y="243"/>
                  </a:lnTo>
                  <a:lnTo>
                    <a:pt x="350" y="256"/>
                  </a:lnTo>
                  <a:lnTo>
                    <a:pt x="305" y="203"/>
                  </a:lnTo>
                  <a:lnTo>
                    <a:pt x="246" y="44"/>
                  </a:lnTo>
                  <a:lnTo>
                    <a:pt x="240" y="28"/>
                  </a:lnTo>
                  <a:lnTo>
                    <a:pt x="149" y="0"/>
                  </a:lnTo>
                  <a:lnTo>
                    <a:pt x="137" y="15"/>
                  </a:lnTo>
                  <a:lnTo>
                    <a:pt x="119" y="28"/>
                  </a:lnTo>
                  <a:lnTo>
                    <a:pt x="78" y="23"/>
                  </a:lnTo>
                  <a:lnTo>
                    <a:pt x="35" y="130"/>
                  </a:lnTo>
                  <a:lnTo>
                    <a:pt x="35" y="135"/>
                  </a:lnTo>
                  <a:lnTo>
                    <a:pt x="45" y="160"/>
                  </a:lnTo>
                  <a:lnTo>
                    <a:pt x="35" y="226"/>
                  </a:lnTo>
                  <a:lnTo>
                    <a:pt x="52" y="250"/>
                  </a:lnTo>
                  <a:lnTo>
                    <a:pt x="0" y="377"/>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8" name="Freeform 55">
              <a:extLst>
                <a:ext uri="{FF2B5EF4-FFF2-40B4-BE49-F238E27FC236}">
                  <a16:creationId xmlns:a16="http://schemas.microsoft.com/office/drawing/2014/main" id="{5A9DF5C2-350E-4EBC-AB93-BE3C07153BC1}"/>
                </a:ext>
              </a:extLst>
            </p:cNvPr>
            <p:cNvSpPr/>
            <p:nvPr/>
          </p:nvSpPr>
          <p:spPr>
            <a:xfrm>
              <a:off x="2333267" y="4553181"/>
              <a:ext cx="2010225" cy="1540808"/>
            </a:xfrm>
            <a:custGeom>
              <a:avLst/>
              <a:gdLst>
                <a:gd name="connsiteX0" fmla="*/ 353356 w 2271056"/>
                <a:gd name="connsiteY0" fmla="*/ 177800 h 2010364"/>
                <a:gd name="connsiteX1" fmla="*/ 353356 w 2271056"/>
                <a:gd name="connsiteY1" fmla="*/ 177800 h 2010364"/>
                <a:gd name="connsiteX2" fmla="*/ 470831 w 2271056"/>
                <a:gd name="connsiteY2" fmla="*/ 180975 h 2010364"/>
                <a:gd name="connsiteX3" fmla="*/ 480356 w 2271056"/>
                <a:gd name="connsiteY3" fmla="*/ 177800 h 2010364"/>
                <a:gd name="connsiteX4" fmla="*/ 489881 w 2271056"/>
                <a:gd name="connsiteY4" fmla="*/ 158750 h 2010364"/>
                <a:gd name="connsiteX5" fmla="*/ 493056 w 2271056"/>
                <a:gd name="connsiteY5" fmla="*/ 149225 h 2010364"/>
                <a:gd name="connsiteX6" fmla="*/ 502581 w 2271056"/>
                <a:gd name="connsiteY6" fmla="*/ 146050 h 2010364"/>
                <a:gd name="connsiteX7" fmla="*/ 512106 w 2271056"/>
                <a:gd name="connsiteY7" fmla="*/ 139700 h 2010364"/>
                <a:gd name="connsiteX8" fmla="*/ 534331 w 2271056"/>
                <a:gd name="connsiteY8" fmla="*/ 127000 h 2010364"/>
                <a:gd name="connsiteX9" fmla="*/ 553381 w 2271056"/>
                <a:gd name="connsiteY9" fmla="*/ 111125 h 2010364"/>
                <a:gd name="connsiteX10" fmla="*/ 559731 w 2271056"/>
                <a:gd name="connsiteY10" fmla="*/ 101600 h 2010364"/>
                <a:gd name="connsiteX11" fmla="*/ 569256 w 2271056"/>
                <a:gd name="connsiteY11" fmla="*/ 95250 h 2010364"/>
                <a:gd name="connsiteX12" fmla="*/ 575606 w 2271056"/>
                <a:gd name="connsiteY12" fmla="*/ 82550 h 2010364"/>
                <a:gd name="connsiteX13" fmla="*/ 585131 w 2271056"/>
                <a:gd name="connsiteY13" fmla="*/ 79375 h 2010364"/>
                <a:gd name="connsiteX14" fmla="*/ 594656 w 2271056"/>
                <a:gd name="connsiteY14" fmla="*/ 73025 h 2010364"/>
                <a:gd name="connsiteX15" fmla="*/ 651806 w 2271056"/>
                <a:gd name="connsiteY15" fmla="*/ 66675 h 2010364"/>
                <a:gd name="connsiteX16" fmla="*/ 667681 w 2271056"/>
                <a:gd name="connsiteY16" fmla="*/ 60325 h 2010364"/>
                <a:gd name="connsiteX17" fmla="*/ 686731 w 2271056"/>
                <a:gd name="connsiteY17" fmla="*/ 57150 h 2010364"/>
                <a:gd name="connsiteX18" fmla="*/ 750231 w 2271056"/>
                <a:gd name="connsiteY18" fmla="*/ 50800 h 2010364"/>
                <a:gd name="connsiteX19" fmla="*/ 772456 w 2271056"/>
                <a:gd name="connsiteY19" fmla="*/ 41275 h 2010364"/>
                <a:gd name="connsiteX20" fmla="*/ 781981 w 2271056"/>
                <a:gd name="connsiteY20" fmla="*/ 38100 h 2010364"/>
                <a:gd name="connsiteX21" fmla="*/ 791506 w 2271056"/>
                <a:gd name="connsiteY21" fmla="*/ 31750 h 2010364"/>
                <a:gd name="connsiteX22" fmla="*/ 804206 w 2271056"/>
                <a:gd name="connsiteY22" fmla="*/ 28575 h 2010364"/>
                <a:gd name="connsiteX23" fmla="*/ 810556 w 2271056"/>
                <a:gd name="connsiteY23" fmla="*/ 15875 h 2010364"/>
                <a:gd name="connsiteX24" fmla="*/ 842306 w 2271056"/>
                <a:gd name="connsiteY24" fmla="*/ 0 h 2010364"/>
                <a:gd name="connsiteX25" fmla="*/ 851831 w 2271056"/>
                <a:gd name="connsiteY25" fmla="*/ 6350 h 2010364"/>
                <a:gd name="connsiteX26" fmla="*/ 861356 w 2271056"/>
                <a:gd name="connsiteY26" fmla="*/ 9525 h 2010364"/>
                <a:gd name="connsiteX27" fmla="*/ 870881 w 2271056"/>
                <a:gd name="connsiteY27" fmla="*/ 47625 h 2010364"/>
                <a:gd name="connsiteX28" fmla="*/ 880406 w 2271056"/>
                <a:gd name="connsiteY28" fmla="*/ 53975 h 2010364"/>
                <a:gd name="connsiteX29" fmla="*/ 886756 w 2271056"/>
                <a:gd name="connsiteY29" fmla="*/ 63500 h 2010364"/>
                <a:gd name="connsiteX30" fmla="*/ 896281 w 2271056"/>
                <a:gd name="connsiteY30" fmla="*/ 82550 h 2010364"/>
                <a:gd name="connsiteX31" fmla="*/ 905806 w 2271056"/>
                <a:gd name="connsiteY31" fmla="*/ 85725 h 2010364"/>
                <a:gd name="connsiteX32" fmla="*/ 943906 w 2271056"/>
                <a:gd name="connsiteY32" fmla="*/ 76200 h 2010364"/>
                <a:gd name="connsiteX33" fmla="*/ 962956 w 2271056"/>
                <a:gd name="connsiteY33" fmla="*/ 82550 h 2010364"/>
                <a:gd name="connsiteX34" fmla="*/ 972481 w 2271056"/>
                <a:gd name="connsiteY34" fmla="*/ 117475 h 2010364"/>
                <a:gd name="connsiteX35" fmla="*/ 991531 w 2271056"/>
                <a:gd name="connsiteY35" fmla="*/ 130175 h 2010364"/>
                <a:gd name="connsiteX36" fmla="*/ 994706 w 2271056"/>
                <a:gd name="connsiteY36" fmla="*/ 139700 h 2010364"/>
                <a:gd name="connsiteX37" fmla="*/ 1061381 w 2271056"/>
                <a:gd name="connsiteY37" fmla="*/ 149225 h 2010364"/>
                <a:gd name="connsiteX38" fmla="*/ 1093131 w 2271056"/>
                <a:gd name="connsiteY38" fmla="*/ 155575 h 2010364"/>
                <a:gd name="connsiteX39" fmla="*/ 1115356 w 2271056"/>
                <a:gd name="connsiteY39" fmla="*/ 161925 h 2010364"/>
                <a:gd name="connsiteX40" fmla="*/ 1128056 w 2271056"/>
                <a:gd name="connsiteY40" fmla="*/ 165100 h 2010364"/>
                <a:gd name="connsiteX41" fmla="*/ 1153456 w 2271056"/>
                <a:gd name="connsiteY41" fmla="*/ 174625 h 2010364"/>
                <a:gd name="connsiteX42" fmla="*/ 1175681 w 2271056"/>
                <a:gd name="connsiteY42" fmla="*/ 187325 h 2010364"/>
                <a:gd name="connsiteX43" fmla="*/ 1194731 w 2271056"/>
                <a:gd name="connsiteY43" fmla="*/ 196850 h 2010364"/>
                <a:gd name="connsiteX44" fmla="*/ 1201081 w 2271056"/>
                <a:gd name="connsiteY44" fmla="*/ 206375 h 2010364"/>
                <a:gd name="connsiteX45" fmla="*/ 1223306 w 2271056"/>
                <a:gd name="connsiteY45" fmla="*/ 215900 h 2010364"/>
                <a:gd name="connsiteX46" fmla="*/ 1232831 w 2271056"/>
                <a:gd name="connsiteY46" fmla="*/ 219075 h 2010364"/>
                <a:gd name="connsiteX47" fmla="*/ 1248706 w 2271056"/>
                <a:gd name="connsiteY47" fmla="*/ 222250 h 2010364"/>
                <a:gd name="connsiteX48" fmla="*/ 1261406 w 2271056"/>
                <a:gd name="connsiteY48" fmla="*/ 225425 h 2010364"/>
                <a:gd name="connsiteX49" fmla="*/ 1372531 w 2271056"/>
                <a:gd name="connsiteY49" fmla="*/ 228600 h 2010364"/>
                <a:gd name="connsiteX50" fmla="*/ 1394756 w 2271056"/>
                <a:gd name="connsiteY50" fmla="*/ 234950 h 2010364"/>
                <a:gd name="connsiteX51" fmla="*/ 1416981 w 2271056"/>
                <a:gd name="connsiteY51" fmla="*/ 247650 h 2010364"/>
                <a:gd name="connsiteX52" fmla="*/ 1420156 w 2271056"/>
                <a:gd name="connsiteY52" fmla="*/ 282575 h 2010364"/>
                <a:gd name="connsiteX53" fmla="*/ 1423331 w 2271056"/>
                <a:gd name="connsiteY53" fmla="*/ 314325 h 2010364"/>
                <a:gd name="connsiteX54" fmla="*/ 1426506 w 2271056"/>
                <a:gd name="connsiteY54" fmla="*/ 631825 h 2010364"/>
                <a:gd name="connsiteX55" fmla="*/ 1420156 w 2271056"/>
                <a:gd name="connsiteY55" fmla="*/ 946150 h 2010364"/>
                <a:gd name="connsiteX56" fmla="*/ 1416981 w 2271056"/>
                <a:gd name="connsiteY56" fmla="*/ 1244600 h 2010364"/>
                <a:gd name="connsiteX57" fmla="*/ 1420156 w 2271056"/>
                <a:gd name="connsiteY57" fmla="*/ 1292225 h 2010364"/>
                <a:gd name="connsiteX58" fmla="*/ 1442381 w 2271056"/>
                <a:gd name="connsiteY58" fmla="*/ 1320800 h 2010364"/>
                <a:gd name="connsiteX59" fmla="*/ 1448731 w 2271056"/>
                <a:gd name="connsiteY59" fmla="*/ 1330325 h 2010364"/>
                <a:gd name="connsiteX60" fmla="*/ 1458256 w 2271056"/>
                <a:gd name="connsiteY60" fmla="*/ 1333500 h 2010364"/>
                <a:gd name="connsiteX61" fmla="*/ 1474131 w 2271056"/>
                <a:gd name="connsiteY61" fmla="*/ 1339850 h 2010364"/>
                <a:gd name="connsiteX62" fmla="*/ 1496356 w 2271056"/>
                <a:gd name="connsiteY62" fmla="*/ 1358900 h 2010364"/>
                <a:gd name="connsiteX63" fmla="*/ 1509056 w 2271056"/>
                <a:gd name="connsiteY63" fmla="*/ 1374775 h 2010364"/>
                <a:gd name="connsiteX64" fmla="*/ 1528106 w 2271056"/>
                <a:gd name="connsiteY64" fmla="*/ 1381125 h 2010364"/>
                <a:gd name="connsiteX65" fmla="*/ 1537631 w 2271056"/>
                <a:gd name="connsiteY65" fmla="*/ 1390650 h 2010364"/>
                <a:gd name="connsiteX66" fmla="*/ 1547156 w 2271056"/>
                <a:gd name="connsiteY66" fmla="*/ 1393825 h 2010364"/>
                <a:gd name="connsiteX67" fmla="*/ 1553506 w 2271056"/>
                <a:gd name="connsiteY67" fmla="*/ 1403350 h 2010364"/>
                <a:gd name="connsiteX68" fmla="*/ 1572556 w 2271056"/>
                <a:gd name="connsiteY68" fmla="*/ 1416050 h 2010364"/>
                <a:gd name="connsiteX69" fmla="*/ 1578906 w 2271056"/>
                <a:gd name="connsiteY69" fmla="*/ 1425575 h 2010364"/>
                <a:gd name="connsiteX70" fmla="*/ 1588431 w 2271056"/>
                <a:gd name="connsiteY70" fmla="*/ 1431925 h 2010364"/>
                <a:gd name="connsiteX71" fmla="*/ 1591606 w 2271056"/>
                <a:gd name="connsiteY71" fmla="*/ 1441450 h 2010364"/>
                <a:gd name="connsiteX72" fmla="*/ 1613831 w 2271056"/>
                <a:gd name="connsiteY72" fmla="*/ 1463675 h 2010364"/>
                <a:gd name="connsiteX73" fmla="*/ 1636056 w 2271056"/>
                <a:gd name="connsiteY73" fmla="*/ 1485900 h 2010364"/>
                <a:gd name="connsiteX74" fmla="*/ 1645581 w 2271056"/>
                <a:gd name="connsiteY74" fmla="*/ 1495425 h 2010364"/>
                <a:gd name="connsiteX75" fmla="*/ 1655106 w 2271056"/>
                <a:gd name="connsiteY75" fmla="*/ 1498600 h 2010364"/>
                <a:gd name="connsiteX76" fmla="*/ 1670981 w 2271056"/>
                <a:gd name="connsiteY76" fmla="*/ 1508125 h 2010364"/>
                <a:gd name="connsiteX77" fmla="*/ 1696381 w 2271056"/>
                <a:gd name="connsiteY77" fmla="*/ 1536700 h 2010364"/>
                <a:gd name="connsiteX78" fmla="*/ 1699556 w 2271056"/>
                <a:gd name="connsiteY78" fmla="*/ 1546225 h 2010364"/>
                <a:gd name="connsiteX79" fmla="*/ 1709081 w 2271056"/>
                <a:gd name="connsiteY79" fmla="*/ 1552575 h 2010364"/>
                <a:gd name="connsiteX80" fmla="*/ 1737656 w 2271056"/>
                <a:gd name="connsiteY80" fmla="*/ 1574800 h 2010364"/>
                <a:gd name="connsiteX81" fmla="*/ 1763056 w 2271056"/>
                <a:gd name="connsiteY81" fmla="*/ 1590675 h 2010364"/>
                <a:gd name="connsiteX82" fmla="*/ 1778931 w 2271056"/>
                <a:gd name="connsiteY82" fmla="*/ 1609725 h 2010364"/>
                <a:gd name="connsiteX83" fmla="*/ 1788456 w 2271056"/>
                <a:gd name="connsiteY83" fmla="*/ 1612900 h 2010364"/>
                <a:gd name="connsiteX84" fmla="*/ 1797981 w 2271056"/>
                <a:gd name="connsiteY84" fmla="*/ 1609725 h 2010364"/>
                <a:gd name="connsiteX85" fmla="*/ 1810681 w 2271056"/>
                <a:gd name="connsiteY85" fmla="*/ 1606550 h 2010364"/>
                <a:gd name="connsiteX86" fmla="*/ 1817031 w 2271056"/>
                <a:gd name="connsiteY86" fmla="*/ 1597025 h 2010364"/>
                <a:gd name="connsiteX87" fmla="*/ 1871006 w 2271056"/>
                <a:gd name="connsiteY87" fmla="*/ 1600200 h 2010364"/>
                <a:gd name="connsiteX88" fmla="*/ 1886881 w 2271056"/>
                <a:gd name="connsiteY88" fmla="*/ 1606550 h 2010364"/>
                <a:gd name="connsiteX89" fmla="*/ 1896406 w 2271056"/>
                <a:gd name="connsiteY89" fmla="*/ 1609725 h 2010364"/>
                <a:gd name="connsiteX90" fmla="*/ 1902756 w 2271056"/>
                <a:gd name="connsiteY90" fmla="*/ 1622425 h 2010364"/>
                <a:gd name="connsiteX91" fmla="*/ 1915456 w 2271056"/>
                <a:gd name="connsiteY91" fmla="*/ 1638300 h 2010364"/>
                <a:gd name="connsiteX92" fmla="*/ 1918631 w 2271056"/>
                <a:gd name="connsiteY92" fmla="*/ 1651000 h 2010364"/>
                <a:gd name="connsiteX93" fmla="*/ 1921806 w 2271056"/>
                <a:gd name="connsiteY93" fmla="*/ 1666875 h 2010364"/>
                <a:gd name="connsiteX94" fmla="*/ 1931331 w 2271056"/>
                <a:gd name="connsiteY94" fmla="*/ 1670050 h 2010364"/>
                <a:gd name="connsiteX95" fmla="*/ 1966256 w 2271056"/>
                <a:gd name="connsiteY95" fmla="*/ 1673225 h 2010364"/>
                <a:gd name="connsiteX96" fmla="*/ 2001181 w 2271056"/>
                <a:gd name="connsiteY96" fmla="*/ 1695450 h 2010364"/>
                <a:gd name="connsiteX97" fmla="*/ 2020231 w 2271056"/>
                <a:gd name="connsiteY97" fmla="*/ 1711325 h 2010364"/>
                <a:gd name="connsiteX98" fmla="*/ 2023406 w 2271056"/>
                <a:gd name="connsiteY98" fmla="*/ 1720850 h 2010364"/>
                <a:gd name="connsiteX99" fmla="*/ 2029756 w 2271056"/>
                <a:gd name="connsiteY99" fmla="*/ 1730375 h 2010364"/>
                <a:gd name="connsiteX100" fmla="*/ 2036106 w 2271056"/>
                <a:gd name="connsiteY100" fmla="*/ 1765300 h 2010364"/>
                <a:gd name="connsiteX101" fmla="*/ 2051981 w 2271056"/>
                <a:gd name="connsiteY101" fmla="*/ 1787525 h 2010364"/>
                <a:gd name="connsiteX102" fmla="*/ 2118656 w 2271056"/>
                <a:gd name="connsiteY102" fmla="*/ 1793875 h 2010364"/>
                <a:gd name="connsiteX103" fmla="*/ 2185331 w 2271056"/>
                <a:gd name="connsiteY103" fmla="*/ 1809750 h 2010364"/>
                <a:gd name="connsiteX104" fmla="*/ 2223431 w 2271056"/>
                <a:gd name="connsiteY104" fmla="*/ 1816100 h 2010364"/>
                <a:gd name="connsiteX105" fmla="*/ 2232956 w 2271056"/>
                <a:gd name="connsiteY105" fmla="*/ 1822450 h 2010364"/>
                <a:gd name="connsiteX106" fmla="*/ 2236131 w 2271056"/>
                <a:gd name="connsiteY106" fmla="*/ 1831975 h 2010364"/>
                <a:gd name="connsiteX107" fmla="*/ 2245656 w 2271056"/>
                <a:gd name="connsiteY107" fmla="*/ 1863725 h 2010364"/>
                <a:gd name="connsiteX108" fmla="*/ 2252006 w 2271056"/>
                <a:gd name="connsiteY108" fmla="*/ 1882775 h 2010364"/>
                <a:gd name="connsiteX109" fmla="*/ 2264706 w 2271056"/>
                <a:gd name="connsiteY109" fmla="*/ 1901825 h 2010364"/>
                <a:gd name="connsiteX110" fmla="*/ 2267881 w 2271056"/>
                <a:gd name="connsiteY110" fmla="*/ 1920875 h 2010364"/>
                <a:gd name="connsiteX111" fmla="*/ 2271056 w 2271056"/>
                <a:gd name="connsiteY111" fmla="*/ 1936750 h 2010364"/>
                <a:gd name="connsiteX112" fmla="*/ 2267881 w 2271056"/>
                <a:gd name="connsiteY112" fmla="*/ 1946275 h 2010364"/>
                <a:gd name="connsiteX113" fmla="*/ 2223431 w 2271056"/>
                <a:gd name="connsiteY113" fmla="*/ 1939925 h 2010364"/>
                <a:gd name="connsiteX114" fmla="*/ 2210731 w 2271056"/>
                <a:gd name="connsiteY114" fmla="*/ 1930400 h 2010364"/>
                <a:gd name="connsiteX115" fmla="*/ 2191681 w 2271056"/>
                <a:gd name="connsiteY115" fmla="*/ 1927225 h 2010364"/>
                <a:gd name="connsiteX116" fmla="*/ 2182156 w 2271056"/>
                <a:gd name="connsiteY116" fmla="*/ 1924050 h 2010364"/>
                <a:gd name="connsiteX117" fmla="*/ 2105956 w 2271056"/>
                <a:gd name="connsiteY117" fmla="*/ 1933575 h 2010364"/>
                <a:gd name="connsiteX118" fmla="*/ 2125006 w 2271056"/>
                <a:gd name="connsiteY118" fmla="*/ 1936750 h 2010364"/>
                <a:gd name="connsiteX119" fmla="*/ 2144056 w 2271056"/>
                <a:gd name="connsiteY119" fmla="*/ 1943100 h 2010364"/>
                <a:gd name="connsiteX120" fmla="*/ 2153581 w 2271056"/>
                <a:gd name="connsiteY120" fmla="*/ 1946275 h 2010364"/>
                <a:gd name="connsiteX121" fmla="*/ 2156756 w 2271056"/>
                <a:gd name="connsiteY121" fmla="*/ 1978025 h 2010364"/>
                <a:gd name="connsiteX122" fmla="*/ 2147231 w 2271056"/>
                <a:gd name="connsiteY122" fmla="*/ 1984375 h 2010364"/>
                <a:gd name="connsiteX123" fmla="*/ 2134531 w 2271056"/>
                <a:gd name="connsiteY123" fmla="*/ 1997075 h 2010364"/>
                <a:gd name="connsiteX124" fmla="*/ 2115481 w 2271056"/>
                <a:gd name="connsiteY124" fmla="*/ 2009775 h 2010364"/>
                <a:gd name="connsiteX125" fmla="*/ 2086906 w 2271056"/>
                <a:gd name="connsiteY125" fmla="*/ 2006600 h 2010364"/>
                <a:gd name="connsiteX126" fmla="*/ 2080556 w 2271056"/>
                <a:gd name="connsiteY126" fmla="*/ 1974850 h 2010364"/>
                <a:gd name="connsiteX127" fmla="*/ 2077381 w 2271056"/>
                <a:gd name="connsiteY127" fmla="*/ 1965325 h 2010364"/>
                <a:gd name="connsiteX128" fmla="*/ 2039281 w 2271056"/>
                <a:gd name="connsiteY128" fmla="*/ 1955800 h 2010364"/>
                <a:gd name="connsiteX129" fmla="*/ 2029756 w 2271056"/>
                <a:gd name="connsiteY129" fmla="*/ 1936750 h 2010364"/>
                <a:gd name="connsiteX130" fmla="*/ 2026581 w 2271056"/>
                <a:gd name="connsiteY130" fmla="*/ 1908175 h 2010364"/>
                <a:gd name="connsiteX131" fmla="*/ 2007531 w 2271056"/>
                <a:gd name="connsiteY131" fmla="*/ 1895475 h 2010364"/>
                <a:gd name="connsiteX132" fmla="*/ 1991656 w 2271056"/>
                <a:gd name="connsiteY132" fmla="*/ 1879600 h 2010364"/>
                <a:gd name="connsiteX133" fmla="*/ 1972606 w 2271056"/>
                <a:gd name="connsiteY133" fmla="*/ 1892300 h 2010364"/>
                <a:gd name="connsiteX134" fmla="*/ 1963081 w 2271056"/>
                <a:gd name="connsiteY134" fmla="*/ 1898650 h 2010364"/>
                <a:gd name="connsiteX135" fmla="*/ 1937681 w 2271056"/>
                <a:gd name="connsiteY135" fmla="*/ 1895475 h 2010364"/>
                <a:gd name="connsiteX136" fmla="*/ 1918631 w 2271056"/>
                <a:gd name="connsiteY136" fmla="*/ 1885950 h 2010364"/>
                <a:gd name="connsiteX137" fmla="*/ 1909106 w 2271056"/>
                <a:gd name="connsiteY137" fmla="*/ 1882775 h 2010364"/>
                <a:gd name="connsiteX138" fmla="*/ 1899581 w 2271056"/>
                <a:gd name="connsiteY138" fmla="*/ 1870075 h 2010364"/>
                <a:gd name="connsiteX139" fmla="*/ 1896406 w 2271056"/>
                <a:gd name="connsiteY139" fmla="*/ 1860550 h 2010364"/>
                <a:gd name="connsiteX140" fmla="*/ 1886881 w 2271056"/>
                <a:gd name="connsiteY140" fmla="*/ 1854200 h 2010364"/>
                <a:gd name="connsiteX141" fmla="*/ 1874181 w 2271056"/>
                <a:gd name="connsiteY141" fmla="*/ 1844675 h 2010364"/>
                <a:gd name="connsiteX142" fmla="*/ 1864656 w 2271056"/>
                <a:gd name="connsiteY142" fmla="*/ 1835150 h 2010364"/>
                <a:gd name="connsiteX143" fmla="*/ 1851956 w 2271056"/>
                <a:gd name="connsiteY143" fmla="*/ 1828800 h 2010364"/>
                <a:gd name="connsiteX144" fmla="*/ 1832906 w 2271056"/>
                <a:gd name="connsiteY144" fmla="*/ 1812925 h 2010364"/>
                <a:gd name="connsiteX145" fmla="*/ 1826556 w 2271056"/>
                <a:gd name="connsiteY145" fmla="*/ 1803400 h 2010364"/>
                <a:gd name="connsiteX146" fmla="*/ 1817031 w 2271056"/>
                <a:gd name="connsiteY146" fmla="*/ 1797050 h 2010364"/>
                <a:gd name="connsiteX147" fmla="*/ 1810681 w 2271056"/>
                <a:gd name="connsiteY147" fmla="*/ 1787525 h 2010364"/>
                <a:gd name="connsiteX148" fmla="*/ 1801156 w 2271056"/>
                <a:gd name="connsiteY148" fmla="*/ 1781175 h 2010364"/>
                <a:gd name="connsiteX149" fmla="*/ 1797981 w 2271056"/>
                <a:gd name="connsiteY149" fmla="*/ 1768475 h 2010364"/>
                <a:gd name="connsiteX150" fmla="*/ 1785281 w 2271056"/>
                <a:gd name="connsiteY150" fmla="*/ 1749425 h 2010364"/>
                <a:gd name="connsiteX151" fmla="*/ 1782106 w 2271056"/>
                <a:gd name="connsiteY151" fmla="*/ 1739900 h 2010364"/>
                <a:gd name="connsiteX152" fmla="*/ 1775756 w 2271056"/>
                <a:gd name="connsiteY152" fmla="*/ 1730375 h 2010364"/>
                <a:gd name="connsiteX153" fmla="*/ 1766231 w 2271056"/>
                <a:gd name="connsiteY153" fmla="*/ 1727200 h 2010364"/>
                <a:gd name="connsiteX154" fmla="*/ 1744006 w 2271056"/>
                <a:gd name="connsiteY154" fmla="*/ 1704975 h 2010364"/>
                <a:gd name="connsiteX155" fmla="*/ 1724956 w 2271056"/>
                <a:gd name="connsiteY155" fmla="*/ 1692275 h 2010364"/>
                <a:gd name="connsiteX156" fmla="*/ 1712256 w 2271056"/>
                <a:gd name="connsiteY156" fmla="*/ 1670050 h 2010364"/>
                <a:gd name="connsiteX157" fmla="*/ 1686856 w 2271056"/>
                <a:gd name="connsiteY157" fmla="*/ 1644650 h 2010364"/>
                <a:gd name="connsiteX158" fmla="*/ 1680506 w 2271056"/>
                <a:gd name="connsiteY158" fmla="*/ 1625600 h 2010364"/>
                <a:gd name="connsiteX159" fmla="*/ 1677331 w 2271056"/>
                <a:gd name="connsiteY159" fmla="*/ 1616075 h 2010364"/>
                <a:gd name="connsiteX160" fmla="*/ 1648756 w 2271056"/>
                <a:gd name="connsiteY160" fmla="*/ 1606550 h 2010364"/>
                <a:gd name="connsiteX161" fmla="*/ 1639231 w 2271056"/>
                <a:gd name="connsiteY161" fmla="*/ 1603375 h 2010364"/>
                <a:gd name="connsiteX162" fmla="*/ 1629706 w 2271056"/>
                <a:gd name="connsiteY162" fmla="*/ 1597025 h 2010364"/>
                <a:gd name="connsiteX163" fmla="*/ 1613831 w 2271056"/>
                <a:gd name="connsiteY163" fmla="*/ 1593850 h 2010364"/>
                <a:gd name="connsiteX164" fmla="*/ 1597956 w 2271056"/>
                <a:gd name="connsiteY164" fmla="*/ 1587500 h 2010364"/>
                <a:gd name="connsiteX165" fmla="*/ 1585256 w 2271056"/>
                <a:gd name="connsiteY165" fmla="*/ 1584325 h 2010364"/>
                <a:gd name="connsiteX166" fmla="*/ 1572556 w 2271056"/>
                <a:gd name="connsiteY166" fmla="*/ 1574800 h 2010364"/>
                <a:gd name="connsiteX167" fmla="*/ 1531281 w 2271056"/>
                <a:gd name="connsiteY167" fmla="*/ 1558925 h 2010364"/>
                <a:gd name="connsiteX168" fmla="*/ 1518581 w 2271056"/>
                <a:gd name="connsiteY168" fmla="*/ 1549400 h 2010364"/>
                <a:gd name="connsiteX169" fmla="*/ 1499531 w 2271056"/>
                <a:gd name="connsiteY169" fmla="*/ 1533525 h 2010364"/>
                <a:gd name="connsiteX170" fmla="*/ 1490006 w 2271056"/>
                <a:gd name="connsiteY170" fmla="*/ 1524000 h 2010364"/>
                <a:gd name="connsiteX171" fmla="*/ 1480481 w 2271056"/>
                <a:gd name="connsiteY171" fmla="*/ 1520825 h 2010364"/>
                <a:gd name="connsiteX172" fmla="*/ 1474131 w 2271056"/>
                <a:gd name="connsiteY172" fmla="*/ 1511300 h 2010364"/>
                <a:gd name="connsiteX173" fmla="*/ 1461431 w 2271056"/>
                <a:gd name="connsiteY173" fmla="*/ 1501775 h 2010364"/>
                <a:gd name="connsiteX174" fmla="*/ 1455081 w 2271056"/>
                <a:gd name="connsiteY174" fmla="*/ 1492250 h 2010364"/>
                <a:gd name="connsiteX175" fmla="*/ 1445556 w 2271056"/>
                <a:gd name="connsiteY175" fmla="*/ 1479550 h 2010364"/>
                <a:gd name="connsiteX176" fmla="*/ 1436031 w 2271056"/>
                <a:gd name="connsiteY176" fmla="*/ 1473200 h 2010364"/>
                <a:gd name="connsiteX177" fmla="*/ 1423331 w 2271056"/>
                <a:gd name="connsiteY177" fmla="*/ 1447800 h 2010364"/>
                <a:gd name="connsiteX178" fmla="*/ 1401106 w 2271056"/>
                <a:gd name="connsiteY178" fmla="*/ 1422400 h 2010364"/>
                <a:gd name="connsiteX179" fmla="*/ 1397931 w 2271056"/>
                <a:gd name="connsiteY179" fmla="*/ 1412875 h 2010364"/>
                <a:gd name="connsiteX180" fmla="*/ 1388406 w 2271056"/>
                <a:gd name="connsiteY180" fmla="*/ 1409700 h 2010364"/>
                <a:gd name="connsiteX181" fmla="*/ 1340781 w 2271056"/>
                <a:gd name="connsiteY181" fmla="*/ 1403350 h 2010364"/>
                <a:gd name="connsiteX182" fmla="*/ 1305856 w 2271056"/>
                <a:gd name="connsiteY182" fmla="*/ 1387475 h 2010364"/>
                <a:gd name="connsiteX183" fmla="*/ 1274106 w 2271056"/>
                <a:gd name="connsiteY183" fmla="*/ 1381125 h 2010364"/>
                <a:gd name="connsiteX184" fmla="*/ 1213781 w 2271056"/>
                <a:gd name="connsiteY184" fmla="*/ 1374775 h 2010364"/>
                <a:gd name="connsiteX185" fmla="*/ 1204256 w 2271056"/>
                <a:gd name="connsiteY185" fmla="*/ 1368425 h 2010364"/>
                <a:gd name="connsiteX186" fmla="*/ 1194731 w 2271056"/>
                <a:gd name="connsiteY186" fmla="*/ 1358900 h 2010364"/>
                <a:gd name="connsiteX187" fmla="*/ 1185206 w 2271056"/>
                <a:gd name="connsiteY187" fmla="*/ 1355725 h 2010364"/>
                <a:gd name="connsiteX188" fmla="*/ 1178856 w 2271056"/>
                <a:gd name="connsiteY188" fmla="*/ 1346200 h 2010364"/>
                <a:gd name="connsiteX189" fmla="*/ 1159806 w 2271056"/>
                <a:gd name="connsiteY189" fmla="*/ 1339850 h 2010364"/>
                <a:gd name="connsiteX190" fmla="*/ 1147106 w 2271056"/>
                <a:gd name="connsiteY190" fmla="*/ 1333500 h 2010364"/>
                <a:gd name="connsiteX191" fmla="*/ 1124881 w 2271056"/>
                <a:gd name="connsiteY191" fmla="*/ 1327150 h 2010364"/>
                <a:gd name="connsiteX192" fmla="*/ 1115356 w 2271056"/>
                <a:gd name="connsiteY192" fmla="*/ 1320800 h 2010364"/>
                <a:gd name="connsiteX193" fmla="*/ 1102656 w 2271056"/>
                <a:gd name="connsiteY193" fmla="*/ 1289050 h 2010364"/>
                <a:gd name="connsiteX194" fmla="*/ 1093131 w 2271056"/>
                <a:gd name="connsiteY194" fmla="*/ 1263650 h 2010364"/>
                <a:gd name="connsiteX195" fmla="*/ 1089956 w 2271056"/>
                <a:gd name="connsiteY195" fmla="*/ 1250950 h 2010364"/>
                <a:gd name="connsiteX196" fmla="*/ 1074081 w 2271056"/>
                <a:gd name="connsiteY196" fmla="*/ 1257300 h 2010364"/>
                <a:gd name="connsiteX197" fmla="*/ 1042331 w 2271056"/>
                <a:gd name="connsiteY197" fmla="*/ 1263650 h 2010364"/>
                <a:gd name="connsiteX198" fmla="*/ 1032806 w 2271056"/>
                <a:gd name="connsiteY198" fmla="*/ 1266825 h 2010364"/>
                <a:gd name="connsiteX199" fmla="*/ 1013756 w 2271056"/>
                <a:gd name="connsiteY199" fmla="*/ 1279525 h 2010364"/>
                <a:gd name="connsiteX200" fmla="*/ 1010581 w 2271056"/>
                <a:gd name="connsiteY200" fmla="*/ 1343025 h 2010364"/>
                <a:gd name="connsiteX201" fmla="*/ 997881 w 2271056"/>
                <a:gd name="connsiteY201" fmla="*/ 1358900 h 2010364"/>
                <a:gd name="connsiteX202" fmla="*/ 966131 w 2271056"/>
                <a:gd name="connsiteY202" fmla="*/ 1362075 h 2010364"/>
                <a:gd name="connsiteX203" fmla="*/ 937556 w 2271056"/>
                <a:gd name="connsiteY203" fmla="*/ 1377950 h 2010364"/>
                <a:gd name="connsiteX204" fmla="*/ 924856 w 2271056"/>
                <a:gd name="connsiteY204" fmla="*/ 1384300 h 2010364"/>
                <a:gd name="connsiteX205" fmla="*/ 905806 w 2271056"/>
                <a:gd name="connsiteY205" fmla="*/ 1390650 h 2010364"/>
                <a:gd name="connsiteX206" fmla="*/ 886756 w 2271056"/>
                <a:gd name="connsiteY206" fmla="*/ 1400175 h 2010364"/>
                <a:gd name="connsiteX207" fmla="*/ 877231 w 2271056"/>
                <a:gd name="connsiteY207" fmla="*/ 1406525 h 2010364"/>
                <a:gd name="connsiteX208" fmla="*/ 867706 w 2271056"/>
                <a:gd name="connsiteY208" fmla="*/ 1409700 h 2010364"/>
                <a:gd name="connsiteX209" fmla="*/ 855006 w 2271056"/>
                <a:gd name="connsiteY209" fmla="*/ 1416050 h 2010364"/>
                <a:gd name="connsiteX210" fmla="*/ 835956 w 2271056"/>
                <a:gd name="connsiteY210" fmla="*/ 1422400 h 2010364"/>
                <a:gd name="connsiteX211" fmla="*/ 810556 w 2271056"/>
                <a:gd name="connsiteY211" fmla="*/ 1435100 h 2010364"/>
                <a:gd name="connsiteX212" fmla="*/ 801031 w 2271056"/>
                <a:gd name="connsiteY212" fmla="*/ 1441450 h 2010364"/>
                <a:gd name="connsiteX213" fmla="*/ 804206 w 2271056"/>
                <a:gd name="connsiteY213" fmla="*/ 1425575 h 2010364"/>
                <a:gd name="connsiteX214" fmla="*/ 816906 w 2271056"/>
                <a:gd name="connsiteY214" fmla="*/ 1419225 h 2010364"/>
                <a:gd name="connsiteX215" fmla="*/ 826431 w 2271056"/>
                <a:gd name="connsiteY215" fmla="*/ 1416050 h 2010364"/>
                <a:gd name="connsiteX216" fmla="*/ 835956 w 2271056"/>
                <a:gd name="connsiteY216" fmla="*/ 1409700 h 2010364"/>
                <a:gd name="connsiteX217" fmla="*/ 848656 w 2271056"/>
                <a:gd name="connsiteY217" fmla="*/ 1403350 h 2010364"/>
                <a:gd name="connsiteX218" fmla="*/ 832781 w 2271056"/>
                <a:gd name="connsiteY218" fmla="*/ 1390650 h 2010364"/>
                <a:gd name="connsiteX219" fmla="*/ 829606 w 2271056"/>
                <a:gd name="connsiteY219" fmla="*/ 1381125 h 2010364"/>
                <a:gd name="connsiteX220" fmla="*/ 845481 w 2271056"/>
                <a:gd name="connsiteY220" fmla="*/ 1330325 h 2010364"/>
                <a:gd name="connsiteX221" fmla="*/ 855006 w 2271056"/>
                <a:gd name="connsiteY221" fmla="*/ 1323975 h 2010364"/>
                <a:gd name="connsiteX222" fmla="*/ 874056 w 2271056"/>
                <a:gd name="connsiteY222" fmla="*/ 1304925 h 2010364"/>
                <a:gd name="connsiteX223" fmla="*/ 877231 w 2271056"/>
                <a:gd name="connsiteY223" fmla="*/ 1295400 h 2010364"/>
                <a:gd name="connsiteX224" fmla="*/ 886756 w 2271056"/>
                <a:gd name="connsiteY224" fmla="*/ 1289050 h 2010364"/>
                <a:gd name="connsiteX225" fmla="*/ 934381 w 2271056"/>
                <a:gd name="connsiteY225" fmla="*/ 1279525 h 2010364"/>
                <a:gd name="connsiteX226" fmla="*/ 943906 w 2271056"/>
                <a:gd name="connsiteY226" fmla="*/ 1273175 h 2010364"/>
                <a:gd name="connsiteX227" fmla="*/ 953431 w 2271056"/>
                <a:gd name="connsiteY227" fmla="*/ 1270000 h 2010364"/>
                <a:gd name="connsiteX228" fmla="*/ 956606 w 2271056"/>
                <a:gd name="connsiteY228" fmla="*/ 1260475 h 2010364"/>
                <a:gd name="connsiteX229" fmla="*/ 953431 w 2271056"/>
                <a:gd name="connsiteY229" fmla="*/ 1244600 h 2010364"/>
                <a:gd name="connsiteX230" fmla="*/ 943906 w 2271056"/>
                <a:gd name="connsiteY230" fmla="*/ 1238250 h 2010364"/>
                <a:gd name="connsiteX231" fmla="*/ 918506 w 2271056"/>
                <a:gd name="connsiteY231" fmla="*/ 1228725 h 2010364"/>
                <a:gd name="connsiteX232" fmla="*/ 915331 w 2271056"/>
                <a:gd name="connsiteY232" fmla="*/ 1219200 h 2010364"/>
                <a:gd name="connsiteX233" fmla="*/ 832781 w 2271056"/>
                <a:gd name="connsiteY233" fmla="*/ 1225550 h 2010364"/>
                <a:gd name="connsiteX234" fmla="*/ 823256 w 2271056"/>
                <a:gd name="connsiteY234" fmla="*/ 1235075 h 2010364"/>
                <a:gd name="connsiteX235" fmla="*/ 813731 w 2271056"/>
                <a:gd name="connsiteY235" fmla="*/ 1241425 h 2010364"/>
                <a:gd name="connsiteX236" fmla="*/ 801031 w 2271056"/>
                <a:gd name="connsiteY236" fmla="*/ 1257300 h 2010364"/>
                <a:gd name="connsiteX237" fmla="*/ 794681 w 2271056"/>
                <a:gd name="connsiteY237" fmla="*/ 1266825 h 2010364"/>
                <a:gd name="connsiteX238" fmla="*/ 791506 w 2271056"/>
                <a:gd name="connsiteY238" fmla="*/ 1276350 h 2010364"/>
                <a:gd name="connsiteX239" fmla="*/ 775631 w 2271056"/>
                <a:gd name="connsiteY239" fmla="*/ 1282700 h 2010364"/>
                <a:gd name="connsiteX240" fmla="*/ 766106 w 2271056"/>
                <a:gd name="connsiteY240" fmla="*/ 1289050 h 2010364"/>
                <a:gd name="connsiteX241" fmla="*/ 747056 w 2271056"/>
                <a:gd name="connsiteY241" fmla="*/ 1317625 h 2010364"/>
                <a:gd name="connsiteX242" fmla="*/ 740706 w 2271056"/>
                <a:gd name="connsiteY242" fmla="*/ 1327150 h 2010364"/>
                <a:gd name="connsiteX243" fmla="*/ 715306 w 2271056"/>
                <a:gd name="connsiteY243" fmla="*/ 1339850 h 2010364"/>
                <a:gd name="connsiteX244" fmla="*/ 702606 w 2271056"/>
                <a:gd name="connsiteY244" fmla="*/ 1358900 h 2010364"/>
                <a:gd name="connsiteX245" fmla="*/ 696256 w 2271056"/>
                <a:gd name="connsiteY245" fmla="*/ 1368425 h 2010364"/>
                <a:gd name="connsiteX246" fmla="*/ 686731 w 2271056"/>
                <a:gd name="connsiteY246" fmla="*/ 1374775 h 2010364"/>
                <a:gd name="connsiteX247" fmla="*/ 667681 w 2271056"/>
                <a:gd name="connsiteY247" fmla="*/ 1381125 h 2010364"/>
                <a:gd name="connsiteX248" fmla="*/ 648631 w 2271056"/>
                <a:gd name="connsiteY248" fmla="*/ 1390650 h 2010364"/>
                <a:gd name="connsiteX249" fmla="*/ 639106 w 2271056"/>
                <a:gd name="connsiteY249" fmla="*/ 1400175 h 2010364"/>
                <a:gd name="connsiteX250" fmla="*/ 626406 w 2271056"/>
                <a:gd name="connsiteY250" fmla="*/ 1406525 h 2010364"/>
                <a:gd name="connsiteX251" fmla="*/ 616881 w 2271056"/>
                <a:gd name="connsiteY251" fmla="*/ 1412875 h 2010364"/>
                <a:gd name="connsiteX252" fmla="*/ 620056 w 2271056"/>
                <a:gd name="connsiteY252" fmla="*/ 1431925 h 2010364"/>
                <a:gd name="connsiteX253" fmla="*/ 639106 w 2271056"/>
                <a:gd name="connsiteY253" fmla="*/ 1444625 h 2010364"/>
                <a:gd name="connsiteX254" fmla="*/ 658156 w 2271056"/>
                <a:gd name="connsiteY254" fmla="*/ 1460500 h 2010364"/>
                <a:gd name="connsiteX255" fmla="*/ 661331 w 2271056"/>
                <a:gd name="connsiteY255" fmla="*/ 1470025 h 2010364"/>
                <a:gd name="connsiteX256" fmla="*/ 658156 w 2271056"/>
                <a:gd name="connsiteY256" fmla="*/ 1482725 h 2010364"/>
                <a:gd name="connsiteX257" fmla="*/ 639106 w 2271056"/>
                <a:gd name="connsiteY257" fmla="*/ 1492250 h 2010364"/>
                <a:gd name="connsiteX258" fmla="*/ 601006 w 2271056"/>
                <a:gd name="connsiteY258" fmla="*/ 1508125 h 2010364"/>
                <a:gd name="connsiteX259" fmla="*/ 594656 w 2271056"/>
                <a:gd name="connsiteY259" fmla="*/ 1517650 h 2010364"/>
                <a:gd name="connsiteX260" fmla="*/ 585131 w 2271056"/>
                <a:gd name="connsiteY260" fmla="*/ 1520825 h 2010364"/>
                <a:gd name="connsiteX261" fmla="*/ 572431 w 2271056"/>
                <a:gd name="connsiteY261" fmla="*/ 1527175 h 2010364"/>
                <a:gd name="connsiteX262" fmla="*/ 569256 w 2271056"/>
                <a:gd name="connsiteY262" fmla="*/ 1536700 h 2010364"/>
                <a:gd name="connsiteX263" fmla="*/ 553381 w 2271056"/>
                <a:gd name="connsiteY263" fmla="*/ 1543050 h 2010364"/>
                <a:gd name="connsiteX264" fmla="*/ 534331 w 2271056"/>
                <a:gd name="connsiteY264" fmla="*/ 1555750 h 2010364"/>
                <a:gd name="connsiteX265" fmla="*/ 524806 w 2271056"/>
                <a:gd name="connsiteY265" fmla="*/ 1562100 h 2010364"/>
                <a:gd name="connsiteX266" fmla="*/ 512106 w 2271056"/>
                <a:gd name="connsiteY266" fmla="*/ 1581150 h 2010364"/>
                <a:gd name="connsiteX267" fmla="*/ 489881 w 2271056"/>
                <a:gd name="connsiteY267" fmla="*/ 1603375 h 2010364"/>
                <a:gd name="connsiteX268" fmla="*/ 483531 w 2271056"/>
                <a:gd name="connsiteY268" fmla="*/ 1612900 h 2010364"/>
                <a:gd name="connsiteX269" fmla="*/ 474006 w 2271056"/>
                <a:gd name="connsiteY269" fmla="*/ 1619250 h 2010364"/>
                <a:gd name="connsiteX270" fmla="*/ 461306 w 2271056"/>
                <a:gd name="connsiteY270" fmla="*/ 1628775 h 2010364"/>
                <a:gd name="connsiteX271" fmla="*/ 448606 w 2271056"/>
                <a:gd name="connsiteY271" fmla="*/ 1635125 h 2010364"/>
                <a:gd name="connsiteX272" fmla="*/ 353356 w 2271056"/>
                <a:gd name="connsiteY272" fmla="*/ 1638300 h 2010364"/>
                <a:gd name="connsiteX273" fmla="*/ 331131 w 2271056"/>
                <a:gd name="connsiteY273" fmla="*/ 1657350 h 2010364"/>
                <a:gd name="connsiteX274" fmla="*/ 347006 w 2271056"/>
                <a:gd name="connsiteY274" fmla="*/ 1638300 h 2010364"/>
                <a:gd name="connsiteX275" fmla="*/ 340656 w 2271056"/>
                <a:gd name="connsiteY275" fmla="*/ 1657350 h 2010364"/>
                <a:gd name="connsiteX276" fmla="*/ 321606 w 2271056"/>
                <a:gd name="connsiteY276" fmla="*/ 1670050 h 2010364"/>
                <a:gd name="connsiteX277" fmla="*/ 315256 w 2271056"/>
                <a:gd name="connsiteY277" fmla="*/ 1679575 h 2010364"/>
                <a:gd name="connsiteX278" fmla="*/ 305731 w 2271056"/>
                <a:gd name="connsiteY278" fmla="*/ 1682750 h 2010364"/>
                <a:gd name="connsiteX279" fmla="*/ 296206 w 2271056"/>
                <a:gd name="connsiteY279" fmla="*/ 1689100 h 2010364"/>
                <a:gd name="connsiteX280" fmla="*/ 283506 w 2271056"/>
                <a:gd name="connsiteY280" fmla="*/ 1717675 h 2010364"/>
                <a:gd name="connsiteX281" fmla="*/ 166031 w 2271056"/>
                <a:gd name="connsiteY281" fmla="*/ 1717675 h 2010364"/>
                <a:gd name="connsiteX282" fmla="*/ 156506 w 2271056"/>
                <a:gd name="connsiteY282" fmla="*/ 1724025 h 2010364"/>
                <a:gd name="connsiteX283" fmla="*/ 77131 w 2271056"/>
                <a:gd name="connsiteY283" fmla="*/ 1727200 h 2010364"/>
                <a:gd name="connsiteX284" fmla="*/ 42206 w 2271056"/>
                <a:gd name="connsiteY284" fmla="*/ 1733550 h 2010364"/>
                <a:gd name="connsiteX285" fmla="*/ 13631 w 2271056"/>
                <a:gd name="connsiteY285" fmla="*/ 1743075 h 2010364"/>
                <a:gd name="connsiteX286" fmla="*/ 931 w 2271056"/>
                <a:gd name="connsiteY286" fmla="*/ 1739900 h 2010364"/>
                <a:gd name="connsiteX287" fmla="*/ 10456 w 2271056"/>
                <a:gd name="connsiteY287" fmla="*/ 1708150 h 2010364"/>
                <a:gd name="connsiteX288" fmla="*/ 19981 w 2271056"/>
                <a:gd name="connsiteY288" fmla="*/ 1701800 h 2010364"/>
                <a:gd name="connsiteX289" fmla="*/ 29506 w 2271056"/>
                <a:gd name="connsiteY289" fmla="*/ 1698625 h 2010364"/>
                <a:gd name="connsiteX290" fmla="*/ 115231 w 2271056"/>
                <a:gd name="connsiteY290" fmla="*/ 1695450 h 2010364"/>
                <a:gd name="connsiteX291" fmla="*/ 150156 w 2271056"/>
                <a:gd name="connsiteY291" fmla="*/ 1685925 h 2010364"/>
                <a:gd name="connsiteX292" fmla="*/ 175556 w 2271056"/>
                <a:gd name="connsiteY292" fmla="*/ 1676400 h 2010364"/>
                <a:gd name="connsiteX293" fmla="*/ 197781 w 2271056"/>
                <a:gd name="connsiteY293" fmla="*/ 1666875 h 2010364"/>
                <a:gd name="connsiteX294" fmla="*/ 280331 w 2271056"/>
                <a:gd name="connsiteY294" fmla="*/ 1663700 h 2010364"/>
                <a:gd name="connsiteX295" fmla="*/ 289856 w 2271056"/>
                <a:gd name="connsiteY295" fmla="*/ 1635125 h 2010364"/>
                <a:gd name="connsiteX296" fmla="*/ 299381 w 2271056"/>
                <a:gd name="connsiteY296" fmla="*/ 1631950 h 2010364"/>
                <a:gd name="connsiteX297" fmla="*/ 324781 w 2271056"/>
                <a:gd name="connsiteY297" fmla="*/ 1616075 h 2010364"/>
                <a:gd name="connsiteX298" fmla="*/ 334306 w 2271056"/>
                <a:gd name="connsiteY298" fmla="*/ 1597025 h 2010364"/>
                <a:gd name="connsiteX299" fmla="*/ 353356 w 2271056"/>
                <a:gd name="connsiteY299" fmla="*/ 1584325 h 2010364"/>
                <a:gd name="connsiteX300" fmla="*/ 369231 w 2271056"/>
                <a:gd name="connsiteY300" fmla="*/ 1565275 h 2010364"/>
                <a:gd name="connsiteX301" fmla="*/ 378756 w 2271056"/>
                <a:gd name="connsiteY301" fmla="*/ 1552575 h 2010364"/>
                <a:gd name="connsiteX302" fmla="*/ 388281 w 2271056"/>
                <a:gd name="connsiteY302" fmla="*/ 1543050 h 2010364"/>
                <a:gd name="connsiteX303" fmla="*/ 394631 w 2271056"/>
                <a:gd name="connsiteY303" fmla="*/ 1533525 h 2010364"/>
                <a:gd name="connsiteX304" fmla="*/ 404156 w 2271056"/>
                <a:gd name="connsiteY304" fmla="*/ 1524000 h 2010364"/>
                <a:gd name="connsiteX305" fmla="*/ 420031 w 2271056"/>
                <a:gd name="connsiteY305" fmla="*/ 1504950 h 2010364"/>
                <a:gd name="connsiteX306" fmla="*/ 432731 w 2271056"/>
                <a:gd name="connsiteY306" fmla="*/ 1485900 h 2010364"/>
                <a:gd name="connsiteX307" fmla="*/ 435906 w 2271056"/>
                <a:gd name="connsiteY307" fmla="*/ 1476375 h 2010364"/>
                <a:gd name="connsiteX308" fmla="*/ 442256 w 2271056"/>
                <a:gd name="connsiteY308" fmla="*/ 1466850 h 2010364"/>
                <a:gd name="connsiteX309" fmla="*/ 448606 w 2271056"/>
                <a:gd name="connsiteY309" fmla="*/ 1447800 h 2010364"/>
                <a:gd name="connsiteX310" fmla="*/ 451781 w 2271056"/>
                <a:gd name="connsiteY310" fmla="*/ 1438275 h 2010364"/>
                <a:gd name="connsiteX311" fmla="*/ 448606 w 2271056"/>
                <a:gd name="connsiteY311" fmla="*/ 1416050 h 2010364"/>
                <a:gd name="connsiteX312" fmla="*/ 400981 w 2271056"/>
                <a:gd name="connsiteY312" fmla="*/ 1409700 h 2010364"/>
                <a:gd name="connsiteX313" fmla="*/ 388281 w 2271056"/>
                <a:gd name="connsiteY313" fmla="*/ 1406525 h 2010364"/>
                <a:gd name="connsiteX314" fmla="*/ 372406 w 2271056"/>
                <a:gd name="connsiteY314" fmla="*/ 1393825 h 2010364"/>
                <a:gd name="connsiteX315" fmla="*/ 340656 w 2271056"/>
                <a:gd name="connsiteY315" fmla="*/ 1381125 h 2010364"/>
                <a:gd name="connsiteX316" fmla="*/ 337481 w 2271056"/>
                <a:gd name="connsiteY316" fmla="*/ 1393825 h 2010364"/>
                <a:gd name="connsiteX317" fmla="*/ 312081 w 2271056"/>
                <a:gd name="connsiteY317" fmla="*/ 1374775 h 2010364"/>
                <a:gd name="connsiteX318" fmla="*/ 299381 w 2271056"/>
                <a:gd name="connsiteY318" fmla="*/ 1368425 h 2010364"/>
                <a:gd name="connsiteX319" fmla="*/ 289856 w 2271056"/>
                <a:gd name="connsiteY319" fmla="*/ 1358900 h 2010364"/>
                <a:gd name="connsiteX320" fmla="*/ 242231 w 2271056"/>
                <a:gd name="connsiteY320" fmla="*/ 1355725 h 2010364"/>
                <a:gd name="connsiteX321" fmla="*/ 213656 w 2271056"/>
                <a:gd name="connsiteY321" fmla="*/ 1352550 h 2010364"/>
                <a:gd name="connsiteX322" fmla="*/ 204131 w 2271056"/>
                <a:gd name="connsiteY322" fmla="*/ 1346200 h 2010364"/>
                <a:gd name="connsiteX323" fmla="*/ 185081 w 2271056"/>
                <a:gd name="connsiteY323" fmla="*/ 1327150 h 2010364"/>
                <a:gd name="connsiteX324" fmla="*/ 188256 w 2271056"/>
                <a:gd name="connsiteY324" fmla="*/ 1311275 h 2010364"/>
                <a:gd name="connsiteX325" fmla="*/ 194606 w 2271056"/>
                <a:gd name="connsiteY325" fmla="*/ 1301750 h 2010364"/>
                <a:gd name="connsiteX326" fmla="*/ 197781 w 2271056"/>
                <a:gd name="connsiteY326" fmla="*/ 1289050 h 2010364"/>
                <a:gd name="connsiteX327" fmla="*/ 204131 w 2271056"/>
                <a:gd name="connsiteY327" fmla="*/ 1235075 h 2010364"/>
                <a:gd name="connsiteX328" fmla="*/ 210481 w 2271056"/>
                <a:gd name="connsiteY328" fmla="*/ 1225550 h 2010364"/>
                <a:gd name="connsiteX329" fmla="*/ 194606 w 2271056"/>
                <a:gd name="connsiteY329" fmla="*/ 1187450 h 2010364"/>
                <a:gd name="connsiteX330" fmla="*/ 185081 w 2271056"/>
                <a:gd name="connsiteY330" fmla="*/ 1181100 h 2010364"/>
                <a:gd name="connsiteX331" fmla="*/ 162856 w 2271056"/>
                <a:gd name="connsiteY331" fmla="*/ 1184275 h 2010364"/>
                <a:gd name="connsiteX332" fmla="*/ 153331 w 2271056"/>
                <a:gd name="connsiteY332" fmla="*/ 1190625 h 2010364"/>
                <a:gd name="connsiteX333" fmla="*/ 124756 w 2271056"/>
                <a:gd name="connsiteY333" fmla="*/ 1200150 h 2010364"/>
                <a:gd name="connsiteX334" fmla="*/ 108881 w 2271056"/>
                <a:gd name="connsiteY334" fmla="*/ 1196975 h 2010364"/>
                <a:gd name="connsiteX335" fmla="*/ 93006 w 2271056"/>
                <a:gd name="connsiteY335" fmla="*/ 1168400 h 2010364"/>
                <a:gd name="connsiteX336" fmla="*/ 89831 w 2271056"/>
                <a:gd name="connsiteY336" fmla="*/ 1152525 h 2010364"/>
                <a:gd name="connsiteX337" fmla="*/ 77131 w 2271056"/>
                <a:gd name="connsiteY337" fmla="*/ 1133475 h 2010364"/>
                <a:gd name="connsiteX338" fmla="*/ 70781 w 2271056"/>
                <a:gd name="connsiteY338" fmla="*/ 1123950 h 2010364"/>
                <a:gd name="connsiteX339" fmla="*/ 61256 w 2271056"/>
                <a:gd name="connsiteY339" fmla="*/ 1104900 h 2010364"/>
                <a:gd name="connsiteX340" fmla="*/ 67606 w 2271056"/>
                <a:gd name="connsiteY340" fmla="*/ 1082675 h 2010364"/>
                <a:gd name="connsiteX341" fmla="*/ 77131 w 2271056"/>
                <a:gd name="connsiteY341" fmla="*/ 1073150 h 2010364"/>
                <a:gd name="connsiteX342" fmla="*/ 93006 w 2271056"/>
                <a:gd name="connsiteY342" fmla="*/ 1060450 h 2010364"/>
                <a:gd name="connsiteX343" fmla="*/ 96181 w 2271056"/>
                <a:gd name="connsiteY343" fmla="*/ 1050925 h 2010364"/>
                <a:gd name="connsiteX344" fmla="*/ 80306 w 2271056"/>
                <a:gd name="connsiteY344" fmla="*/ 1028700 h 2010364"/>
                <a:gd name="connsiteX345" fmla="*/ 67606 w 2271056"/>
                <a:gd name="connsiteY345" fmla="*/ 1016000 h 2010364"/>
                <a:gd name="connsiteX346" fmla="*/ 64431 w 2271056"/>
                <a:gd name="connsiteY346" fmla="*/ 1006475 h 2010364"/>
                <a:gd name="connsiteX347" fmla="*/ 58081 w 2271056"/>
                <a:gd name="connsiteY347" fmla="*/ 996950 h 2010364"/>
                <a:gd name="connsiteX348" fmla="*/ 61256 w 2271056"/>
                <a:gd name="connsiteY348" fmla="*/ 987425 h 2010364"/>
                <a:gd name="connsiteX349" fmla="*/ 67606 w 2271056"/>
                <a:gd name="connsiteY349" fmla="*/ 977900 h 2010364"/>
                <a:gd name="connsiteX350" fmla="*/ 70781 w 2271056"/>
                <a:gd name="connsiteY350" fmla="*/ 962025 h 2010364"/>
                <a:gd name="connsiteX351" fmla="*/ 83481 w 2271056"/>
                <a:gd name="connsiteY351" fmla="*/ 923925 h 2010364"/>
                <a:gd name="connsiteX352" fmla="*/ 86656 w 2271056"/>
                <a:gd name="connsiteY352" fmla="*/ 914400 h 2010364"/>
                <a:gd name="connsiteX353" fmla="*/ 99356 w 2271056"/>
                <a:gd name="connsiteY353" fmla="*/ 895350 h 2010364"/>
                <a:gd name="connsiteX354" fmla="*/ 108881 w 2271056"/>
                <a:gd name="connsiteY354" fmla="*/ 892175 h 2010364"/>
                <a:gd name="connsiteX355" fmla="*/ 124756 w 2271056"/>
                <a:gd name="connsiteY355" fmla="*/ 876300 h 2010364"/>
                <a:gd name="connsiteX356" fmla="*/ 143806 w 2271056"/>
                <a:gd name="connsiteY356" fmla="*/ 869950 h 2010364"/>
                <a:gd name="connsiteX357" fmla="*/ 166031 w 2271056"/>
                <a:gd name="connsiteY357" fmla="*/ 860425 h 2010364"/>
                <a:gd name="connsiteX358" fmla="*/ 175556 w 2271056"/>
                <a:gd name="connsiteY358" fmla="*/ 854075 h 2010364"/>
                <a:gd name="connsiteX359" fmla="*/ 188256 w 2271056"/>
                <a:gd name="connsiteY359" fmla="*/ 831850 h 2010364"/>
                <a:gd name="connsiteX360" fmla="*/ 200956 w 2271056"/>
                <a:gd name="connsiteY360" fmla="*/ 825500 h 2010364"/>
                <a:gd name="connsiteX361" fmla="*/ 213656 w 2271056"/>
                <a:gd name="connsiteY361" fmla="*/ 812800 h 2010364"/>
                <a:gd name="connsiteX362" fmla="*/ 220006 w 2271056"/>
                <a:gd name="connsiteY362" fmla="*/ 803275 h 2010364"/>
                <a:gd name="connsiteX363" fmla="*/ 223181 w 2271056"/>
                <a:gd name="connsiteY363" fmla="*/ 793750 h 2010364"/>
                <a:gd name="connsiteX364" fmla="*/ 232706 w 2271056"/>
                <a:gd name="connsiteY364" fmla="*/ 790575 h 2010364"/>
                <a:gd name="connsiteX365" fmla="*/ 235881 w 2271056"/>
                <a:gd name="connsiteY365" fmla="*/ 847725 h 2010364"/>
                <a:gd name="connsiteX366" fmla="*/ 270806 w 2271056"/>
                <a:gd name="connsiteY366" fmla="*/ 844550 h 2010364"/>
                <a:gd name="connsiteX367" fmla="*/ 299381 w 2271056"/>
                <a:gd name="connsiteY367" fmla="*/ 835025 h 2010364"/>
                <a:gd name="connsiteX368" fmla="*/ 315256 w 2271056"/>
                <a:gd name="connsiteY368" fmla="*/ 831850 h 2010364"/>
                <a:gd name="connsiteX369" fmla="*/ 369231 w 2271056"/>
                <a:gd name="connsiteY369" fmla="*/ 835025 h 2010364"/>
                <a:gd name="connsiteX370" fmla="*/ 385106 w 2271056"/>
                <a:gd name="connsiteY370" fmla="*/ 822325 h 2010364"/>
                <a:gd name="connsiteX371" fmla="*/ 388281 w 2271056"/>
                <a:gd name="connsiteY371" fmla="*/ 812800 h 2010364"/>
                <a:gd name="connsiteX372" fmla="*/ 394631 w 2271056"/>
                <a:gd name="connsiteY372" fmla="*/ 803275 h 2010364"/>
                <a:gd name="connsiteX373" fmla="*/ 413681 w 2271056"/>
                <a:gd name="connsiteY373" fmla="*/ 781050 h 2010364"/>
                <a:gd name="connsiteX374" fmla="*/ 420031 w 2271056"/>
                <a:gd name="connsiteY374" fmla="*/ 771525 h 2010364"/>
                <a:gd name="connsiteX375" fmla="*/ 429556 w 2271056"/>
                <a:gd name="connsiteY375" fmla="*/ 768350 h 2010364"/>
                <a:gd name="connsiteX376" fmla="*/ 439081 w 2271056"/>
                <a:gd name="connsiteY376" fmla="*/ 736600 h 2010364"/>
                <a:gd name="connsiteX377" fmla="*/ 458131 w 2271056"/>
                <a:gd name="connsiteY377" fmla="*/ 717550 h 2010364"/>
                <a:gd name="connsiteX378" fmla="*/ 461306 w 2271056"/>
                <a:gd name="connsiteY378" fmla="*/ 708025 h 2010364"/>
                <a:gd name="connsiteX379" fmla="*/ 451781 w 2271056"/>
                <a:gd name="connsiteY379" fmla="*/ 688975 h 2010364"/>
                <a:gd name="connsiteX380" fmla="*/ 429556 w 2271056"/>
                <a:gd name="connsiteY380" fmla="*/ 673100 h 2010364"/>
                <a:gd name="connsiteX381" fmla="*/ 264456 w 2271056"/>
                <a:gd name="connsiteY381" fmla="*/ 669925 h 2010364"/>
                <a:gd name="connsiteX382" fmla="*/ 239056 w 2271056"/>
                <a:gd name="connsiteY382" fmla="*/ 657225 h 2010364"/>
                <a:gd name="connsiteX383" fmla="*/ 226356 w 2271056"/>
                <a:gd name="connsiteY383" fmla="*/ 650875 h 2010364"/>
                <a:gd name="connsiteX384" fmla="*/ 216831 w 2271056"/>
                <a:gd name="connsiteY384" fmla="*/ 641350 h 2010364"/>
                <a:gd name="connsiteX385" fmla="*/ 204131 w 2271056"/>
                <a:gd name="connsiteY385" fmla="*/ 628650 h 2010364"/>
                <a:gd name="connsiteX386" fmla="*/ 197781 w 2271056"/>
                <a:gd name="connsiteY386" fmla="*/ 619125 h 2010364"/>
                <a:gd name="connsiteX387" fmla="*/ 188256 w 2271056"/>
                <a:gd name="connsiteY387" fmla="*/ 593725 h 2010364"/>
                <a:gd name="connsiteX388" fmla="*/ 181906 w 2271056"/>
                <a:gd name="connsiteY388" fmla="*/ 511175 h 2010364"/>
                <a:gd name="connsiteX389" fmla="*/ 178731 w 2271056"/>
                <a:gd name="connsiteY389" fmla="*/ 492125 h 2010364"/>
                <a:gd name="connsiteX390" fmla="*/ 169206 w 2271056"/>
                <a:gd name="connsiteY390" fmla="*/ 485775 h 2010364"/>
                <a:gd name="connsiteX391" fmla="*/ 153331 w 2271056"/>
                <a:gd name="connsiteY391" fmla="*/ 466725 h 2010364"/>
                <a:gd name="connsiteX392" fmla="*/ 264456 w 2271056"/>
                <a:gd name="connsiteY392" fmla="*/ 454025 h 2010364"/>
                <a:gd name="connsiteX393" fmla="*/ 277156 w 2271056"/>
                <a:gd name="connsiteY393" fmla="*/ 450850 h 2010364"/>
                <a:gd name="connsiteX394" fmla="*/ 293031 w 2271056"/>
                <a:gd name="connsiteY394" fmla="*/ 447675 h 2010364"/>
                <a:gd name="connsiteX395" fmla="*/ 334306 w 2271056"/>
                <a:gd name="connsiteY395" fmla="*/ 444500 h 2010364"/>
                <a:gd name="connsiteX396" fmla="*/ 343831 w 2271056"/>
                <a:gd name="connsiteY396" fmla="*/ 438150 h 2010364"/>
                <a:gd name="connsiteX397" fmla="*/ 353356 w 2271056"/>
                <a:gd name="connsiteY397" fmla="*/ 450850 h 2010364"/>
                <a:gd name="connsiteX398" fmla="*/ 356531 w 2271056"/>
                <a:gd name="connsiteY398" fmla="*/ 508000 h 2010364"/>
                <a:gd name="connsiteX399" fmla="*/ 366056 w 2271056"/>
                <a:gd name="connsiteY399" fmla="*/ 514350 h 2010364"/>
                <a:gd name="connsiteX400" fmla="*/ 385106 w 2271056"/>
                <a:gd name="connsiteY400" fmla="*/ 520700 h 2010364"/>
                <a:gd name="connsiteX401" fmla="*/ 445431 w 2271056"/>
                <a:gd name="connsiteY401" fmla="*/ 527050 h 2010364"/>
                <a:gd name="connsiteX402" fmla="*/ 461306 w 2271056"/>
                <a:gd name="connsiteY402" fmla="*/ 533400 h 2010364"/>
                <a:gd name="connsiteX403" fmla="*/ 470831 w 2271056"/>
                <a:gd name="connsiteY403" fmla="*/ 517525 h 2010364"/>
                <a:gd name="connsiteX404" fmla="*/ 451781 w 2271056"/>
                <a:gd name="connsiteY404" fmla="*/ 498475 h 2010364"/>
                <a:gd name="connsiteX405" fmla="*/ 448606 w 2271056"/>
                <a:gd name="connsiteY405" fmla="*/ 447675 h 2010364"/>
                <a:gd name="connsiteX406" fmla="*/ 435906 w 2271056"/>
                <a:gd name="connsiteY406" fmla="*/ 419100 h 2010364"/>
                <a:gd name="connsiteX407" fmla="*/ 432731 w 2271056"/>
                <a:gd name="connsiteY407" fmla="*/ 406400 h 2010364"/>
                <a:gd name="connsiteX408" fmla="*/ 429556 w 2271056"/>
                <a:gd name="connsiteY408" fmla="*/ 336550 h 2010364"/>
                <a:gd name="connsiteX409" fmla="*/ 410506 w 2271056"/>
                <a:gd name="connsiteY409" fmla="*/ 323850 h 2010364"/>
                <a:gd name="connsiteX410" fmla="*/ 407331 w 2271056"/>
                <a:gd name="connsiteY410" fmla="*/ 314325 h 2010364"/>
                <a:gd name="connsiteX411" fmla="*/ 400981 w 2271056"/>
                <a:gd name="connsiteY411" fmla="*/ 298450 h 2010364"/>
                <a:gd name="connsiteX412" fmla="*/ 394631 w 2271056"/>
                <a:gd name="connsiteY412" fmla="*/ 273050 h 2010364"/>
                <a:gd name="connsiteX413" fmla="*/ 388281 w 2271056"/>
                <a:gd name="connsiteY413" fmla="*/ 260350 h 2010364"/>
                <a:gd name="connsiteX414" fmla="*/ 378756 w 2271056"/>
                <a:gd name="connsiteY414" fmla="*/ 241300 h 2010364"/>
                <a:gd name="connsiteX415" fmla="*/ 369231 w 2271056"/>
                <a:gd name="connsiteY415" fmla="*/ 234950 h 2010364"/>
                <a:gd name="connsiteX416" fmla="*/ 359706 w 2271056"/>
                <a:gd name="connsiteY416" fmla="*/ 203200 h 2010364"/>
                <a:gd name="connsiteX417" fmla="*/ 350181 w 2271056"/>
                <a:gd name="connsiteY417" fmla="*/ 184150 h 2010364"/>
                <a:gd name="connsiteX418" fmla="*/ 353356 w 2271056"/>
                <a:gd name="connsiteY418" fmla="*/ 177800 h 201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Lst>
              <a:rect l="l" t="t" r="r" b="b"/>
              <a:pathLst>
                <a:path w="2271056" h="2010364">
                  <a:moveTo>
                    <a:pt x="353356" y="177800"/>
                  </a:moveTo>
                  <a:lnTo>
                    <a:pt x="353356" y="177800"/>
                  </a:lnTo>
                  <a:cubicBezTo>
                    <a:pt x="411335" y="182095"/>
                    <a:pt x="424807" y="188056"/>
                    <a:pt x="470831" y="180975"/>
                  </a:cubicBezTo>
                  <a:cubicBezTo>
                    <a:pt x="474139" y="180466"/>
                    <a:pt x="477181" y="178858"/>
                    <a:pt x="480356" y="177800"/>
                  </a:cubicBezTo>
                  <a:cubicBezTo>
                    <a:pt x="488336" y="153859"/>
                    <a:pt x="477571" y="183369"/>
                    <a:pt x="489881" y="158750"/>
                  </a:cubicBezTo>
                  <a:cubicBezTo>
                    <a:pt x="491378" y="155757"/>
                    <a:pt x="490689" y="151592"/>
                    <a:pt x="493056" y="149225"/>
                  </a:cubicBezTo>
                  <a:cubicBezTo>
                    <a:pt x="495423" y="146858"/>
                    <a:pt x="499588" y="147547"/>
                    <a:pt x="502581" y="146050"/>
                  </a:cubicBezTo>
                  <a:cubicBezTo>
                    <a:pt x="505994" y="144343"/>
                    <a:pt x="508793" y="141593"/>
                    <a:pt x="512106" y="139700"/>
                  </a:cubicBezTo>
                  <a:cubicBezTo>
                    <a:pt x="540304" y="123587"/>
                    <a:pt x="511125" y="142471"/>
                    <a:pt x="534331" y="127000"/>
                  </a:cubicBezTo>
                  <a:cubicBezTo>
                    <a:pt x="549802" y="103794"/>
                    <a:pt x="529211" y="131266"/>
                    <a:pt x="553381" y="111125"/>
                  </a:cubicBezTo>
                  <a:cubicBezTo>
                    <a:pt x="556312" y="108682"/>
                    <a:pt x="557033" y="104298"/>
                    <a:pt x="559731" y="101600"/>
                  </a:cubicBezTo>
                  <a:cubicBezTo>
                    <a:pt x="562429" y="98902"/>
                    <a:pt x="566081" y="97367"/>
                    <a:pt x="569256" y="95250"/>
                  </a:cubicBezTo>
                  <a:cubicBezTo>
                    <a:pt x="571373" y="91017"/>
                    <a:pt x="572259" y="85897"/>
                    <a:pt x="575606" y="82550"/>
                  </a:cubicBezTo>
                  <a:cubicBezTo>
                    <a:pt x="577973" y="80183"/>
                    <a:pt x="582138" y="80872"/>
                    <a:pt x="585131" y="79375"/>
                  </a:cubicBezTo>
                  <a:cubicBezTo>
                    <a:pt x="588544" y="77668"/>
                    <a:pt x="591243" y="74732"/>
                    <a:pt x="594656" y="73025"/>
                  </a:cubicBezTo>
                  <a:cubicBezTo>
                    <a:pt x="609806" y="65450"/>
                    <a:pt x="645856" y="67072"/>
                    <a:pt x="651806" y="66675"/>
                  </a:cubicBezTo>
                  <a:cubicBezTo>
                    <a:pt x="657098" y="64558"/>
                    <a:pt x="662183" y="61825"/>
                    <a:pt x="667681" y="60325"/>
                  </a:cubicBezTo>
                  <a:cubicBezTo>
                    <a:pt x="673892" y="58631"/>
                    <a:pt x="680336" y="57888"/>
                    <a:pt x="686731" y="57150"/>
                  </a:cubicBezTo>
                  <a:cubicBezTo>
                    <a:pt x="707863" y="54712"/>
                    <a:pt x="729064" y="52917"/>
                    <a:pt x="750231" y="50800"/>
                  </a:cubicBezTo>
                  <a:cubicBezTo>
                    <a:pt x="776662" y="44192"/>
                    <a:pt x="750530" y="52238"/>
                    <a:pt x="772456" y="41275"/>
                  </a:cubicBezTo>
                  <a:cubicBezTo>
                    <a:pt x="775449" y="39778"/>
                    <a:pt x="778988" y="39597"/>
                    <a:pt x="781981" y="38100"/>
                  </a:cubicBezTo>
                  <a:cubicBezTo>
                    <a:pt x="785394" y="36393"/>
                    <a:pt x="787999" y="33253"/>
                    <a:pt x="791506" y="31750"/>
                  </a:cubicBezTo>
                  <a:cubicBezTo>
                    <a:pt x="795517" y="30031"/>
                    <a:pt x="799973" y="29633"/>
                    <a:pt x="804206" y="28575"/>
                  </a:cubicBezTo>
                  <a:cubicBezTo>
                    <a:pt x="806323" y="24342"/>
                    <a:pt x="807209" y="19222"/>
                    <a:pt x="810556" y="15875"/>
                  </a:cubicBezTo>
                  <a:cubicBezTo>
                    <a:pt x="823156" y="3275"/>
                    <a:pt x="827966" y="3585"/>
                    <a:pt x="842306" y="0"/>
                  </a:cubicBezTo>
                  <a:cubicBezTo>
                    <a:pt x="845481" y="2117"/>
                    <a:pt x="848418" y="4643"/>
                    <a:pt x="851831" y="6350"/>
                  </a:cubicBezTo>
                  <a:cubicBezTo>
                    <a:pt x="854824" y="7847"/>
                    <a:pt x="860113" y="6418"/>
                    <a:pt x="861356" y="9525"/>
                  </a:cubicBezTo>
                  <a:cubicBezTo>
                    <a:pt x="870770" y="33061"/>
                    <a:pt x="856898" y="33642"/>
                    <a:pt x="870881" y="47625"/>
                  </a:cubicBezTo>
                  <a:cubicBezTo>
                    <a:pt x="873579" y="50323"/>
                    <a:pt x="877231" y="51858"/>
                    <a:pt x="880406" y="53975"/>
                  </a:cubicBezTo>
                  <a:cubicBezTo>
                    <a:pt x="882523" y="57150"/>
                    <a:pt x="885049" y="60087"/>
                    <a:pt x="886756" y="63500"/>
                  </a:cubicBezTo>
                  <a:cubicBezTo>
                    <a:pt x="890591" y="71169"/>
                    <a:pt x="888698" y="76484"/>
                    <a:pt x="896281" y="82550"/>
                  </a:cubicBezTo>
                  <a:cubicBezTo>
                    <a:pt x="898894" y="84641"/>
                    <a:pt x="902631" y="84667"/>
                    <a:pt x="905806" y="85725"/>
                  </a:cubicBezTo>
                  <a:cubicBezTo>
                    <a:pt x="917306" y="81892"/>
                    <a:pt x="933292" y="76200"/>
                    <a:pt x="943906" y="76200"/>
                  </a:cubicBezTo>
                  <a:cubicBezTo>
                    <a:pt x="950599" y="76200"/>
                    <a:pt x="956606" y="80433"/>
                    <a:pt x="962956" y="82550"/>
                  </a:cubicBezTo>
                  <a:cubicBezTo>
                    <a:pt x="964430" y="94345"/>
                    <a:pt x="962370" y="108628"/>
                    <a:pt x="972481" y="117475"/>
                  </a:cubicBezTo>
                  <a:cubicBezTo>
                    <a:pt x="978224" y="122501"/>
                    <a:pt x="991531" y="130175"/>
                    <a:pt x="991531" y="130175"/>
                  </a:cubicBezTo>
                  <a:cubicBezTo>
                    <a:pt x="992589" y="133350"/>
                    <a:pt x="991983" y="137755"/>
                    <a:pt x="994706" y="139700"/>
                  </a:cubicBezTo>
                  <a:cubicBezTo>
                    <a:pt x="1008765" y="149742"/>
                    <a:pt x="1054818" y="148787"/>
                    <a:pt x="1061381" y="149225"/>
                  </a:cubicBezTo>
                  <a:cubicBezTo>
                    <a:pt x="1084858" y="157051"/>
                    <a:pt x="1052270" y="146819"/>
                    <a:pt x="1093131" y="155575"/>
                  </a:cubicBezTo>
                  <a:cubicBezTo>
                    <a:pt x="1100665" y="157189"/>
                    <a:pt x="1107923" y="159898"/>
                    <a:pt x="1115356" y="161925"/>
                  </a:cubicBezTo>
                  <a:cubicBezTo>
                    <a:pt x="1119566" y="163073"/>
                    <a:pt x="1123970" y="163568"/>
                    <a:pt x="1128056" y="165100"/>
                  </a:cubicBezTo>
                  <a:cubicBezTo>
                    <a:pt x="1161262" y="177552"/>
                    <a:pt x="1120857" y="166475"/>
                    <a:pt x="1153456" y="174625"/>
                  </a:cubicBezTo>
                  <a:cubicBezTo>
                    <a:pt x="1176662" y="190096"/>
                    <a:pt x="1147483" y="171212"/>
                    <a:pt x="1175681" y="187325"/>
                  </a:cubicBezTo>
                  <a:cubicBezTo>
                    <a:pt x="1192915" y="197173"/>
                    <a:pt x="1177267" y="191029"/>
                    <a:pt x="1194731" y="196850"/>
                  </a:cubicBezTo>
                  <a:cubicBezTo>
                    <a:pt x="1196848" y="200025"/>
                    <a:pt x="1198383" y="203677"/>
                    <a:pt x="1201081" y="206375"/>
                  </a:cubicBezTo>
                  <a:cubicBezTo>
                    <a:pt x="1208815" y="214109"/>
                    <a:pt x="1213105" y="212985"/>
                    <a:pt x="1223306" y="215900"/>
                  </a:cubicBezTo>
                  <a:cubicBezTo>
                    <a:pt x="1226524" y="216819"/>
                    <a:pt x="1229584" y="218263"/>
                    <a:pt x="1232831" y="219075"/>
                  </a:cubicBezTo>
                  <a:cubicBezTo>
                    <a:pt x="1238066" y="220384"/>
                    <a:pt x="1243438" y="221079"/>
                    <a:pt x="1248706" y="222250"/>
                  </a:cubicBezTo>
                  <a:cubicBezTo>
                    <a:pt x="1252966" y="223197"/>
                    <a:pt x="1257173" y="224367"/>
                    <a:pt x="1261406" y="225425"/>
                  </a:cubicBezTo>
                  <a:cubicBezTo>
                    <a:pt x="1321114" y="221160"/>
                    <a:pt x="1301606" y="220089"/>
                    <a:pt x="1372531" y="228600"/>
                  </a:cubicBezTo>
                  <a:cubicBezTo>
                    <a:pt x="1376261" y="229048"/>
                    <a:pt x="1390462" y="233110"/>
                    <a:pt x="1394756" y="234950"/>
                  </a:cubicBezTo>
                  <a:cubicBezTo>
                    <a:pt x="1406035" y="239784"/>
                    <a:pt x="1407415" y="241273"/>
                    <a:pt x="1416981" y="247650"/>
                  </a:cubicBezTo>
                  <a:cubicBezTo>
                    <a:pt x="1429696" y="266722"/>
                    <a:pt x="1420156" y="247916"/>
                    <a:pt x="1420156" y="282575"/>
                  </a:cubicBezTo>
                  <a:cubicBezTo>
                    <a:pt x="1420156" y="293211"/>
                    <a:pt x="1422273" y="303742"/>
                    <a:pt x="1423331" y="314325"/>
                  </a:cubicBezTo>
                  <a:cubicBezTo>
                    <a:pt x="1424389" y="420158"/>
                    <a:pt x="1426506" y="525986"/>
                    <a:pt x="1426506" y="631825"/>
                  </a:cubicBezTo>
                  <a:cubicBezTo>
                    <a:pt x="1426506" y="786307"/>
                    <a:pt x="1424596" y="821840"/>
                    <a:pt x="1420156" y="946150"/>
                  </a:cubicBezTo>
                  <a:cubicBezTo>
                    <a:pt x="1419098" y="1045633"/>
                    <a:pt x="1416981" y="1145111"/>
                    <a:pt x="1416981" y="1244600"/>
                  </a:cubicBezTo>
                  <a:cubicBezTo>
                    <a:pt x="1416981" y="1260510"/>
                    <a:pt x="1416471" y="1276747"/>
                    <a:pt x="1420156" y="1292225"/>
                  </a:cubicBezTo>
                  <a:cubicBezTo>
                    <a:pt x="1423366" y="1305706"/>
                    <a:pt x="1434508" y="1311353"/>
                    <a:pt x="1442381" y="1320800"/>
                  </a:cubicBezTo>
                  <a:cubicBezTo>
                    <a:pt x="1444824" y="1323731"/>
                    <a:pt x="1445751" y="1327941"/>
                    <a:pt x="1448731" y="1330325"/>
                  </a:cubicBezTo>
                  <a:cubicBezTo>
                    <a:pt x="1451344" y="1332416"/>
                    <a:pt x="1455122" y="1332325"/>
                    <a:pt x="1458256" y="1333500"/>
                  </a:cubicBezTo>
                  <a:cubicBezTo>
                    <a:pt x="1463592" y="1335501"/>
                    <a:pt x="1469149" y="1337082"/>
                    <a:pt x="1474131" y="1339850"/>
                  </a:cubicBezTo>
                  <a:cubicBezTo>
                    <a:pt x="1483295" y="1344941"/>
                    <a:pt x="1489137" y="1351681"/>
                    <a:pt x="1496356" y="1358900"/>
                  </a:cubicBezTo>
                  <a:cubicBezTo>
                    <a:pt x="1499799" y="1369229"/>
                    <a:pt x="1497817" y="1369780"/>
                    <a:pt x="1509056" y="1374775"/>
                  </a:cubicBezTo>
                  <a:cubicBezTo>
                    <a:pt x="1515173" y="1377493"/>
                    <a:pt x="1528106" y="1381125"/>
                    <a:pt x="1528106" y="1381125"/>
                  </a:cubicBezTo>
                  <a:cubicBezTo>
                    <a:pt x="1531281" y="1384300"/>
                    <a:pt x="1533895" y="1388159"/>
                    <a:pt x="1537631" y="1390650"/>
                  </a:cubicBezTo>
                  <a:cubicBezTo>
                    <a:pt x="1540416" y="1392506"/>
                    <a:pt x="1544543" y="1391734"/>
                    <a:pt x="1547156" y="1393825"/>
                  </a:cubicBezTo>
                  <a:cubicBezTo>
                    <a:pt x="1550136" y="1396209"/>
                    <a:pt x="1550634" y="1400837"/>
                    <a:pt x="1553506" y="1403350"/>
                  </a:cubicBezTo>
                  <a:cubicBezTo>
                    <a:pt x="1559249" y="1408376"/>
                    <a:pt x="1572556" y="1416050"/>
                    <a:pt x="1572556" y="1416050"/>
                  </a:cubicBezTo>
                  <a:cubicBezTo>
                    <a:pt x="1574673" y="1419225"/>
                    <a:pt x="1576208" y="1422877"/>
                    <a:pt x="1578906" y="1425575"/>
                  </a:cubicBezTo>
                  <a:cubicBezTo>
                    <a:pt x="1581604" y="1428273"/>
                    <a:pt x="1586047" y="1428945"/>
                    <a:pt x="1588431" y="1431925"/>
                  </a:cubicBezTo>
                  <a:cubicBezTo>
                    <a:pt x="1590522" y="1434538"/>
                    <a:pt x="1589981" y="1438524"/>
                    <a:pt x="1591606" y="1441450"/>
                  </a:cubicBezTo>
                  <a:cubicBezTo>
                    <a:pt x="1603185" y="1462292"/>
                    <a:pt x="1598372" y="1458522"/>
                    <a:pt x="1613831" y="1463675"/>
                  </a:cubicBezTo>
                  <a:cubicBezTo>
                    <a:pt x="1621015" y="1485228"/>
                    <a:pt x="1610582" y="1460426"/>
                    <a:pt x="1636056" y="1485900"/>
                  </a:cubicBezTo>
                  <a:cubicBezTo>
                    <a:pt x="1639231" y="1489075"/>
                    <a:pt x="1641845" y="1492934"/>
                    <a:pt x="1645581" y="1495425"/>
                  </a:cubicBezTo>
                  <a:cubicBezTo>
                    <a:pt x="1648366" y="1497281"/>
                    <a:pt x="1652113" y="1497103"/>
                    <a:pt x="1655106" y="1498600"/>
                  </a:cubicBezTo>
                  <a:cubicBezTo>
                    <a:pt x="1660626" y="1501360"/>
                    <a:pt x="1666205" y="1504217"/>
                    <a:pt x="1670981" y="1508125"/>
                  </a:cubicBezTo>
                  <a:cubicBezTo>
                    <a:pt x="1678101" y="1513951"/>
                    <a:pt x="1691265" y="1526469"/>
                    <a:pt x="1696381" y="1536700"/>
                  </a:cubicBezTo>
                  <a:cubicBezTo>
                    <a:pt x="1697878" y="1539693"/>
                    <a:pt x="1697465" y="1543612"/>
                    <a:pt x="1699556" y="1546225"/>
                  </a:cubicBezTo>
                  <a:cubicBezTo>
                    <a:pt x="1701940" y="1549205"/>
                    <a:pt x="1706150" y="1550132"/>
                    <a:pt x="1709081" y="1552575"/>
                  </a:cubicBezTo>
                  <a:cubicBezTo>
                    <a:pt x="1724760" y="1565641"/>
                    <a:pt x="1713582" y="1562763"/>
                    <a:pt x="1737656" y="1574800"/>
                  </a:cubicBezTo>
                  <a:cubicBezTo>
                    <a:pt x="1747716" y="1579830"/>
                    <a:pt x="1754813" y="1582432"/>
                    <a:pt x="1763056" y="1590675"/>
                  </a:cubicBezTo>
                  <a:cubicBezTo>
                    <a:pt x="1774770" y="1602389"/>
                    <a:pt x="1763327" y="1599322"/>
                    <a:pt x="1778931" y="1609725"/>
                  </a:cubicBezTo>
                  <a:cubicBezTo>
                    <a:pt x="1781716" y="1611581"/>
                    <a:pt x="1785281" y="1611842"/>
                    <a:pt x="1788456" y="1612900"/>
                  </a:cubicBezTo>
                  <a:cubicBezTo>
                    <a:pt x="1791631" y="1611842"/>
                    <a:pt x="1794763" y="1610644"/>
                    <a:pt x="1797981" y="1609725"/>
                  </a:cubicBezTo>
                  <a:cubicBezTo>
                    <a:pt x="1802177" y="1608526"/>
                    <a:pt x="1807050" y="1608971"/>
                    <a:pt x="1810681" y="1606550"/>
                  </a:cubicBezTo>
                  <a:cubicBezTo>
                    <a:pt x="1813856" y="1604433"/>
                    <a:pt x="1814914" y="1600200"/>
                    <a:pt x="1817031" y="1597025"/>
                  </a:cubicBezTo>
                  <a:cubicBezTo>
                    <a:pt x="1835023" y="1598083"/>
                    <a:pt x="1853148" y="1597765"/>
                    <a:pt x="1871006" y="1600200"/>
                  </a:cubicBezTo>
                  <a:cubicBezTo>
                    <a:pt x="1876653" y="1600970"/>
                    <a:pt x="1881545" y="1604549"/>
                    <a:pt x="1886881" y="1606550"/>
                  </a:cubicBezTo>
                  <a:cubicBezTo>
                    <a:pt x="1890015" y="1607725"/>
                    <a:pt x="1893231" y="1608667"/>
                    <a:pt x="1896406" y="1609725"/>
                  </a:cubicBezTo>
                  <a:cubicBezTo>
                    <a:pt x="1898523" y="1613958"/>
                    <a:pt x="1900131" y="1618487"/>
                    <a:pt x="1902756" y="1622425"/>
                  </a:cubicBezTo>
                  <a:cubicBezTo>
                    <a:pt x="1906515" y="1628064"/>
                    <a:pt x="1912165" y="1632376"/>
                    <a:pt x="1915456" y="1638300"/>
                  </a:cubicBezTo>
                  <a:cubicBezTo>
                    <a:pt x="1917575" y="1642114"/>
                    <a:pt x="1917684" y="1646740"/>
                    <a:pt x="1918631" y="1651000"/>
                  </a:cubicBezTo>
                  <a:cubicBezTo>
                    <a:pt x="1919802" y="1656268"/>
                    <a:pt x="1918813" y="1662385"/>
                    <a:pt x="1921806" y="1666875"/>
                  </a:cubicBezTo>
                  <a:cubicBezTo>
                    <a:pt x="1923662" y="1669660"/>
                    <a:pt x="1928018" y="1669577"/>
                    <a:pt x="1931331" y="1670050"/>
                  </a:cubicBezTo>
                  <a:cubicBezTo>
                    <a:pt x="1942903" y="1671703"/>
                    <a:pt x="1954614" y="1672167"/>
                    <a:pt x="1966256" y="1673225"/>
                  </a:cubicBezTo>
                  <a:cubicBezTo>
                    <a:pt x="1988056" y="1695025"/>
                    <a:pt x="1959998" y="1668976"/>
                    <a:pt x="2001181" y="1695450"/>
                  </a:cubicBezTo>
                  <a:cubicBezTo>
                    <a:pt x="2008134" y="1699920"/>
                    <a:pt x="2013881" y="1706033"/>
                    <a:pt x="2020231" y="1711325"/>
                  </a:cubicBezTo>
                  <a:cubicBezTo>
                    <a:pt x="2021289" y="1714500"/>
                    <a:pt x="2021909" y="1717857"/>
                    <a:pt x="2023406" y="1720850"/>
                  </a:cubicBezTo>
                  <a:cubicBezTo>
                    <a:pt x="2025113" y="1724263"/>
                    <a:pt x="2028708" y="1726706"/>
                    <a:pt x="2029756" y="1730375"/>
                  </a:cubicBezTo>
                  <a:cubicBezTo>
                    <a:pt x="2033007" y="1741752"/>
                    <a:pt x="2033396" y="1753782"/>
                    <a:pt x="2036106" y="1765300"/>
                  </a:cubicBezTo>
                  <a:cubicBezTo>
                    <a:pt x="2039666" y="1780429"/>
                    <a:pt x="2038030" y="1785781"/>
                    <a:pt x="2051981" y="1787525"/>
                  </a:cubicBezTo>
                  <a:cubicBezTo>
                    <a:pt x="2074134" y="1790294"/>
                    <a:pt x="2096431" y="1791758"/>
                    <a:pt x="2118656" y="1793875"/>
                  </a:cubicBezTo>
                  <a:cubicBezTo>
                    <a:pt x="2149398" y="1804122"/>
                    <a:pt x="2140010" y="1801868"/>
                    <a:pt x="2185331" y="1809750"/>
                  </a:cubicBezTo>
                  <a:cubicBezTo>
                    <a:pt x="2234173" y="1818244"/>
                    <a:pt x="2192679" y="1808412"/>
                    <a:pt x="2223431" y="1816100"/>
                  </a:cubicBezTo>
                  <a:cubicBezTo>
                    <a:pt x="2226606" y="1818217"/>
                    <a:pt x="2230572" y="1819470"/>
                    <a:pt x="2232956" y="1822450"/>
                  </a:cubicBezTo>
                  <a:cubicBezTo>
                    <a:pt x="2235047" y="1825063"/>
                    <a:pt x="2235147" y="1828776"/>
                    <a:pt x="2236131" y="1831975"/>
                  </a:cubicBezTo>
                  <a:cubicBezTo>
                    <a:pt x="2239380" y="1842536"/>
                    <a:pt x="2242360" y="1853179"/>
                    <a:pt x="2245656" y="1863725"/>
                  </a:cubicBezTo>
                  <a:cubicBezTo>
                    <a:pt x="2247653" y="1870114"/>
                    <a:pt x="2249013" y="1876788"/>
                    <a:pt x="2252006" y="1882775"/>
                  </a:cubicBezTo>
                  <a:cubicBezTo>
                    <a:pt x="2255419" y="1889601"/>
                    <a:pt x="2264706" y="1901825"/>
                    <a:pt x="2264706" y="1901825"/>
                  </a:cubicBezTo>
                  <a:cubicBezTo>
                    <a:pt x="2265764" y="1908175"/>
                    <a:pt x="2266729" y="1914541"/>
                    <a:pt x="2267881" y="1920875"/>
                  </a:cubicBezTo>
                  <a:cubicBezTo>
                    <a:pt x="2268846" y="1926184"/>
                    <a:pt x="2271056" y="1931354"/>
                    <a:pt x="2271056" y="1936750"/>
                  </a:cubicBezTo>
                  <a:cubicBezTo>
                    <a:pt x="2271056" y="1940097"/>
                    <a:pt x="2268939" y="1943100"/>
                    <a:pt x="2267881" y="1946275"/>
                  </a:cubicBezTo>
                  <a:cubicBezTo>
                    <a:pt x="2253064" y="1944158"/>
                    <a:pt x="2237852" y="1943931"/>
                    <a:pt x="2223431" y="1939925"/>
                  </a:cubicBezTo>
                  <a:cubicBezTo>
                    <a:pt x="2218332" y="1938509"/>
                    <a:pt x="2215644" y="1932365"/>
                    <a:pt x="2210731" y="1930400"/>
                  </a:cubicBezTo>
                  <a:cubicBezTo>
                    <a:pt x="2204754" y="1928009"/>
                    <a:pt x="2197965" y="1928622"/>
                    <a:pt x="2191681" y="1927225"/>
                  </a:cubicBezTo>
                  <a:cubicBezTo>
                    <a:pt x="2188414" y="1926499"/>
                    <a:pt x="2185331" y="1925108"/>
                    <a:pt x="2182156" y="1924050"/>
                  </a:cubicBezTo>
                  <a:cubicBezTo>
                    <a:pt x="2156756" y="1927225"/>
                    <a:pt x="2130944" y="1928022"/>
                    <a:pt x="2105956" y="1933575"/>
                  </a:cubicBezTo>
                  <a:cubicBezTo>
                    <a:pt x="2099672" y="1934972"/>
                    <a:pt x="2118761" y="1935189"/>
                    <a:pt x="2125006" y="1936750"/>
                  </a:cubicBezTo>
                  <a:cubicBezTo>
                    <a:pt x="2131500" y="1938373"/>
                    <a:pt x="2137706" y="1940983"/>
                    <a:pt x="2144056" y="1943100"/>
                  </a:cubicBezTo>
                  <a:lnTo>
                    <a:pt x="2153581" y="1946275"/>
                  </a:lnTo>
                  <a:cubicBezTo>
                    <a:pt x="2161683" y="1958428"/>
                    <a:pt x="2165176" y="1959080"/>
                    <a:pt x="2156756" y="1978025"/>
                  </a:cubicBezTo>
                  <a:cubicBezTo>
                    <a:pt x="2155206" y="1981512"/>
                    <a:pt x="2150406" y="1982258"/>
                    <a:pt x="2147231" y="1984375"/>
                  </a:cubicBezTo>
                  <a:cubicBezTo>
                    <a:pt x="2141843" y="2000539"/>
                    <a:pt x="2148386" y="1989378"/>
                    <a:pt x="2134531" y="1997075"/>
                  </a:cubicBezTo>
                  <a:cubicBezTo>
                    <a:pt x="2127860" y="2000781"/>
                    <a:pt x="2115481" y="2009775"/>
                    <a:pt x="2115481" y="2009775"/>
                  </a:cubicBezTo>
                  <a:cubicBezTo>
                    <a:pt x="2105956" y="2008717"/>
                    <a:pt x="2093683" y="2013377"/>
                    <a:pt x="2086906" y="2006600"/>
                  </a:cubicBezTo>
                  <a:cubicBezTo>
                    <a:pt x="2079274" y="1998968"/>
                    <a:pt x="2082983" y="1985367"/>
                    <a:pt x="2080556" y="1974850"/>
                  </a:cubicBezTo>
                  <a:cubicBezTo>
                    <a:pt x="2079803" y="1971589"/>
                    <a:pt x="2080420" y="1966727"/>
                    <a:pt x="2077381" y="1965325"/>
                  </a:cubicBezTo>
                  <a:cubicBezTo>
                    <a:pt x="2065495" y="1959839"/>
                    <a:pt x="2039281" y="1955800"/>
                    <a:pt x="2039281" y="1955800"/>
                  </a:cubicBezTo>
                  <a:cubicBezTo>
                    <a:pt x="2034405" y="1948486"/>
                    <a:pt x="2031217" y="1945513"/>
                    <a:pt x="2029756" y="1936750"/>
                  </a:cubicBezTo>
                  <a:cubicBezTo>
                    <a:pt x="2028180" y="1927297"/>
                    <a:pt x="2031125" y="1916613"/>
                    <a:pt x="2026581" y="1908175"/>
                  </a:cubicBezTo>
                  <a:cubicBezTo>
                    <a:pt x="2022963" y="1901455"/>
                    <a:pt x="2007531" y="1895475"/>
                    <a:pt x="2007531" y="1895475"/>
                  </a:cubicBezTo>
                  <a:cubicBezTo>
                    <a:pt x="2005619" y="1892607"/>
                    <a:pt x="1997801" y="1878234"/>
                    <a:pt x="1991656" y="1879600"/>
                  </a:cubicBezTo>
                  <a:cubicBezTo>
                    <a:pt x="1984206" y="1881256"/>
                    <a:pt x="1978956" y="1888067"/>
                    <a:pt x="1972606" y="1892300"/>
                  </a:cubicBezTo>
                  <a:lnTo>
                    <a:pt x="1963081" y="1898650"/>
                  </a:lnTo>
                  <a:cubicBezTo>
                    <a:pt x="1954614" y="1897592"/>
                    <a:pt x="1946076" y="1897001"/>
                    <a:pt x="1937681" y="1895475"/>
                  </a:cubicBezTo>
                  <a:cubicBezTo>
                    <a:pt x="1925140" y="1893195"/>
                    <a:pt x="1930252" y="1891760"/>
                    <a:pt x="1918631" y="1885950"/>
                  </a:cubicBezTo>
                  <a:cubicBezTo>
                    <a:pt x="1915638" y="1884453"/>
                    <a:pt x="1912281" y="1883833"/>
                    <a:pt x="1909106" y="1882775"/>
                  </a:cubicBezTo>
                  <a:cubicBezTo>
                    <a:pt x="1905931" y="1878542"/>
                    <a:pt x="1902206" y="1874669"/>
                    <a:pt x="1899581" y="1870075"/>
                  </a:cubicBezTo>
                  <a:cubicBezTo>
                    <a:pt x="1897921" y="1867169"/>
                    <a:pt x="1898497" y="1863163"/>
                    <a:pt x="1896406" y="1860550"/>
                  </a:cubicBezTo>
                  <a:cubicBezTo>
                    <a:pt x="1894022" y="1857570"/>
                    <a:pt x="1889986" y="1856418"/>
                    <a:pt x="1886881" y="1854200"/>
                  </a:cubicBezTo>
                  <a:cubicBezTo>
                    <a:pt x="1882575" y="1851124"/>
                    <a:pt x="1878199" y="1848119"/>
                    <a:pt x="1874181" y="1844675"/>
                  </a:cubicBezTo>
                  <a:cubicBezTo>
                    <a:pt x="1870772" y="1841753"/>
                    <a:pt x="1868310" y="1837760"/>
                    <a:pt x="1864656" y="1835150"/>
                  </a:cubicBezTo>
                  <a:cubicBezTo>
                    <a:pt x="1860805" y="1832399"/>
                    <a:pt x="1856189" y="1830917"/>
                    <a:pt x="1851956" y="1828800"/>
                  </a:cubicBezTo>
                  <a:cubicBezTo>
                    <a:pt x="1836485" y="1805594"/>
                    <a:pt x="1857076" y="1833066"/>
                    <a:pt x="1832906" y="1812925"/>
                  </a:cubicBezTo>
                  <a:cubicBezTo>
                    <a:pt x="1829975" y="1810482"/>
                    <a:pt x="1829254" y="1806098"/>
                    <a:pt x="1826556" y="1803400"/>
                  </a:cubicBezTo>
                  <a:cubicBezTo>
                    <a:pt x="1823858" y="1800702"/>
                    <a:pt x="1820206" y="1799167"/>
                    <a:pt x="1817031" y="1797050"/>
                  </a:cubicBezTo>
                  <a:cubicBezTo>
                    <a:pt x="1814914" y="1793875"/>
                    <a:pt x="1813379" y="1790223"/>
                    <a:pt x="1810681" y="1787525"/>
                  </a:cubicBezTo>
                  <a:cubicBezTo>
                    <a:pt x="1807983" y="1784827"/>
                    <a:pt x="1803273" y="1784350"/>
                    <a:pt x="1801156" y="1781175"/>
                  </a:cubicBezTo>
                  <a:cubicBezTo>
                    <a:pt x="1798735" y="1777544"/>
                    <a:pt x="1799932" y="1772378"/>
                    <a:pt x="1797981" y="1768475"/>
                  </a:cubicBezTo>
                  <a:cubicBezTo>
                    <a:pt x="1794568" y="1761649"/>
                    <a:pt x="1787694" y="1756665"/>
                    <a:pt x="1785281" y="1749425"/>
                  </a:cubicBezTo>
                  <a:cubicBezTo>
                    <a:pt x="1784223" y="1746250"/>
                    <a:pt x="1783603" y="1742893"/>
                    <a:pt x="1782106" y="1739900"/>
                  </a:cubicBezTo>
                  <a:cubicBezTo>
                    <a:pt x="1780399" y="1736487"/>
                    <a:pt x="1778736" y="1732759"/>
                    <a:pt x="1775756" y="1730375"/>
                  </a:cubicBezTo>
                  <a:cubicBezTo>
                    <a:pt x="1773143" y="1728284"/>
                    <a:pt x="1769406" y="1728258"/>
                    <a:pt x="1766231" y="1727200"/>
                  </a:cubicBezTo>
                  <a:cubicBezTo>
                    <a:pt x="1754868" y="1712049"/>
                    <a:pt x="1759602" y="1715893"/>
                    <a:pt x="1744006" y="1704975"/>
                  </a:cubicBezTo>
                  <a:cubicBezTo>
                    <a:pt x="1737754" y="1700598"/>
                    <a:pt x="1724956" y="1692275"/>
                    <a:pt x="1724956" y="1692275"/>
                  </a:cubicBezTo>
                  <a:cubicBezTo>
                    <a:pt x="1719666" y="1676404"/>
                    <a:pt x="1724488" y="1687524"/>
                    <a:pt x="1712256" y="1670050"/>
                  </a:cubicBezTo>
                  <a:cubicBezTo>
                    <a:pt x="1695752" y="1646472"/>
                    <a:pt x="1707113" y="1654779"/>
                    <a:pt x="1686856" y="1644650"/>
                  </a:cubicBezTo>
                  <a:lnTo>
                    <a:pt x="1680506" y="1625600"/>
                  </a:lnTo>
                  <a:cubicBezTo>
                    <a:pt x="1679448" y="1622425"/>
                    <a:pt x="1680506" y="1617133"/>
                    <a:pt x="1677331" y="1616075"/>
                  </a:cubicBezTo>
                  <a:lnTo>
                    <a:pt x="1648756" y="1606550"/>
                  </a:lnTo>
                  <a:cubicBezTo>
                    <a:pt x="1645581" y="1605492"/>
                    <a:pt x="1642016" y="1605231"/>
                    <a:pt x="1639231" y="1603375"/>
                  </a:cubicBezTo>
                  <a:cubicBezTo>
                    <a:pt x="1636056" y="1601258"/>
                    <a:pt x="1633279" y="1598365"/>
                    <a:pt x="1629706" y="1597025"/>
                  </a:cubicBezTo>
                  <a:cubicBezTo>
                    <a:pt x="1624653" y="1595130"/>
                    <a:pt x="1619000" y="1595401"/>
                    <a:pt x="1613831" y="1593850"/>
                  </a:cubicBezTo>
                  <a:cubicBezTo>
                    <a:pt x="1608372" y="1592212"/>
                    <a:pt x="1603363" y="1589302"/>
                    <a:pt x="1597956" y="1587500"/>
                  </a:cubicBezTo>
                  <a:cubicBezTo>
                    <a:pt x="1593816" y="1586120"/>
                    <a:pt x="1589489" y="1585383"/>
                    <a:pt x="1585256" y="1584325"/>
                  </a:cubicBezTo>
                  <a:cubicBezTo>
                    <a:pt x="1581023" y="1581150"/>
                    <a:pt x="1577289" y="1577167"/>
                    <a:pt x="1572556" y="1574800"/>
                  </a:cubicBezTo>
                  <a:cubicBezTo>
                    <a:pt x="1558613" y="1567829"/>
                    <a:pt x="1545479" y="1563658"/>
                    <a:pt x="1531281" y="1558925"/>
                  </a:cubicBezTo>
                  <a:cubicBezTo>
                    <a:pt x="1527048" y="1555750"/>
                    <a:pt x="1522323" y="1553142"/>
                    <a:pt x="1518581" y="1549400"/>
                  </a:cubicBezTo>
                  <a:cubicBezTo>
                    <a:pt x="1501281" y="1532100"/>
                    <a:pt x="1517723" y="1539589"/>
                    <a:pt x="1499531" y="1533525"/>
                  </a:cubicBezTo>
                  <a:cubicBezTo>
                    <a:pt x="1496356" y="1530350"/>
                    <a:pt x="1493742" y="1526491"/>
                    <a:pt x="1490006" y="1524000"/>
                  </a:cubicBezTo>
                  <a:cubicBezTo>
                    <a:pt x="1487221" y="1522144"/>
                    <a:pt x="1483094" y="1522916"/>
                    <a:pt x="1480481" y="1520825"/>
                  </a:cubicBezTo>
                  <a:cubicBezTo>
                    <a:pt x="1477501" y="1518441"/>
                    <a:pt x="1476829" y="1513998"/>
                    <a:pt x="1474131" y="1511300"/>
                  </a:cubicBezTo>
                  <a:cubicBezTo>
                    <a:pt x="1470389" y="1507558"/>
                    <a:pt x="1465173" y="1505517"/>
                    <a:pt x="1461431" y="1501775"/>
                  </a:cubicBezTo>
                  <a:cubicBezTo>
                    <a:pt x="1458733" y="1499077"/>
                    <a:pt x="1457299" y="1495355"/>
                    <a:pt x="1455081" y="1492250"/>
                  </a:cubicBezTo>
                  <a:cubicBezTo>
                    <a:pt x="1452005" y="1487944"/>
                    <a:pt x="1449298" y="1483292"/>
                    <a:pt x="1445556" y="1479550"/>
                  </a:cubicBezTo>
                  <a:cubicBezTo>
                    <a:pt x="1442858" y="1476852"/>
                    <a:pt x="1439206" y="1475317"/>
                    <a:pt x="1436031" y="1473200"/>
                  </a:cubicBezTo>
                  <a:cubicBezTo>
                    <a:pt x="1431202" y="1453883"/>
                    <a:pt x="1435924" y="1465790"/>
                    <a:pt x="1423331" y="1447800"/>
                  </a:cubicBezTo>
                  <a:cubicBezTo>
                    <a:pt x="1407125" y="1424649"/>
                    <a:pt x="1417676" y="1433446"/>
                    <a:pt x="1401106" y="1422400"/>
                  </a:cubicBezTo>
                  <a:cubicBezTo>
                    <a:pt x="1400048" y="1419225"/>
                    <a:pt x="1400298" y="1415242"/>
                    <a:pt x="1397931" y="1412875"/>
                  </a:cubicBezTo>
                  <a:cubicBezTo>
                    <a:pt x="1395564" y="1410508"/>
                    <a:pt x="1391707" y="1410250"/>
                    <a:pt x="1388406" y="1409700"/>
                  </a:cubicBezTo>
                  <a:cubicBezTo>
                    <a:pt x="1372608" y="1407067"/>
                    <a:pt x="1356656" y="1405467"/>
                    <a:pt x="1340781" y="1403350"/>
                  </a:cubicBezTo>
                  <a:cubicBezTo>
                    <a:pt x="1283055" y="1384108"/>
                    <a:pt x="1357731" y="1410531"/>
                    <a:pt x="1305856" y="1387475"/>
                  </a:cubicBezTo>
                  <a:cubicBezTo>
                    <a:pt x="1299822" y="1384793"/>
                    <a:pt x="1278412" y="1381986"/>
                    <a:pt x="1274106" y="1381125"/>
                  </a:cubicBezTo>
                  <a:cubicBezTo>
                    <a:pt x="1235420" y="1373388"/>
                    <a:pt x="1304229" y="1380805"/>
                    <a:pt x="1213781" y="1374775"/>
                  </a:cubicBezTo>
                  <a:cubicBezTo>
                    <a:pt x="1210606" y="1372658"/>
                    <a:pt x="1207187" y="1370868"/>
                    <a:pt x="1204256" y="1368425"/>
                  </a:cubicBezTo>
                  <a:cubicBezTo>
                    <a:pt x="1200807" y="1365550"/>
                    <a:pt x="1198467" y="1361391"/>
                    <a:pt x="1194731" y="1358900"/>
                  </a:cubicBezTo>
                  <a:cubicBezTo>
                    <a:pt x="1191946" y="1357044"/>
                    <a:pt x="1188381" y="1356783"/>
                    <a:pt x="1185206" y="1355725"/>
                  </a:cubicBezTo>
                  <a:cubicBezTo>
                    <a:pt x="1183089" y="1352550"/>
                    <a:pt x="1182092" y="1348222"/>
                    <a:pt x="1178856" y="1346200"/>
                  </a:cubicBezTo>
                  <a:cubicBezTo>
                    <a:pt x="1173180" y="1342652"/>
                    <a:pt x="1165793" y="1342843"/>
                    <a:pt x="1159806" y="1339850"/>
                  </a:cubicBezTo>
                  <a:cubicBezTo>
                    <a:pt x="1155573" y="1337733"/>
                    <a:pt x="1151538" y="1335162"/>
                    <a:pt x="1147106" y="1333500"/>
                  </a:cubicBezTo>
                  <a:cubicBezTo>
                    <a:pt x="1138968" y="1330448"/>
                    <a:pt x="1132557" y="1330988"/>
                    <a:pt x="1124881" y="1327150"/>
                  </a:cubicBezTo>
                  <a:cubicBezTo>
                    <a:pt x="1121468" y="1325443"/>
                    <a:pt x="1118531" y="1322917"/>
                    <a:pt x="1115356" y="1320800"/>
                  </a:cubicBezTo>
                  <a:cubicBezTo>
                    <a:pt x="1100464" y="1291016"/>
                    <a:pt x="1118349" y="1328284"/>
                    <a:pt x="1102656" y="1289050"/>
                  </a:cubicBezTo>
                  <a:cubicBezTo>
                    <a:pt x="1099301" y="1280663"/>
                    <a:pt x="1095620" y="1272360"/>
                    <a:pt x="1093131" y="1263650"/>
                  </a:cubicBezTo>
                  <a:cubicBezTo>
                    <a:pt x="1091932" y="1259454"/>
                    <a:pt x="1091014" y="1255183"/>
                    <a:pt x="1089956" y="1250950"/>
                  </a:cubicBezTo>
                  <a:cubicBezTo>
                    <a:pt x="1084664" y="1253067"/>
                    <a:pt x="1079588" y="1255832"/>
                    <a:pt x="1074081" y="1257300"/>
                  </a:cubicBezTo>
                  <a:cubicBezTo>
                    <a:pt x="1063652" y="1260081"/>
                    <a:pt x="1052570" y="1260237"/>
                    <a:pt x="1042331" y="1263650"/>
                  </a:cubicBezTo>
                  <a:cubicBezTo>
                    <a:pt x="1039156" y="1264708"/>
                    <a:pt x="1035732" y="1265200"/>
                    <a:pt x="1032806" y="1266825"/>
                  </a:cubicBezTo>
                  <a:cubicBezTo>
                    <a:pt x="1026135" y="1270531"/>
                    <a:pt x="1013756" y="1279525"/>
                    <a:pt x="1013756" y="1279525"/>
                  </a:cubicBezTo>
                  <a:cubicBezTo>
                    <a:pt x="1012698" y="1300692"/>
                    <a:pt x="1012417" y="1321912"/>
                    <a:pt x="1010581" y="1343025"/>
                  </a:cubicBezTo>
                  <a:cubicBezTo>
                    <a:pt x="1009922" y="1350605"/>
                    <a:pt x="1005946" y="1357039"/>
                    <a:pt x="997881" y="1358900"/>
                  </a:cubicBezTo>
                  <a:cubicBezTo>
                    <a:pt x="987517" y="1361292"/>
                    <a:pt x="976714" y="1361017"/>
                    <a:pt x="966131" y="1362075"/>
                  </a:cubicBezTo>
                  <a:cubicBezTo>
                    <a:pt x="939791" y="1370855"/>
                    <a:pt x="981225" y="1356115"/>
                    <a:pt x="937556" y="1377950"/>
                  </a:cubicBezTo>
                  <a:cubicBezTo>
                    <a:pt x="933323" y="1380067"/>
                    <a:pt x="929250" y="1382542"/>
                    <a:pt x="924856" y="1384300"/>
                  </a:cubicBezTo>
                  <a:cubicBezTo>
                    <a:pt x="918641" y="1386786"/>
                    <a:pt x="911375" y="1386937"/>
                    <a:pt x="905806" y="1390650"/>
                  </a:cubicBezTo>
                  <a:cubicBezTo>
                    <a:pt x="878509" y="1408848"/>
                    <a:pt x="913046" y="1387030"/>
                    <a:pt x="886756" y="1400175"/>
                  </a:cubicBezTo>
                  <a:cubicBezTo>
                    <a:pt x="883343" y="1401882"/>
                    <a:pt x="880644" y="1404818"/>
                    <a:pt x="877231" y="1406525"/>
                  </a:cubicBezTo>
                  <a:cubicBezTo>
                    <a:pt x="874238" y="1408022"/>
                    <a:pt x="870782" y="1408382"/>
                    <a:pt x="867706" y="1409700"/>
                  </a:cubicBezTo>
                  <a:cubicBezTo>
                    <a:pt x="863356" y="1411564"/>
                    <a:pt x="859400" y="1414292"/>
                    <a:pt x="855006" y="1416050"/>
                  </a:cubicBezTo>
                  <a:cubicBezTo>
                    <a:pt x="848791" y="1418536"/>
                    <a:pt x="841525" y="1418687"/>
                    <a:pt x="835956" y="1422400"/>
                  </a:cubicBezTo>
                  <a:cubicBezTo>
                    <a:pt x="813888" y="1437112"/>
                    <a:pt x="841625" y="1419566"/>
                    <a:pt x="810556" y="1435100"/>
                  </a:cubicBezTo>
                  <a:cubicBezTo>
                    <a:pt x="807143" y="1436807"/>
                    <a:pt x="804206" y="1439333"/>
                    <a:pt x="801031" y="1441450"/>
                  </a:cubicBezTo>
                  <a:cubicBezTo>
                    <a:pt x="802089" y="1436158"/>
                    <a:pt x="801069" y="1429966"/>
                    <a:pt x="804206" y="1425575"/>
                  </a:cubicBezTo>
                  <a:cubicBezTo>
                    <a:pt x="806957" y="1421724"/>
                    <a:pt x="812556" y="1421089"/>
                    <a:pt x="816906" y="1419225"/>
                  </a:cubicBezTo>
                  <a:cubicBezTo>
                    <a:pt x="819982" y="1417907"/>
                    <a:pt x="823438" y="1417547"/>
                    <a:pt x="826431" y="1416050"/>
                  </a:cubicBezTo>
                  <a:cubicBezTo>
                    <a:pt x="829844" y="1414343"/>
                    <a:pt x="832643" y="1411593"/>
                    <a:pt x="835956" y="1409700"/>
                  </a:cubicBezTo>
                  <a:cubicBezTo>
                    <a:pt x="840065" y="1407352"/>
                    <a:pt x="844423" y="1405467"/>
                    <a:pt x="848656" y="1403350"/>
                  </a:cubicBezTo>
                  <a:cubicBezTo>
                    <a:pt x="841043" y="1380512"/>
                    <a:pt x="852715" y="1406597"/>
                    <a:pt x="832781" y="1390650"/>
                  </a:cubicBezTo>
                  <a:cubicBezTo>
                    <a:pt x="830168" y="1388559"/>
                    <a:pt x="830664" y="1384300"/>
                    <a:pt x="829606" y="1381125"/>
                  </a:cubicBezTo>
                  <a:cubicBezTo>
                    <a:pt x="834873" y="1346891"/>
                    <a:pt x="826683" y="1345990"/>
                    <a:pt x="845481" y="1330325"/>
                  </a:cubicBezTo>
                  <a:cubicBezTo>
                    <a:pt x="848412" y="1327882"/>
                    <a:pt x="852154" y="1326510"/>
                    <a:pt x="855006" y="1323975"/>
                  </a:cubicBezTo>
                  <a:cubicBezTo>
                    <a:pt x="861718" y="1318009"/>
                    <a:pt x="874056" y="1304925"/>
                    <a:pt x="874056" y="1304925"/>
                  </a:cubicBezTo>
                  <a:cubicBezTo>
                    <a:pt x="875114" y="1301750"/>
                    <a:pt x="875140" y="1298013"/>
                    <a:pt x="877231" y="1295400"/>
                  </a:cubicBezTo>
                  <a:cubicBezTo>
                    <a:pt x="879615" y="1292420"/>
                    <a:pt x="883136" y="1290257"/>
                    <a:pt x="886756" y="1289050"/>
                  </a:cubicBezTo>
                  <a:cubicBezTo>
                    <a:pt x="898376" y="1285177"/>
                    <a:pt x="921039" y="1281749"/>
                    <a:pt x="934381" y="1279525"/>
                  </a:cubicBezTo>
                  <a:cubicBezTo>
                    <a:pt x="937556" y="1277408"/>
                    <a:pt x="940493" y="1274882"/>
                    <a:pt x="943906" y="1273175"/>
                  </a:cubicBezTo>
                  <a:cubicBezTo>
                    <a:pt x="946899" y="1271678"/>
                    <a:pt x="951064" y="1272367"/>
                    <a:pt x="953431" y="1270000"/>
                  </a:cubicBezTo>
                  <a:cubicBezTo>
                    <a:pt x="955798" y="1267633"/>
                    <a:pt x="955548" y="1263650"/>
                    <a:pt x="956606" y="1260475"/>
                  </a:cubicBezTo>
                  <a:cubicBezTo>
                    <a:pt x="955548" y="1255183"/>
                    <a:pt x="956108" y="1249285"/>
                    <a:pt x="953431" y="1244600"/>
                  </a:cubicBezTo>
                  <a:cubicBezTo>
                    <a:pt x="951538" y="1241287"/>
                    <a:pt x="947319" y="1239957"/>
                    <a:pt x="943906" y="1238250"/>
                  </a:cubicBezTo>
                  <a:cubicBezTo>
                    <a:pt x="936313" y="1234454"/>
                    <a:pt x="926750" y="1231473"/>
                    <a:pt x="918506" y="1228725"/>
                  </a:cubicBezTo>
                  <a:cubicBezTo>
                    <a:pt x="917448" y="1225550"/>
                    <a:pt x="918666" y="1219478"/>
                    <a:pt x="915331" y="1219200"/>
                  </a:cubicBezTo>
                  <a:cubicBezTo>
                    <a:pt x="862205" y="1214773"/>
                    <a:pt x="862228" y="1215734"/>
                    <a:pt x="832781" y="1225550"/>
                  </a:cubicBezTo>
                  <a:cubicBezTo>
                    <a:pt x="829606" y="1228725"/>
                    <a:pt x="826705" y="1232200"/>
                    <a:pt x="823256" y="1235075"/>
                  </a:cubicBezTo>
                  <a:cubicBezTo>
                    <a:pt x="820325" y="1237518"/>
                    <a:pt x="816115" y="1238445"/>
                    <a:pt x="813731" y="1241425"/>
                  </a:cubicBezTo>
                  <a:cubicBezTo>
                    <a:pt x="796204" y="1263333"/>
                    <a:pt x="828328" y="1239102"/>
                    <a:pt x="801031" y="1257300"/>
                  </a:cubicBezTo>
                  <a:cubicBezTo>
                    <a:pt x="798914" y="1260475"/>
                    <a:pt x="796388" y="1263412"/>
                    <a:pt x="794681" y="1266825"/>
                  </a:cubicBezTo>
                  <a:cubicBezTo>
                    <a:pt x="793184" y="1269818"/>
                    <a:pt x="794077" y="1274207"/>
                    <a:pt x="791506" y="1276350"/>
                  </a:cubicBezTo>
                  <a:cubicBezTo>
                    <a:pt x="787128" y="1279999"/>
                    <a:pt x="780729" y="1280151"/>
                    <a:pt x="775631" y="1282700"/>
                  </a:cubicBezTo>
                  <a:cubicBezTo>
                    <a:pt x="772218" y="1284407"/>
                    <a:pt x="769281" y="1286933"/>
                    <a:pt x="766106" y="1289050"/>
                  </a:cubicBezTo>
                  <a:lnTo>
                    <a:pt x="747056" y="1317625"/>
                  </a:lnTo>
                  <a:cubicBezTo>
                    <a:pt x="744939" y="1320800"/>
                    <a:pt x="744326" y="1325943"/>
                    <a:pt x="740706" y="1327150"/>
                  </a:cubicBezTo>
                  <a:cubicBezTo>
                    <a:pt x="725327" y="1332276"/>
                    <a:pt x="734051" y="1328603"/>
                    <a:pt x="715306" y="1339850"/>
                  </a:cubicBezTo>
                  <a:lnTo>
                    <a:pt x="702606" y="1358900"/>
                  </a:lnTo>
                  <a:cubicBezTo>
                    <a:pt x="700489" y="1362075"/>
                    <a:pt x="699431" y="1366308"/>
                    <a:pt x="696256" y="1368425"/>
                  </a:cubicBezTo>
                  <a:cubicBezTo>
                    <a:pt x="693081" y="1370542"/>
                    <a:pt x="690218" y="1373225"/>
                    <a:pt x="686731" y="1374775"/>
                  </a:cubicBezTo>
                  <a:cubicBezTo>
                    <a:pt x="680614" y="1377493"/>
                    <a:pt x="673250" y="1377412"/>
                    <a:pt x="667681" y="1381125"/>
                  </a:cubicBezTo>
                  <a:cubicBezTo>
                    <a:pt x="655371" y="1389331"/>
                    <a:pt x="661776" y="1386268"/>
                    <a:pt x="648631" y="1390650"/>
                  </a:cubicBezTo>
                  <a:cubicBezTo>
                    <a:pt x="645456" y="1393825"/>
                    <a:pt x="642760" y="1397565"/>
                    <a:pt x="639106" y="1400175"/>
                  </a:cubicBezTo>
                  <a:cubicBezTo>
                    <a:pt x="635255" y="1402926"/>
                    <a:pt x="630515" y="1404177"/>
                    <a:pt x="626406" y="1406525"/>
                  </a:cubicBezTo>
                  <a:cubicBezTo>
                    <a:pt x="623093" y="1408418"/>
                    <a:pt x="620056" y="1410758"/>
                    <a:pt x="616881" y="1412875"/>
                  </a:cubicBezTo>
                  <a:cubicBezTo>
                    <a:pt x="617939" y="1419225"/>
                    <a:pt x="616364" y="1426651"/>
                    <a:pt x="620056" y="1431925"/>
                  </a:cubicBezTo>
                  <a:cubicBezTo>
                    <a:pt x="624433" y="1438177"/>
                    <a:pt x="632756" y="1440392"/>
                    <a:pt x="639106" y="1444625"/>
                  </a:cubicBezTo>
                  <a:cubicBezTo>
                    <a:pt x="652367" y="1453466"/>
                    <a:pt x="645933" y="1448277"/>
                    <a:pt x="658156" y="1460500"/>
                  </a:cubicBezTo>
                  <a:cubicBezTo>
                    <a:pt x="659214" y="1463675"/>
                    <a:pt x="661331" y="1466678"/>
                    <a:pt x="661331" y="1470025"/>
                  </a:cubicBezTo>
                  <a:cubicBezTo>
                    <a:pt x="661331" y="1474389"/>
                    <a:pt x="660577" y="1479094"/>
                    <a:pt x="658156" y="1482725"/>
                  </a:cubicBezTo>
                  <a:cubicBezTo>
                    <a:pt x="653921" y="1489078"/>
                    <a:pt x="645169" y="1489494"/>
                    <a:pt x="639106" y="1492250"/>
                  </a:cubicBezTo>
                  <a:cubicBezTo>
                    <a:pt x="603291" y="1508529"/>
                    <a:pt x="625891" y="1501904"/>
                    <a:pt x="601006" y="1508125"/>
                  </a:cubicBezTo>
                  <a:cubicBezTo>
                    <a:pt x="598889" y="1511300"/>
                    <a:pt x="597636" y="1515266"/>
                    <a:pt x="594656" y="1517650"/>
                  </a:cubicBezTo>
                  <a:cubicBezTo>
                    <a:pt x="592043" y="1519741"/>
                    <a:pt x="588207" y="1519507"/>
                    <a:pt x="585131" y="1520825"/>
                  </a:cubicBezTo>
                  <a:cubicBezTo>
                    <a:pt x="580781" y="1522689"/>
                    <a:pt x="576664" y="1525058"/>
                    <a:pt x="572431" y="1527175"/>
                  </a:cubicBezTo>
                  <a:cubicBezTo>
                    <a:pt x="571373" y="1530350"/>
                    <a:pt x="571827" y="1534557"/>
                    <a:pt x="569256" y="1536700"/>
                  </a:cubicBezTo>
                  <a:cubicBezTo>
                    <a:pt x="564878" y="1540349"/>
                    <a:pt x="558384" y="1540321"/>
                    <a:pt x="553381" y="1543050"/>
                  </a:cubicBezTo>
                  <a:cubicBezTo>
                    <a:pt x="546681" y="1546704"/>
                    <a:pt x="540681" y="1551517"/>
                    <a:pt x="534331" y="1555750"/>
                  </a:cubicBezTo>
                  <a:lnTo>
                    <a:pt x="524806" y="1562100"/>
                  </a:lnTo>
                  <a:cubicBezTo>
                    <a:pt x="518734" y="1580316"/>
                    <a:pt x="525979" y="1563313"/>
                    <a:pt x="512106" y="1581150"/>
                  </a:cubicBezTo>
                  <a:cubicBezTo>
                    <a:pt x="494274" y="1604076"/>
                    <a:pt x="508082" y="1597308"/>
                    <a:pt x="489881" y="1603375"/>
                  </a:cubicBezTo>
                  <a:cubicBezTo>
                    <a:pt x="487764" y="1606550"/>
                    <a:pt x="486229" y="1610202"/>
                    <a:pt x="483531" y="1612900"/>
                  </a:cubicBezTo>
                  <a:cubicBezTo>
                    <a:pt x="480833" y="1615598"/>
                    <a:pt x="477111" y="1617032"/>
                    <a:pt x="474006" y="1619250"/>
                  </a:cubicBezTo>
                  <a:cubicBezTo>
                    <a:pt x="469700" y="1622326"/>
                    <a:pt x="465793" y="1625970"/>
                    <a:pt x="461306" y="1628775"/>
                  </a:cubicBezTo>
                  <a:cubicBezTo>
                    <a:pt x="457292" y="1631283"/>
                    <a:pt x="453321" y="1634709"/>
                    <a:pt x="448606" y="1635125"/>
                  </a:cubicBezTo>
                  <a:cubicBezTo>
                    <a:pt x="416961" y="1637917"/>
                    <a:pt x="385106" y="1637242"/>
                    <a:pt x="353356" y="1638300"/>
                  </a:cubicBezTo>
                  <a:cubicBezTo>
                    <a:pt x="348073" y="1639357"/>
                    <a:pt x="322397" y="1639882"/>
                    <a:pt x="331131" y="1657350"/>
                  </a:cubicBezTo>
                  <a:cubicBezTo>
                    <a:pt x="332951" y="1660991"/>
                    <a:pt x="347006" y="1638079"/>
                    <a:pt x="347006" y="1638300"/>
                  </a:cubicBezTo>
                  <a:cubicBezTo>
                    <a:pt x="347006" y="1644993"/>
                    <a:pt x="346225" y="1653637"/>
                    <a:pt x="340656" y="1657350"/>
                  </a:cubicBezTo>
                  <a:lnTo>
                    <a:pt x="321606" y="1670050"/>
                  </a:lnTo>
                  <a:cubicBezTo>
                    <a:pt x="319489" y="1673225"/>
                    <a:pt x="318236" y="1677191"/>
                    <a:pt x="315256" y="1679575"/>
                  </a:cubicBezTo>
                  <a:cubicBezTo>
                    <a:pt x="312643" y="1681666"/>
                    <a:pt x="308724" y="1681253"/>
                    <a:pt x="305731" y="1682750"/>
                  </a:cubicBezTo>
                  <a:cubicBezTo>
                    <a:pt x="302318" y="1684457"/>
                    <a:pt x="299381" y="1686983"/>
                    <a:pt x="296206" y="1689100"/>
                  </a:cubicBezTo>
                  <a:cubicBezTo>
                    <a:pt x="288649" y="1711770"/>
                    <a:pt x="293569" y="1702581"/>
                    <a:pt x="283506" y="1717675"/>
                  </a:cubicBezTo>
                  <a:cubicBezTo>
                    <a:pt x="240540" y="1715414"/>
                    <a:pt x="208785" y="1711567"/>
                    <a:pt x="166031" y="1717675"/>
                  </a:cubicBezTo>
                  <a:cubicBezTo>
                    <a:pt x="162253" y="1718215"/>
                    <a:pt x="160300" y="1723618"/>
                    <a:pt x="156506" y="1724025"/>
                  </a:cubicBezTo>
                  <a:cubicBezTo>
                    <a:pt x="130177" y="1726846"/>
                    <a:pt x="103589" y="1726142"/>
                    <a:pt x="77131" y="1727200"/>
                  </a:cubicBezTo>
                  <a:cubicBezTo>
                    <a:pt x="71981" y="1727936"/>
                    <a:pt x="49691" y="1730342"/>
                    <a:pt x="42206" y="1733550"/>
                  </a:cubicBezTo>
                  <a:cubicBezTo>
                    <a:pt x="13796" y="1745726"/>
                    <a:pt x="59268" y="1735469"/>
                    <a:pt x="13631" y="1743075"/>
                  </a:cubicBezTo>
                  <a:cubicBezTo>
                    <a:pt x="9398" y="1742017"/>
                    <a:pt x="2463" y="1743986"/>
                    <a:pt x="931" y="1739900"/>
                  </a:cubicBezTo>
                  <a:cubicBezTo>
                    <a:pt x="-2339" y="1731180"/>
                    <a:pt x="3516" y="1715090"/>
                    <a:pt x="10456" y="1708150"/>
                  </a:cubicBezTo>
                  <a:cubicBezTo>
                    <a:pt x="13154" y="1705452"/>
                    <a:pt x="16568" y="1703507"/>
                    <a:pt x="19981" y="1701800"/>
                  </a:cubicBezTo>
                  <a:cubicBezTo>
                    <a:pt x="22974" y="1700303"/>
                    <a:pt x="26167" y="1698848"/>
                    <a:pt x="29506" y="1698625"/>
                  </a:cubicBezTo>
                  <a:cubicBezTo>
                    <a:pt x="58037" y="1696723"/>
                    <a:pt x="86656" y="1696508"/>
                    <a:pt x="115231" y="1695450"/>
                  </a:cubicBezTo>
                  <a:cubicBezTo>
                    <a:pt x="139401" y="1687393"/>
                    <a:pt x="127717" y="1690413"/>
                    <a:pt x="150156" y="1685925"/>
                  </a:cubicBezTo>
                  <a:cubicBezTo>
                    <a:pt x="213648" y="1654179"/>
                    <a:pt x="115035" y="1702338"/>
                    <a:pt x="175556" y="1676400"/>
                  </a:cubicBezTo>
                  <a:cubicBezTo>
                    <a:pt x="190101" y="1670166"/>
                    <a:pt x="179790" y="1668074"/>
                    <a:pt x="197781" y="1666875"/>
                  </a:cubicBezTo>
                  <a:cubicBezTo>
                    <a:pt x="225257" y="1665043"/>
                    <a:pt x="252814" y="1664758"/>
                    <a:pt x="280331" y="1663700"/>
                  </a:cubicBezTo>
                  <a:cubicBezTo>
                    <a:pt x="281936" y="1655674"/>
                    <a:pt x="283283" y="1641698"/>
                    <a:pt x="289856" y="1635125"/>
                  </a:cubicBezTo>
                  <a:cubicBezTo>
                    <a:pt x="292223" y="1632758"/>
                    <a:pt x="296206" y="1633008"/>
                    <a:pt x="299381" y="1631950"/>
                  </a:cubicBezTo>
                  <a:cubicBezTo>
                    <a:pt x="330307" y="1601024"/>
                    <a:pt x="282689" y="1646141"/>
                    <a:pt x="324781" y="1616075"/>
                  </a:cubicBezTo>
                  <a:cubicBezTo>
                    <a:pt x="345391" y="1601354"/>
                    <a:pt x="319046" y="1612285"/>
                    <a:pt x="334306" y="1597025"/>
                  </a:cubicBezTo>
                  <a:cubicBezTo>
                    <a:pt x="339702" y="1591629"/>
                    <a:pt x="353356" y="1584325"/>
                    <a:pt x="353356" y="1584325"/>
                  </a:cubicBezTo>
                  <a:cubicBezTo>
                    <a:pt x="367391" y="1563273"/>
                    <a:pt x="350896" y="1586666"/>
                    <a:pt x="369231" y="1565275"/>
                  </a:cubicBezTo>
                  <a:cubicBezTo>
                    <a:pt x="372675" y="1561257"/>
                    <a:pt x="375312" y="1556593"/>
                    <a:pt x="378756" y="1552575"/>
                  </a:cubicBezTo>
                  <a:cubicBezTo>
                    <a:pt x="381678" y="1549166"/>
                    <a:pt x="385406" y="1546499"/>
                    <a:pt x="388281" y="1543050"/>
                  </a:cubicBezTo>
                  <a:cubicBezTo>
                    <a:pt x="390724" y="1540119"/>
                    <a:pt x="392188" y="1536456"/>
                    <a:pt x="394631" y="1533525"/>
                  </a:cubicBezTo>
                  <a:cubicBezTo>
                    <a:pt x="397506" y="1530076"/>
                    <a:pt x="401546" y="1527654"/>
                    <a:pt x="404156" y="1524000"/>
                  </a:cubicBezTo>
                  <a:cubicBezTo>
                    <a:pt x="418804" y="1503493"/>
                    <a:pt x="401254" y="1517468"/>
                    <a:pt x="420031" y="1504950"/>
                  </a:cubicBezTo>
                  <a:cubicBezTo>
                    <a:pt x="424264" y="1498600"/>
                    <a:pt x="430318" y="1493140"/>
                    <a:pt x="432731" y="1485900"/>
                  </a:cubicBezTo>
                  <a:cubicBezTo>
                    <a:pt x="433789" y="1482725"/>
                    <a:pt x="434409" y="1479368"/>
                    <a:pt x="435906" y="1476375"/>
                  </a:cubicBezTo>
                  <a:cubicBezTo>
                    <a:pt x="437613" y="1472962"/>
                    <a:pt x="440706" y="1470337"/>
                    <a:pt x="442256" y="1466850"/>
                  </a:cubicBezTo>
                  <a:cubicBezTo>
                    <a:pt x="444974" y="1460733"/>
                    <a:pt x="446489" y="1454150"/>
                    <a:pt x="448606" y="1447800"/>
                  </a:cubicBezTo>
                  <a:lnTo>
                    <a:pt x="451781" y="1438275"/>
                  </a:lnTo>
                  <a:cubicBezTo>
                    <a:pt x="450723" y="1430867"/>
                    <a:pt x="450756" y="1423218"/>
                    <a:pt x="448606" y="1416050"/>
                  </a:cubicBezTo>
                  <a:cubicBezTo>
                    <a:pt x="442130" y="1394464"/>
                    <a:pt x="418836" y="1408327"/>
                    <a:pt x="400981" y="1409700"/>
                  </a:cubicBezTo>
                  <a:cubicBezTo>
                    <a:pt x="396748" y="1408642"/>
                    <a:pt x="391912" y="1408946"/>
                    <a:pt x="388281" y="1406525"/>
                  </a:cubicBezTo>
                  <a:cubicBezTo>
                    <a:pt x="359558" y="1387377"/>
                    <a:pt x="403545" y="1404205"/>
                    <a:pt x="372406" y="1393825"/>
                  </a:cubicBezTo>
                  <a:cubicBezTo>
                    <a:pt x="367588" y="1379372"/>
                    <a:pt x="368583" y="1372747"/>
                    <a:pt x="340656" y="1381125"/>
                  </a:cubicBezTo>
                  <a:cubicBezTo>
                    <a:pt x="336476" y="1382379"/>
                    <a:pt x="338539" y="1389592"/>
                    <a:pt x="337481" y="1393825"/>
                  </a:cubicBezTo>
                  <a:cubicBezTo>
                    <a:pt x="312247" y="1387516"/>
                    <a:pt x="336762" y="1396371"/>
                    <a:pt x="312081" y="1374775"/>
                  </a:cubicBezTo>
                  <a:cubicBezTo>
                    <a:pt x="308519" y="1371658"/>
                    <a:pt x="303232" y="1371176"/>
                    <a:pt x="299381" y="1368425"/>
                  </a:cubicBezTo>
                  <a:cubicBezTo>
                    <a:pt x="295727" y="1365815"/>
                    <a:pt x="294239" y="1359874"/>
                    <a:pt x="289856" y="1358900"/>
                  </a:cubicBezTo>
                  <a:cubicBezTo>
                    <a:pt x="274325" y="1355449"/>
                    <a:pt x="258086" y="1357046"/>
                    <a:pt x="242231" y="1355725"/>
                  </a:cubicBezTo>
                  <a:cubicBezTo>
                    <a:pt x="232680" y="1354929"/>
                    <a:pt x="223181" y="1353608"/>
                    <a:pt x="213656" y="1352550"/>
                  </a:cubicBezTo>
                  <a:cubicBezTo>
                    <a:pt x="210481" y="1350433"/>
                    <a:pt x="206983" y="1348735"/>
                    <a:pt x="204131" y="1346200"/>
                  </a:cubicBezTo>
                  <a:cubicBezTo>
                    <a:pt x="197419" y="1340234"/>
                    <a:pt x="185081" y="1327150"/>
                    <a:pt x="185081" y="1327150"/>
                  </a:cubicBezTo>
                  <a:cubicBezTo>
                    <a:pt x="186139" y="1321858"/>
                    <a:pt x="186361" y="1316328"/>
                    <a:pt x="188256" y="1311275"/>
                  </a:cubicBezTo>
                  <a:cubicBezTo>
                    <a:pt x="189596" y="1307702"/>
                    <a:pt x="193103" y="1305257"/>
                    <a:pt x="194606" y="1301750"/>
                  </a:cubicBezTo>
                  <a:cubicBezTo>
                    <a:pt x="196325" y="1297739"/>
                    <a:pt x="196723" y="1293283"/>
                    <a:pt x="197781" y="1289050"/>
                  </a:cubicBezTo>
                  <a:cubicBezTo>
                    <a:pt x="198283" y="1282027"/>
                    <a:pt x="196915" y="1249508"/>
                    <a:pt x="204131" y="1235075"/>
                  </a:cubicBezTo>
                  <a:cubicBezTo>
                    <a:pt x="205838" y="1231662"/>
                    <a:pt x="208364" y="1228725"/>
                    <a:pt x="210481" y="1225550"/>
                  </a:cubicBezTo>
                  <a:cubicBezTo>
                    <a:pt x="207590" y="1216876"/>
                    <a:pt x="203545" y="1196389"/>
                    <a:pt x="194606" y="1187450"/>
                  </a:cubicBezTo>
                  <a:cubicBezTo>
                    <a:pt x="191908" y="1184752"/>
                    <a:pt x="188256" y="1183217"/>
                    <a:pt x="185081" y="1181100"/>
                  </a:cubicBezTo>
                  <a:cubicBezTo>
                    <a:pt x="177673" y="1182158"/>
                    <a:pt x="170024" y="1182125"/>
                    <a:pt x="162856" y="1184275"/>
                  </a:cubicBezTo>
                  <a:cubicBezTo>
                    <a:pt x="159201" y="1185371"/>
                    <a:pt x="156744" y="1188918"/>
                    <a:pt x="153331" y="1190625"/>
                  </a:cubicBezTo>
                  <a:cubicBezTo>
                    <a:pt x="141375" y="1196603"/>
                    <a:pt x="136883" y="1197118"/>
                    <a:pt x="124756" y="1200150"/>
                  </a:cubicBezTo>
                  <a:cubicBezTo>
                    <a:pt x="119464" y="1199092"/>
                    <a:pt x="113141" y="1200288"/>
                    <a:pt x="108881" y="1196975"/>
                  </a:cubicBezTo>
                  <a:cubicBezTo>
                    <a:pt x="101542" y="1191267"/>
                    <a:pt x="95429" y="1178093"/>
                    <a:pt x="93006" y="1168400"/>
                  </a:cubicBezTo>
                  <a:cubicBezTo>
                    <a:pt x="91697" y="1163165"/>
                    <a:pt x="92064" y="1157438"/>
                    <a:pt x="89831" y="1152525"/>
                  </a:cubicBezTo>
                  <a:cubicBezTo>
                    <a:pt x="86673" y="1145577"/>
                    <a:pt x="81364" y="1139825"/>
                    <a:pt x="77131" y="1133475"/>
                  </a:cubicBezTo>
                  <a:cubicBezTo>
                    <a:pt x="75014" y="1130300"/>
                    <a:pt x="71988" y="1127570"/>
                    <a:pt x="70781" y="1123950"/>
                  </a:cubicBezTo>
                  <a:cubicBezTo>
                    <a:pt x="66399" y="1110805"/>
                    <a:pt x="69462" y="1117210"/>
                    <a:pt x="61256" y="1104900"/>
                  </a:cubicBezTo>
                  <a:cubicBezTo>
                    <a:pt x="61679" y="1103206"/>
                    <a:pt x="65784" y="1085408"/>
                    <a:pt x="67606" y="1082675"/>
                  </a:cubicBezTo>
                  <a:cubicBezTo>
                    <a:pt x="70097" y="1078939"/>
                    <a:pt x="74256" y="1076599"/>
                    <a:pt x="77131" y="1073150"/>
                  </a:cubicBezTo>
                  <a:cubicBezTo>
                    <a:pt x="88178" y="1059893"/>
                    <a:pt x="77369" y="1065662"/>
                    <a:pt x="93006" y="1060450"/>
                  </a:cubicBezTo>
                  <a:cubicBezTo>
                    <a:pt x="94064" y="1057275"/>
                    <a:pt x="96596" y="1054246"/>
                    <a:pt x="96181" y="1050925"/>
                  </a:cubicBezTo>
                  <a:cubicBezTo>
                    <a:pt x="94239" y="1035391"/>
                    <a:pt x="90673" y="1035611"/>
                    <a:pt x="80306" y="1028700"/>
                  </a:cubicBezTo>
                  <a:cubicBezTo>
                    <a:pt x="71839" y="1003300"/>
                    <a:pt x="84539" y="1032933"/>
                    <a:pt x="67606" y="1016000"/>
                  </a:cubicBezTo>
                  <a:cubicBezTo>
                    <a:pt x="65239" y="1013633"/>
                    <a:pt x="65928" y="1009468"/>
                    <a:pt x="64431" y="1006475"/>
                  </a:cubicBezTo>
                  <a:cubicBezTo>
                    <a:pt x="62724" y="1003062"/>
                    <a:pt x="60198" y="1000125"/>
                    <a:pt x="58081" y="996950"/>
                  </a:cubicBezTo>
                  <a:cubicBezTo>
                    <a:pt x="59139" y="993775"/>
                    <a:pt x="59759" y="990418"/>
                    <a:pt x="61256" y="987425"/>
                  </a:cubicBezTo>
                  <a:cubicBezTo>
                    <a:pt x="62963" y="984012"/>
                    <a:pt x="66266" y="981473"/>
                    <a:pt x="67606" y="977900"/>
                  </a:cubicBezTo>
                  <a:cubicBezTo>
                    <a:pt x="69501" y="972847"/>
                    <a:pt x="69298" y="967214"/>
                    <a:pt x="70781" y="962025"/>
                  </a:cubicBezTo>
                  <a:lnTo>
                    <a:pt x="83481" y="923925"/>
                  </a:lnTo>
                  <a:lnTo>
                    <a:pt x="86656" y="914400"/>
                  </a:lnTo>
                  <a:cubicBezTo>
                    <a:pt x="89985" y="904414"/>
                    <a:pt x="89163" y="902145"/>
                    <a:pt x="99356" y="895350"/>
                  </a:cubicBezTo>
                  <a:cubicBezTo>
                    <a:pt x="102141" y="893494"/>
                    <a:pt x="105706" y="893233"/>
                    <a:pt x="108881" y="892175"/>
                  </a:cubicBezTo>
                  <a:cubicBezTo>
                    <a:pt x="114674" y="883486"/>
                    <a:pt x="114730" y="880756"/>
                    <a:pt x="124756" y="876300"/>
                  </a:cubicBezTo>
                  <a:cubicBezTo>
                    <a:pt x="130873" y="873582"/>
                    <a:pt x="138237" y="873663"/>
                    <a:pt x="143806" y="869950"/>
                  </a:cubicBezTo>
                  <a:cubicBezTo>
                    <a:pt x="156962" y="861179"/>
                    <a:pt x="149629" y="864525"/>
                    <a:pt x="166031" y="860425"/>
                  </a:cubicBezTo>
                  <a:cubicBezTo>
                    <a:pt x="169206" y="858308"/>
                    <a:pt x="173113" y="857006"/>
                    <a:pt x="175556" y="854075"/>
                  </a:cubicBezTo>
                  <a:cubicBezTo>
                    <a:pt x="180949" y="847603"/>
                    <a:pt x="181428" y="837540"/>
                    <a:pt x="188256" y="831850"/>
                  </a:cubicBezTo>
                  <a:cubicBezTo>
                    <a:pt x="191892" y="828820"/>
                    <a:pt x="196723" y="827617"/>
                    <a:pt x="200956" y="825500"/>
                  </a:cubicBezTo>
                  <a:cubicBezTo>
                    <a:pt x="207883" y="804718"/>
                    <a:pt x="198262" y="825115"/>
                    <a:pt x="213656" y="812800"/>
                  </a:cubicBezTo>
                  <a:cubicBezTo>
                    <a:pt x="216636" y="810416"/>
                    <a:pt x="218299" y="806688"/>
                    <a:pt x="220006" y="803275"/>
                  </a:cubicBezTo>
                  <a:cubicBezTo>
                    <a:pt x="221503" y="800282"/>
                    <a:pt x="220814" y="796117"/>
                    <a:pt x="223181" y="793750"/>
                  </a:cubicBezTo>
                  <a:cubicBezTo>
                    <a:pt x="225548" y="791383"/>
                    <a:pt x="229531" y="791633"/>
                    <a:pt x="232706" y="790575"/>
                  </a:cubicBezTo>
                  <a:cubicBezTo>
                    <a:pt x="233764" y="809625"/>
                    <a:pt x="224878" y="832138"/>
                    <a:pt x="235881" y="847725"/>
                  </a:cubicBezTo>
                  <a:cubicBezTo>
                    <a:pt x="242622" y="857275"/>
                    <a:pt x="259343" y="846843"/>
                    <a:pt x="270806" y="844550"/>
                  </a:cubicBezTo>
                  <a:cubicBezTo>
                    <a:pt x="280651" y="842581"/>
                    <a:pt x="289536" y="836994"/>
                    <a:pt x="299381" y="835025"/>
                  </a:cubicBezTo>
                  <a:lnTo>
                    <a:pt x="315256" y="831850"/>
                  </a:lnTo>
                  <a:cubicBezTo>
                    <a:pt x="333248" y="832908"/>
                    <a:pt x="351208" y="835025"/>
                    <a:pt x="369231" y="835025"/>
                  </a:cubicBezTo>
                  <a:cubicBezTo>
                    <a:pt x="378386" y="835025"/>
                    <a:pt x="381449" y="829639"/>
                    <a:pt x="385106" y="822325"/>
                  </a:cubicBezTo>
                  <a:cubicBezTo>
                    <a:pt x="386603" y="819332"/>
                    <a:pt x="386784" y="815793"/>
                    <a:pt x="388281" y="812800"/>
                  </a:cubicBezTo>
                  <a:cubicBezTo>
                    <a:pt x="389988" y="809387"/>
                    <a:pt x="393081" y="806762"/>
                    <a:pt x="394631" y="803275"/>
                  </a:cubicBezTo>
                  <a:cubicBezTo>
                    <a:pt x="405260" y="779361"/>
                    <a:pt x="392598" y="786321"/>
                    <a:pt x="413681" y="781050"/>
                  </a:cubicBezTo>
                  <a:cubicBezTo>
                    <a:pt x="415798" y="777875"/>
                    <a:pt x="417051" y="773909"/>
                    <a:pt x="420031" y="771525"/>
                  </a:cubicBezTo>
                  <a:cubicBezTo>
                    <a:pt x="422644" y="769434"/>
                    <a:pt x="427465" y="770963"/>
                    <a:pt x="429556" y="768350"/>
                  </a:cubicBezTo>
                  <a:cubicBezTo>
                    <a:pt x="436818" y="759272"/>
                    <a:pt x="427572" y="744273"/>
                    <a:pt x="439081" y="736600"/>
                  </a:cubicBezTo>
                  <a:cubicBezTo>
                    <a:pt x="453009" y="727315"/>
                    <a:pt x="446316" y="733303"/>
                    <a:pt x="458131" y="717550"/>
                  </a:cubicBezTo>
                  <a:cubicBezTo>
                    <a:pt x="459189" y="714375"/>
                    <a:pt x="461306" y="711372"/>
                    <a:pt x="461306" y="708025"/>
                  </a:cubicBezTo>
                  <a:cubicBezTo>
                    <a:pt x="461306" y="700045"/>
                    <a:pt x="454992" y="695396"/>
                    <a:pt x="451781" y="688975"/>
                  </a:cubicBezTo>
                  <a:cubicBezTo>
                    <a:pt x="445580" y="676573"/>
                    <a:pt x="453600" y="673562"/>
                    <a:pt x="429556" y="673100"/>
                  </a:cubicBezTo>
                  <a:lnTo>
                    <a:pt x="264456" y="669925"/>
                  </a:lnTo>
                  <a:lnTo>
                    <a:pt x="239056" y="657225"/>
                  </a:lnTo>
                  <a:cubicBezTo>
                    <a:pt x="234823" y="655108"/>
                    <a:pt x="229703" y="654222"/>
                    <a:pt x="226356" y="650875"/>
                  </a:cubicBezTo>
                  <a:lnTo>
                    <a:pt x="216831" y="641350"/>
                  </a:lnTo>
                  <a:cubicBezTo>
                    <a:pt x="209904" y="620568"/>
                    <a:pt x="219525" y="640965"/>
                    <a:pt x="204131" y="628650"/>
                  </a:cubicBezTo>
                  <a:cubicBezTo>
                    <a:pt x="201151" y="626266"/>
                    <a:pt x="199674" y="622438"/>
                    <a:pt x="197781" y="619125"/>
                  </a:cubicBezTo>
                  <a:cubicBezTo>
                    <a:pt x="190402" y="606212"/>
                    <a:pt x="191729" y="607615"/>
                    <a:pt x="188256" y="593725"/>
                  </a:cubicBezTo>
                  <a:cubicBezTo>
                    <a:pt x="186139" y="566208"/>
                    <a:pt x="184482" y="538652"/>
                    <a:pt x="181906" y="511175"/>
                  </a:cubicBezTo>
                  <a:cubicBezTo>
                    <a:pt x="181305" y="504766"/>
                    <a:pt x="181610" y="497883"/>
                    <a:pt x="178731" y="492125"/>
                  </a:cubicBezTo>
                  <a:cubicBezTo>
                    <a:pt x="177024" y="488712"/>
                    <a:pt x="172137" y="488218"/>
                    <a:pt x="169206" y="485775"/>
                  </a:cubicBezTo>
                  <a:cubicBezTo>
                    <a:pt x="160039" y="478135"/>
                    <a:pt x="159575" y="476091"/>
                    <a:pt x="153331" y="466725"/>
                  </a:cubicBezTo>
                  <a:cubicBezTo>
                    <a:pt x="192892" y="437054"/>
                    <a:pt x="157017" y="460164"/>
                    <a:pt x="264456" y="454025"/>
                  </a:cubicBezTo>
                  <a:cubicBezTo>
                    <a:pt x="268813" y="453776"/>
                    <a:pt x="272896" y="451797"/>
                    <a:pt x="277156" y="450850"/>
                  </a:cubicBezTo>
                  <a:cubicBezTo>
                    <a:pt x="282424" y="449679"/>
                    <a:pt x="287668" y="448271"/>
                    <a:pt x="293031" y="447675"/>
                  </a:cubicBezTo>
                  <a:cubicBezTo>
                    <a:pt x="306746" y="446151"/>
                    <a:pt x="320548" y="445558"/>
                    <a:pt x="334306" y="444500"/>
                  </a:cubicBezTo>
                  <a:cubicBezTo>
                    <a:pt x="337481" y="442383"/>
                    <a:pt x="340015" y="438150"/>
                    <a:pt x="343831" y="438150"/>
                  </a:cubicBezTo>
                  <a:cubicBezTo>
                    <a:pt x="377836" y="438150"/>
                    <a:pt x="361988" y="445095"/>
                    <a:pt x="353356" y="450850"/>
                  </a:cubicBezTo>
                  <a:cubicBezTo>
                    <a:pt x="354414" y="469900"/>
                    <a:pt x="352789" y="489291"/>
                    <a:pt x="356531" y="508000"/>
                  </a:cubicBezTo>
                  <a:cubicBezTo>
                    <a:pt x="357279" y="511742"/>
                    <a:pt x="362569" y="512800"/>
                    <a:pt x="366056" y="514350"/>
                  </a:cubicBezTo>
                  <a:cubicBezTo>
                    <a:pt x="372173" y="517068"/>
                    <a:pt x="378612" y="519077"/>
                    <a:pt x="385106" y="520700"/>
                  </a:cubicBezTo>
                  <a:cubicBezTo>
                    <a:pt x="413241" y="527734"/>
                    <a:pt x="393452" y="523585"/>
                    <a:pt x="445431" y="527050"/>
                  </a:cubicBezTo>
                  <a:cubicBezTo>
                    <a:pt x="450723" y="529167"/>
                    <a:pt x="455642" y="532771"/>
                    <a:pt x="461306" y="533400"/>
                  </a:cubicBezTo>
                  <a:cubicBezTo>
                    <a:pt x="476994" y="535143"/>
                    <a:pt x="476309" y="528482"/>
                    <a:pt x="470831" y="517525"/>
                  </a:cubicBezTo>
                  <a:cubicBezTo>
                    <a:pt x="464924" y="505710"/>
                    <a:pt x="461449" y="504920"/>
                    <a:pt x="451781" y="498475"/>
                  </a:cubicBezTo>
                  <a:cubicBezTo>
                    <a:pt x="450723" y="481542"/>
                    <a:pt x="451005" y="464471"/>
                    <a:pt x="448606" y="447675"/>
                  </a:cubicBezTo>
                  <a:cubicBezTo>
                    <a:pt x="447269" y="438318"/>
                    <a:pt x="439182" y="427835"/>
                    <a:pt x="435906" y="419100"/>
                  </a:cubicBezTo>
                  <a:cubicBezTo>
                    <a:pt x="434374" y="415014"/>
                    <a:pt x="433789" y="410633"/>
                    <a:pt x="432731" y="406400"/>
                  </a:cubicBezTo>
                  <a:cubicBezTo>
                    <a:pt x="431673" y="383117"/>
                    <a:pt x="435615" y="359056"/>
                    <a:pt x="429556" y="336550"/>
                  </a:cubicBezTo>
                  <a:cubicBezTo>
                    <a:pt x="427572" y="329181"/>
                    <a:pt x="410506" y="323850"/>
                    <a:pt x="410506" y="323850"/>
                  </a:cubicBezTo>
                  <a:cubicBezTo>
                    <a:pt x="409448" y="320675"/>
                    <a:pt x="408506" y="317459"/>
                    <a:pt x="407331" y="314325"/>
                  </a:cubicBezTo>
                  <a:cubicBezTo>
                    <a:pt x="405330" y="308989"/>
                    <a:pt x="402657" y="303897"/>
                    <a:pt x="400981" y="298450"/>
                  </a:cubicBezTo>
                  <a:cubicBezTo>
                    <a:pt x="398414" y="290109"/>
                    <a:pt x="398534" y="280856"/>
                    <a:pt x="394631" y="273050"/>
                  </a:cubicBezTo>
                  <a:cubicBezTo>
                    <a:pt x="392514" y="268817"/>
                    <a:pt x="390145" y="264700"/>
                    <a:pt x="388281" y="260350"/>
                  </a:cubicBezTo>
                  <a:cubicBezTo>
                    <a:pt x="384408" y="251312"/>
                    <a:pt x="386383" y="248927"/>
                    <a:pt x="378756" y="241300"/>
                  </a:cubicBezTo>
                  <a:cubicBezTo>
                    <a:pt x="376058" y="238602"/>
                    <a:pt x="372406" y="237067"/>
                    <a:pt x="369231" y="234950"/>
                  </a:cubicBezTo>
                  <a:cubicBezTo>
                    <a:pt x="367456" y="227851"/>
                    <a:pt x="362798" y="207838"/>
                    <a:pt x="359706" y="203200"/>
                  </a:cubicBezTo>
                  <a:cubicBezTo>
                    <a:pt x="351500" y="190890"/>
                    <a:pt x="354563" y="197295"/>
                    <a:pt x="350181" y="184150"/>
                  </a:cubicBezTo>
                  <a:cubicBezTo>
                    <a:pt x="353869" y="169397"/>
                    <a:pt x="352827" y="178858"/>
                    <a:pt x="353356" y="177800"/>
                  </a:cubicBezTo>
                  <a:close/>
                </a:path>
              </a:pathLst>
            </a:cu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09" name="Group 108">
              <a:extLst>
                <a:ext uri="{FF2B5EF4-FFF2-40B4-BE49-F238E27FC236}">
                  <a16:creationId xmlns:a16="http://schemas.microsoft.com/office/drawing/2014/main" id="{D4E98E43-D7FF-4013-ABEF-15FDB93B4DD3}"/>
                </a:ext>
              </a:extLst>
            </p:cNvPr>
            <p:cNvGrpSpPr>
              <a:grpSpLocks noChangeAspect="1"/>
            </p:cNvGrpSpPr>
            <p:nvPr/>
          </p:nvGrpSpPr>
          <p:grpSpPr>
            <a:xfrm>
              <a:off x="3992374" y="4957186"/>
              <a:ext cx="1618767" cy="901203"/>
              <a:chOff x="461395" y="4431439"/>
              <a:chExt cx="3180159" cy="2044700"/>
            </a:xfrm>
            <a:grpFill/>
          </p:grpSpPr>
          <p:sp>
            <p:nvSpPr>
              <p:cNvPr id="110" name="Freeform 60">
                <a:extLst>
                  <a:ext uri="{FF2B5EF4-FFF2-40B4-BE49-F238E27FC236}">
                    <a16:creationId xmlns:a16="http://schemas.microsoft.com/office/drawing/2014/main" id="{57811F3B-FB79-4E1A-8C37-F304D43FF6D7}"/>
                  </a:ext>
                </a:extLst>
              </p:cNvPr>
              <p:cNvSpPr/>
              <p:nvPr/>
            </p:nvSpPr>
            <p:spPr>
              <a:xfrm>
                <a:off x="2879535" y="5628414"/>
                <a:ext cx="762019" cy="847725"/>
              </a:xfrm>
              <a:custGeom>
                <a:avLst/>
                <a:gdLst>
                  <a:gd name="connsiteX0" fmla="*/ 41275 w 762019"/>
                  <a:gd name="connsiteY0" fmla="*/ 247650 h 847725"/>
                  <a:gd name="connsiteX1" fmla="*/ 41275 w 762019"/>
                  <a:gd name="connsiteY1" fmla="*/ 247650 h 847725"/>
                  <a:gd name="connsiteX2" fmla="*/ 63500 w 762019"/>
                  <a:gd name="connsiteY2" fmla="*/ 228600 h 847725"/>
                  <a:gd name="connsiteX3" fmla="*/ 76200 w 762019"/>
                  <a:gd name="connsiteY3" fmla="*/ 222250 h 847725"/>
                  <a:gd name="connsiteX4" fmla="*/ 82550 w 762019"/>
                  <a:gd name="connsiteY4" fmla="*/ 209550 h 847725"/>
                  <a:gd name="connsiteX5" fmla="*/ 101600 w 762019"/>
                  <a:gd name="connsiteY5" fmla="*/ 200025 h 847725"/>
                  <a:gd name="connsiteX6" fmla="*/ 107950 w 762019"/>
                  <a:gd name="connsiteY6" fmla="*/ 190500 h 847725"/>
                  <a:gd name="connsiteX7" fmla="*/ 127000 w 762019"/>
                  <a:gd name="connsiteY7" fmla="*/ 180975 h 847725"/>
                  <a:gd name="connsiteX8" fmla="*/ 136525 w 762019"/>
                  <a:gd name="connsiteY8" fmla="*/ 174625 h 847725"/>
                  <a:gd name="connsiteX9" fmla="*/ 139700 w 762019"/>
                  <a:gd name="connsiteY9" fmla="*/ 165100 h 847725"/>
                  <a:gd name="connsiteX10" fmla="*/ 133350 w 762019"/>
                  <a:gd name="connsiteY10" fmla="*/ 139700 h 847725"/>
                  <a:gd name="connsiteX11" fmla="*/ 127000 w 762019"/>
                  <a:gd name="connsiteY11" fmla="*/ 130175 h 847725"/>
                  <a:gd name="connsiteX12" fmla="*/ 111125 w 762019"/>
                  <a:gd name="connsiteY12" fmla="*/ 107950 h 847725"/>
                  <a:gd name="connsiteX13" fmla="*/ 107950 w 762019"/>
                  <a:gd name="connsiteY13" fmla="*/ 98425 h 847725"/>
                  <a:gd name="connsiteX14" fmla="*/ 98425 w 762019"/>
                  <a:gd name="connsiteY14" fmla="*/ 92075 h 847725"/>
                  <a:gd name="connsiteX15" fmla="*/ 92075 w 762019"/>
                  <a:gd name="connsiteY15" fmla="*/ 82550 h 847725"/>
                  <a:gd name="connsiteX16" fmla="*/ 85725 w 762019"/>
                  <a:gd name="connsiteY16" fmla="*/ 47625 h 847725"/>
                  <a:gd name="connsiteX17" fmla="*/ 88900 w 762019"/>
                  <a:gd name="connsiteY17" fmla="*/ 25400 h 847725"/>
                  <a:gd name="connsiteX18" fmla="*/ 95250 w 762019"/>
                  <a:gd name="connsiteY18" fmla="*/ 6350 h 847725"/>
                  <a:gd name="connsiteX19" fmla="*/ 104775 w 762019"/>
                  <a:gd name="connsiteY19" fmla="*/ 0 h 847725"/>
                  <a:gd name="connsiteX20" fmla="*/ 177800 w 762019"/>
                  <a:gd name="connsiteY20" fmla="*/ 6350 h 847725"/>
                  <a:gd name="connsiteX21" fmla="*/ 187325 w 762019"/>
                  <a:gd name="connsiteY21" fmla="*/ 9525 h 847725"/>
                  <a:gd name="connsiteX22" fmla="*/ 190500 w 762019"/>
                  <a:gd name="connsiteY22" fmla="*/ 19050 h 847725"/>
                  <a:gd name="connsiteX23" fmla="*/ 196850 w 762019"/>
                  <a:gd name="connsiteY23" fmla="*/ 28575 h 847725"/>
                  <a:gd name="connsiteX24" fmla="*/ 206375 w 762019"/>
                  <a:gd name="connsiteY24" fmla="*/ 38100 h 847725"/>
                  <a:gd name="connsiteX25" fmla="*/ 215900 w 762019"/>
                  <a:gd name="connsiteY25" fmla="*/ 41275 h 847725"/>
                  <a:gd name="connsiteX26" fmla="*/ 260350 w 762019"/>
                  <a:gd name="connsiteY26" fmla="*/ 47625 h 847725"/>
                  <a:gd name="connsiteX27" fmla="*/ 273050 w 762019"/>
                  <a:gd name="connsiteY27" fmla="*/ 60325 h 847725"/>
                  <a:gd name="connsiteX28" fmla="*/ 282575 w 762019"/>
                  <a:gd name="connsiteY28" fmla="*/ 69850 h 847725"/>
                  <a:gd name="connsiteX29" fmla="*/ 314325 w 762019"/>
                  <a:gd name="connsiteY29" fmla="*/ 79375 h 847725"/>
                  <a:gd name="connsiteX30" fmla="*/ 327025 w 762019"/>
                  <a:gd name="connsiteY30" fmla="*/ 85725 h 847725"/>
                  <a:gd name="connsiteX31" fmla="*/ 352425 w 762019"/>
                  <a:gd name="connsiteY31" fmla="*/ 95250 h 847725"/>
                  <a:gd name="connsiteX32" fmla="*/ 368300 w 762019"/>
                  <a:gd name="connsiteY32" fmla="*/ 107950 h 847725"/>
                  <a:gd name="connsiteX33" fmla="*/ 390525 w 762019"/>
                  <a:gd name="connsiteY33" fmla="*/ 120650 h 847725"/>
                  <a:gd name="connsiteX34" fmla="*/ 415925 w 762019"/>
                  <a:gd name="connsiteY34" fmla="*/ 133350 h 847725"/>
                  <a:gd name="connsiteX35" fmla="*/ 434975 w 762019"/>
                  <a:gd name="connsiteY35" fmla="*/ 139700 h 847725"/>
                  <a:gd name="connsiteX36" fmla="*/ 463550 w 762019"/>
                  <a:gd name="connsiteY36" fmla="*/ 146050 h 847725"/>
                  <a:gd name="connsiteX37" fmla="*/ 476250 w 762019"/>
                  <a:gd name="connsiteY37" fmla="*/ 152400 h 847725"/>
                  <a:gd name="connsiteX38" fmla="*/ 495300 w 762019"/>
                  <a:gd name="connsiteY38" fmla="*/ 161925 h 847725"/>
                  <a:gd name="connsiteX39" fmla="*/ 561975 w 762019"/>
                  <a:gd name="connsiteY39" fmla="*/ 168275 h 847725"/>
                  <a:gd name="connsiteX40" fmla="*/ 568325 w 762019"/>
                  <a:gd name="connsiteY40" fmla="*/ 212725 h 847725"/>
                  <a:gd name="connsiteX41" fmla="*/ 581025 w 762019"/>
                  <a:gd name="connsiteY41" fmla="*/ 231775 h 847725"/>
                  <a:gd name="connsiteX42" fmla="*/ 590550 w 762019"/>
                  <a:gd name="connsiteY42" fmla="*/ 234950 h 847725"/>
                  <a:gd name="connsiteX43" fmla="*/ 596900 w 762019"/>
                  <a:gd name="connsiteY43" fmla="*/ 244475 h 847725"/>
                  <a:gd name="connsiteX44" fmla="*/ 609600 w 762019"/>
                  <a:gd name="connsiteY44" fmla="*/ 254000 h 847725"/>
                  <a:gd name="connsiteX45" fmla="*/ 615950 w 762019"/>
                  <a:gd name="connsiteY45" fmla="*/ 273050 h 847725"/>
                  <a:gd name="connsiteX46" fmla="*/ 619125 w 762019"/>
                  <a:gd name="connsiteY46" fmla="*/ 282575 h 847725"/>
                  <a:gd name="connsiteX47" fmla="*/ 628650 w 762019"/>
                  <a:gd name="connsiteY47" fmla="*/ 327025 h 847725"/>
                  <a:gd name="connsiteX48" fmla="*/ 638175 w 762019"/>
                  <a:gd name="connsiteY48" fmla="*/ 333375 h 847725"/>
                  <a:gd name="connsiteX49" fmla="*/ 641350 w 762019"/>
                  <a:gd name="connsiteY49" fmla="*/ 346075 h 847725"/>
                  <a:gd name="connsiteX50" fmla="*/ 650875 w 762019"/>
                  <a:gd name="connsiteY50" fmla="*/ 352425 h 847725"/>
                  <a:gd name="connsiteX51" fmla="*/ 663575 w 762019"/>
                  <a:gd name="connsiteY51" fmla="*/ 365125 h 847725"/>
                  <a:gd name="connsiteX52" fmla="*/ 685800 w 762019"/>
                  <a:gd name="connsiteY52" fmla="*/ 374650 h 847725"/>
                  <a:gd name="connsiteX53" fmla="*/ 701675 w 762019"/>
                  <a:gd name="connsiteY53" fmla="*/ 390525 h 847725"/>
                  <a:gd name="connsiteX54" fmla="*/ 711200 w 762019"/>
                  <a:gd name="connsiteY54" fmla="*/ 409575 h 847725"/>
                  <a:gd name="connsiteX55" fmla="*/ 720725 w 762019"/>
                  <a:gd name="connsiteY55" fmla="*/ 415925 h 847725"/>
                  <a:gd name="connsiteX56" fmla="*/ 727075 w 762019"/>
                  <a:gd name="connsiteY56" fmla="*/ 425450 h 847725"/>
                  <a:gd name="connsiteX57" fmla="*/ 736600 w 762019"/>
                  <a:gd name="connsiteY57" fmla="*/ 428625 h 847725"/>
                  <a:gd name="connsiteX58" fmla="*/ 739775 w 762019"/>
                  <a:gd name="connsiteY58" fmla="*/ 438150 h 847725"/>
                  <a:gd name="connsiteX59" fmla="*/ 749300 w 762019"/>
                  <a:gd name="connsiteY59" fmla="*/ 441325 h 847725"/>
                  <a:gd name="connsiteX60" fmla="*/ 758825 w 762019"/>
                  <a:gd name="connsiteY60" fmla="*/ 447675 h 847725"/>
                  <a:gd name="connsiteX61" fmla="*/ 762000 w 762019"/>
                  <a:gd name="connsiteY61" fmla="*/ 457200 h 847725"/>
                  <a:gd name="connsiteX62" fmla="*/ 755650 w 762019"/>
                  <a:gd name="connsiteY62" fmla="*/ 488950 h 847725"/>
                  <a:gd name="connsiteX63" fmla="*/ 752475 w 762019"/>
                  <a:gd name="connsiteY63" fmla="*/ 498475 h 847725"/>
                  <a:gd name="connsiteX64" fmla="*/ 746125 w 762019"/>
                  <a:gd name="connsiteY64" fmla="*/ 508000 h 847725"/>
                  <a:gd name="connsiteX65" fmla="*/ 742950 w 762019"/>
                  <a:gd name="connsiteY65" fmla="*/ 536575 h 847725"/>
                  <a:gd name="connsiteX66" fmla="*/ 717550 w 762019"/>
                  <a:gd name="connsiteY66" fmla="*/ 552450 h 847725"/>
                  <a:gd name="connsiteX67" fmla="*/ 704850 w 762019"/>
                  <a:gd name="connsiteY67" fmla="*/ 555625 h 847725"/>
                  <a:gd name="connsiteX68" fmla="*/ 695325 w 762019"/>
                  <a:gd name="connsiteY68" fmla="*/ 565150 h 847725"/>
                  <a:gd name="connsiteX69" fmla="*/ 676275 w 762019"/>
                  <a:gd name="connsiteY69" fmla="*/ 577850 h 847725"/>
                  <a:gd name="connsiteX70" fmla="*/ 647700 w 762019"/>
                  <a:gd name="connsiteY70" fmla="*/ 596900 h 847725"/>
                  <a:gd name="connsiteX71" fmla="*/ 638175 w 762019"/>
                  <a:gd name="connsiteY71" fmla="*/ 603250 h 847725"/>
                  <a:gd name="connsiteX72" fmla="*/ 628650 w 762019"/>
                  <a:gd name="connsiteY72" fmla="*/ 609600 h 847725"/>
                  <a:gd name="connsiteX73" fmla="*/ 581025 w 762019"/>
                  <a:gd name="connsiteY73" fmla="*/ 612775 h 847725"/>
                  <a:gd name="connsiteX74" fmla="*/ 536575 w 762019"/>
                  <a:gd name="connsiteY74" fmla="*/ 625475 h 847725"/>
                  <a:gd name="connsiteX75" fmla="*/ 527050 w 762019"/>
                  <a:gd name="connsiteY75" fmla="*/ 628650 h 847725"/>
                  <a:gd name="connsiteX76" fmla="*/ 511175 w 762019"/>
                  <a:gd name="connsiteY76" fmla="*/ 635000 h 847725"/>
                  <a:gd name="connsiteX77" fmla="*/ 488950 w 762019"/>
                  <a:gd name="connsiteY77" fmla="*/ 638175 h 847725"/>
                  <a:gd name="connsiteX78" fmla="*/ 473075 w 762019"/>
                  <a:gd name="connsiteY78" fmla="*/ 641350 h 847725"/>
                  <a:gd name="connsiteX79" fmla="*/ 454025 w 762019"/>
                  <a:gd name="connsiteY79" fmla="*/ 644525 h 847725"/>
                  <a:gd name="connsiteX80" fmla="*/ 444500 w 762019"/>
                  <a:gd name="connsiteY80" fmla="*/ 650875 h 847725"/>
                  <a:gd name="connsiteX81" fmla="*/ 428625 w 762019"/>
                  <a:gd name="connsiteY81" fmla="*/ 666750 h 847725"/>
                  <a:gd name="connsiteX82" fmla="*/ 425450 w 762019"/>
                  <a:gd name="connsiteY82" fmla="*/ 676275 h 847725"/>
                  <a:gd name="connsiteX83" fmla="*/ 403225 w 762019"/>
                  <a:gd name="connsiteY83" fmla="*/ 685800 h 847725"/>
                  <a:gd name="connsiteX84" fmla="*/ 400050 w 762019"/>
                  <a:gd name="connsiteY84" fmla="*/ 695325 h 847725"/>
                  <a:gd name="connsiteX85" fmla="*/ 381000 w 762019"/>
                  <a:gd name="connsiteY85" fmla="*/ 708025 h 847725"/>
                  <a:gd name="connsiteX86" fmla="*/ 374650 w 762019"/>
                  <a:gd name="connsiteY86" fmla="*/ 717550 h 847725"/>
                  <a:gd name="connsiteX87" fmla="*/ 365125 w 762019"/>
                  <a:gd name="connsiteY87" fmla="*/ 720725 h 847725"/>
                  <a:gd name="connsiteX88" fmla="*/ 361950 w 762019"/>
                  <a:gd name="connsiteY88" fmla="*/ 730250 h 847725"/>
                  <a:gd name="connsiteX89" fmla="*/ 349250 w 762019"/>
                  <a:gd name="connsiteY89" fmla="*/ 749300 h 847725"/>
                  <a:gd name="connsiteX90" fmla="*/ 346075 w 762019"/>
                  <a:gd name="connsiteY90" fmla="*/ 758825 h 847725"/>
                  <a:gd name="connsiteX91" fmla="*/ 339725 w 762019"/>
                  <a:gd name="connsiteY91" fmla="*/ 771525 h 847725"/>
                  <a:gd name="connsiteX92" fmla="*/ 330200 w 762019"/>
                  <a:gd name="connsiteY92" fmla="*/ 774700 h 847725"/>
                  <a:gd name="connsiteX93" fmla="*/ 323850 w 762019"/>
                  <a:gd name="connsiteY93" fmla="*/ 784225 h 847725"/>
                  <a:gd name="connsiteX94" fmla="*/ 320675 w 762019"/>
                  <a:gd name="connsiteY94" fmla="*/ 793750 h 847725"/>
                  <a:gd name="connsiteX95" fmla="*/ 311150 w 762019"/>
                  <a:gd name="connsiteY95" fmla="*/ 796925 h 847725"/>
                  <a:gd name="connsiteX96" fmla="*/ 301625 w 762019"/>
                  <a:gd name="connsiteY96" fmla="*/ 803275 h 847725"/>
                  <a:gd name="connsiteX97" fmla="*/ 279400 w 762019"/>
                  <a:gd name="connsiteY97" fmla="*/ 812800 h 847725"/>
                  <a:gd name="connsiteX98" fmla="*/ 250825 w 762019"/>
                  <a:gd name="connsiteY98" fmla="*/ 838200 h 847725"/>
                  <a:gd name="connsiteX99" fmla="*/ 225425 w 762019"/>
                  <a:gd name="connsiteY99" fmla="*/ 841375 h 847725"/>
                  <a:gd name="connsiteX100" fmla="*/ 215900 w 762019"/>
                  <a:gd name="connsiteY100" fmla="*/ 847725 h 847725"/>
                  <a:gd name="connsiteX101" fmla="*/ 206375 w 762019"/>
                  <a:gd name="connsiteY101" fmla="*/ 841375 h 847725"/>
                  <a:gd name="connsiteX102" fmla="*/ 187325 w 762019"/>
                  <a:gd name="connsiteY102" fmla="*/ 835025 h 847725"/>
                  <a:gd name="connsiteX103" fmla="*/ 174625 w 762019"/>
                  <a:gd name="connsiteY103" fmla="*/ 828675 h 847725"/>
                  <a:gd name="connsiteX104" fmla="*/ 161925 w 762019"/>
                  <a:gd name="connsiteY104" fmla="*/ 806450 h 847725"/>
                  <a:gd name="connsiteX105" fmla="*/ 142875 w 762019"/>
                  <a:gd name="connsiteY105" fmla="*/ 800100 h 847725"/>
                  <a:gd name="connsiteX106" fmla="*/ 133350 w 762019"/>
                  <a:gd name="connsiteY106" fmla="*/ 793750 h 847725"/>
                  <a:gd name="connsiteX107" fmla="*/ 104775 w 762019"/>
                  <a:gd name="connsiteY107" fmla="*/ 787400 h 847725"/>
                  <a:gd name="connsiteX108" fmla="*/ 98425 w 762019"/>
                  <a:gd name="connsiteY108" fmla="*/ 755650 h 847725"/>
                  <a:gd name="connsiteX109" fmla="*/ 95250 w 762019"/>
                  <a:gd name="connsiteY109" fmla="*/ 746125 h 847725"/>
                  <a:gd name="connsiteX110" fmla="*/ 85725 w 762019"/>
                  <a:gd name="connsiteY110" fmla="*/ 739775 h 847725"/>
                  <a:gd name="connsiteX111" fmla="*/ 76200 w 762019"/>
                  <a:gd name="connsiteY111" fmla="*/ 717550 h 847725"/>
                  <a:gd name="connsiteX112" fmla="*/ 69850 w 762019"/>
                  <a:gd name="connsiteY112" fmla="*/ 698500 h 847725"/>
                  <a:gd name="connsiteX113" fmla="*/ 76200 w 762019"/>
                  <a:gd name="connsiteY113" fmla="*/ 682625 h 847725"/>
                  <a:gd name="connsiteX114" fmla="*/ 79375 w 762019"/>
                  <a:gd name="connsiteY114" fmla="*/ 669925 h 847725"/>
                  <a:gd name="connsiteX115" fmla="*/ 85725 w 762019"/>
                  <a:gd name="connsiteY115" fmla="*/ 657225 h 847725"/>
                  <a:gd name="connsiteX116" fmla="*/ 88900 w 762019"/>
                  <a:gd name="connsiteY116" fmla="*/ 647700 h 847725"/>
                  <a:gd name="connsiteX117" fmla="*/ 98425 w 762019"/>
                  <a:gd name="connsiteY117" fmla="*/ 641350 h 847725"/>
                  <a:gd name="connsiteX118" fmla="*/ 104775 w 762019"/>
                  <a:gd name="connsiteY118" fmla="*/ 606425 h 847725"/>
                  <a:gd name="connsiteX119" fmla="*/ 98425 w 762019"/>
                  <a:gd name="connsiteY119" fmla="*/ 558800 h 847725"/>
                  <a:gd name="connsiteX120" fmla="*/ 88900 w 762019"/>
                  <a:gd name="connsiteY120" fmla="*/ 501650 h 847725"/>
                  <a:gd name="connsiteX121" fmla="*/ 82550 w 762019"/>
                  <a:gd name="connsiteY121" fmla="*/ 482600 h 847725"/>
                  <a:gd name="connsiteX122" fmla="*/ 79375 w 762019"/>
                  <a:gd name="connsiteY122" fmla="*/ 473075 h 847725"/>
                  <a:gd name="connsiteX123" fmla="*/ 69850 w 762019"/>
                  <a:gd name="connsiteY123" fmla="*/ 466725 h 847725"/>
                  <a:gd name="connsiteX124" fmla="*/ 60325 w 762019"/>
                  <a:gd name="connsiteY124" fmla="*/ 463550 h 847725"/>
                  <a:gd name="connsiteX125" fmla="*/ 57150 w 762019"/>
                  <a:gd name="connsiteY125" fmla="*/ 454025 h 847725"/>
                  <a:gd name="connsiteX126" fmla="*/ 31750 w 762019"/>
                  <a:gd name="connsiteY126" fmla="*/ 438150 h 847725"/>
                  <a:gd name="connsiteX127" fmla="*/ 12700 w 762019"/>
                  <a:gd name="connsiteY127" fmla="*/ 406400 h 847725"/>
                  <a:gd name="connsiteX128" fmla="*/ 6350 w 762019"/>
                  <a:gd name="connsiteY128" fmla="*/ 396875 h 847725"/>
                  <a:gd name="connsiteX129" fmla="*/ 0 w 762019"/>
                  <a:gd name="connsiteY129" fmla="*/ 387350 h 847725"/>
                  <a:gd name="connsiteX130" fmla="*/ 3175 w 762019"/>
                  <a:gd name="connsiteY130" fmla="*/ 330200 h 847725"/>
                  <a:gd name="connsiteX131" fmla="*/ 12700 w 762019"/>
                  <a:gd name="connsiteY131" fmla="*/ 323850 h 847725"/>
                  <a:gd name="connsiteX132" fmla="*/ 19050 w 762019"/>
                  <a:gd name="connsiteY132" fmla="*/ 314325 h 847725"/>
                  <a:gd name="connsiteX133" fmla="*/ 22225 w 762019"/>
                  <a:gd name="connsiteY133" fmla="*/ 304800 h 847725"/>
                  <a:gd name="connsiteX134" fmla="*/ 28575 w 762019"/>
                  <a:gd name="connsiteY134" fmla="*/ 282575 h 847725"/>
                  <a:gd name="connsiteX135" fmla="*/ 31750 w 762019"/>
                  <a:gd name="connsiteY135" fmla="*/ 257175 h 847725"/>
                  <a:gd name="connsiteX136" fmla="*/ 41275 w 762019"/>
                  <a:gd name="connsiteY136" fmla="*/ 250825 h 847725"/>
                  <a:gd name="connsiteX137" fmla="*/ 41275 w 762019"/>
                  <a:gd name="connsiteY137" fmla="*/ 247650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762019" h="847725">
                    <a:moveTo>
                      <a:pt x="41275" y="247650"/>
                    </a:moveTo>
                    <a:lnTo>
                      <a:pt x="41275" y="247650"/>
                    </a:lnTo>
                    <a:cubicBezTo>
                      <a:pt x="48683" y="241300"/>
                      <a:pt x="55609" y="234339"/>
                      <a:pt x="63500" y="228600"/>
                    </a:cubicBezTo>
                    <a:cubicBezTo>
                      <a:pt x="67328" y="225816"/>
                      <a:pt x="72853" y="225597"/>
                      <a:pt x="76200" y="222250"/>
                    </a:cubicBezTo>
                    <a:cubicBezTo>
                      <a:pt x="79547" y="218903"/>
                      <a:pt x="79520" y="213186"/>
                      <a:pt x="82550" y="209550"/>
                    </a:cubicBezTo>
                    <a:cubicBezTo>
                      <a:pt x="87284" y="203869"/>
                      <a:pt x="95099" y="202192"/>
                      <a:pt x="101600" y="200025"/>
                    </a:cubicBezTo>
                    <a:cubicBezTo>
                      <a:pt x="103717" y="196850"/>
                      <a:pt x="105252" y="193198"/>
                      <a:pt x="107950" y="190500"/>
                    </a:cubicBezTo>
                    <a:cubicBezTo>
                      <a:pt x="117049" y="181401"/>
                      <a:pt x="116671" y="186140"/>
                      <a:pt x="127000" y="180975"/>
                    </a:cubicBezTo>
                    <a:cubicBezTo>
                      <a:pt x="130413" y="179268"/>
                      <a:pt x="133350" y="176742"/>
                      <a:pt x="136525" y="174625"/>
                    </a:cubicBezTo>
                    <a:cubicBezTo>
                      <a:pt x="137583" y="171450"/>
                      <a:pt x="139700" y="168447"/>
                      <a:pt x="139700" y="165100"/>
                    </a:cubicBezTo>
                    <a:cubicBezTo>
                      <a:pt x="139700" y="161477"/>
                      <a:pt x="135855" y="144711"/>
                      <a:pt x="133350" y="139700"/>
                    </a:cubicBezTo>
                    <a:cubicBezTo>
                      <a:pt x="131643" y="136287"/>
                      <a:pt x="128550" y="133662"/>
                      <a:pt x="127000" y="130175"/>
                    </a:cubicBezTo>
                    <a:cubicBezTo>
                      <a:pt x="116693" y="106984"/>
                      <a:pt x="128449" y="113725"/>
                      <a:pt x="111125" y="107950"/>
                    </a:cubicBezTo>
                    <a:cubicBezTo>
                      <a:pt x="110067" y="104775"/>
                      <a:pt x="110041" y="101038"/>
                      <a:pt x="107950" y="98425"/>
                    </a:cubicBezTo>
                    <a:cubicBezTo>
                      <a:pt x="105566" y="95445"/>
                      <a:pt x="101123" y="94773"/>
                      <a:pt x="98425" y="92075"/>
                    </a:cubicBezTo>
                    <a:cubicBezTo>
                      <a:pt x="95727" y="89377"/>
                      <a:pt x="94192" y="85725"/>
                      <a:pt x="92075" y="82550"/>
                    </a:cubicBezTo>
                    <a:cubicBezTo>
                      <a:pt x="91043" y="77388"/>
                      <a:pt x="85725" y="51687"/>
                      <a:pt x="85725" y="47625"/>
                    </a:cubicBezTo>
                    <a:cubicBezTo>
                      <a:pt x="85725" y="40141"/>
                      <a:pt x="87217" y="32692"/>
                      <a:pt x="88900" y="25400"/>
                    </a:cubicBezTo>
                    <a:cubicBezTo>
                      <a:pt x="90405" y="18878"/>
                      <a:pt x="89681" y="10063"/>
                      <a:pt x="95250" y="6350"/>
                    </a:cubicBezTo>
                    <a:lnTo>
                      <a:pt x="104775" y="0"/>
                    </a:lnTo>
                    <a:cubicBezTo>
                      <a:pt x="129117" y="2117"/>
                      <a:pt x="153528" y="3549"/>
                      <a:pt x="177800" y="6350"/>
                    </a:cubicBezTo>
                    <a:cubicBezTo>
                      <a:pt x="181125" y="6734"/>
                      <a:pt x="184958" y="7158"/>
                      <a:pt x="187325" y="9525"/>
                    </a:cubicBezTo>
                    <a:cubicBezTo>
                      <a:pt x="189692" y="11892"/>
                      <a:pt x="189003" y="16057"/>
                      <a:pt x="190500" y="19050"/>
                    </a:cubicBezTo>
                    <a:cubicBezTo>
                      <a:pt x="192207" y="22463"/>
                      <a:pt x="194407" y="25644"/>
                      <a:pt x="196850" y="28575"/>
                    </a:cubicBezTo>
                    <a:cubicBezTo>
                      <a:pt x="199725" y="32024"/>
                      <a:pt x="202639" y="35609"/>
                      <a:pt x="206375" y="38100"/>
                    </a:cubicBezTo>
                    <a:cubicBezTo>
                      <a:pt x="209160" y="39956"/>
                      <a:pt x="212682" y="40356"/>
                      <a:pt x="215900" y="41275"/>
                    </a:cubicBezTo>
                    <a:cubicBezTo>
                      <a:pt x="234492" y="46587"/>
                      <a:pt x="235048" y="45095"/>
                      <a:pt x="260350" y="47625"/>
                    </a:cubicBezTo>
                    <a:cubicBezTo>
                      <a:pt x="266398" y="65768"/>
                      <a:pt x="258536" y="50649"/>
                      <a:pt x="273050" y="60325"/>
                    </a:cubicBezTo>
                    <a:cubicBezTo>
                      <a:pt x="276786" y="62816"/>
                      <a:pt x="278921" y="67240"/>
                      <a:pt x="282575" y="69850"/>
                    </a:cubicBezTo>
                    <a:cubicBezTo>
                      <a:pt x="293810" y="77875"/>
                      <a:pt x="300430" y="77059"/>
                      <a:pt x="314325" y="79375"/>
                    </a:cubicBezTo>
                    <a:cubicBezTo>
                      <a:pt x="318558" y="81492"/>
                      <a:pt x="322535" y="84228"/>
                      <a:pt x="327025" y="85725"/>
                    </a:cubicBezTo>
                    <a:cubicBezTo>
                      <a:pt x="354488" y="94879"/>
                      <a:pt x="332861" y="82208"/>
                      <a:pt x="352425" y="95250"/>
                    </a:cubicBezTo>
                    <a:cubicBezTo>
                      <a:pt x="370623" y="122547"/>
                      <a:pt x="346392" y="90423"/>
                      <a:pt x="368300" y="107950"/>
                    </a:cubicBezTo>
                    <a:cubicBezTo>
                      <a:pt x="388544" y="124145"/>
                      <a:pt x="355492" y="113643"/>
                      <a:pt x="390525" y="120650"/>
                    </a:cubicBezTo>
                    <a:cubicBezTo>
                      <a:pt x="403232" y="129121"/>
                      <a:pt x="398837" y="127136"/>
                      <a:pt x="415925" y="133350"/>
                    </a:cubicBezTo>
                    <a:cubicBezTo>
                      <a:pt x="422215" y="135637"/>
                      <a:pt x="428411" y="138387"/>
                      <a:pt x="434975" y="139700"/>
                    </a:cubicBezTo>
                    <a:cubicBezTo>
                      <a:pt x="439286" y="140562"/>
                      <a:pt x="458426" y="144128"/>
                      <a:pt x="463550" y="146050"/>
                    </a:cubicBezTo>
                    <a:cubicBezTo>
                      <a:pt x="467982" y="147712"/>
                      <a:pt x="472141" y="150052"/>
                      <a:pt x="476250" y="152400"/>
                    </a:cubicBezTo>
                    <a:cubicBezTo>
                      <a:pt x="484191" y="156938"/>
                      <a:pt x="485986" y="160761"/>
                      <a:pt x="495300" y="161925"/>
                    </a:cubicBezTo>
                    <a:cubicBezTo>
                      <a:pt x="517453" y="164694"/>
                      <a:pt x="539750" y="166158"/>
                      <a:pt x="561975" y="168275"/>
                    </a:cubicBezTo>
                    <a:cubicBezTo>
                      <a:pt x="562078" y="169300"/>
                      <a:pt x="564009" y="204093"/>
                      <a:pt x="568325" y="212725"/>
                    </a:cubicBezTo>
                    <a:cubicBezTo>
                      <a:pt x="571738" y="219551"/>
                      <a:pt x="573785" y="229362"/>
                      <a:pt x="581025" y="231775"/>
                    </a:cubicBezTo>
                    <a:lnTo>
                      <a:pt x="590550" y="234950"/>
                    </a:lnTo>
                    <a:cubicBezTo>
                      <a:pt x="592667" y="238125"/>
                      <a:pt x="594202" y="241777"/>
                      <a:pt x="596900" y="244475"/>
                    </a:cubicBezTo>
                    <a:cubicBezTo>
                      <a:pt x="600642" y="248217"/>
                      <a:pt x="606665" y="249597"/>
                      <a:pt x="609600" y="254000"/>
                    </a:cubicBezTo>
                    <a:cubicBezTo>
                      <a:pt x="613313" y="259569"/>
                      <a:pt x="613833" y="266700"/>
                      <a:pt x="615950" y="273050"/>
                    </a:cubicBezTo>
                    <a:lnTo>
                      <a:pt x="619125" y="282575"/>
                    </a:lnTo>
                    <a:cubicBezTo>
                      <a:pt x="619460" y="285257"/>
                      <a:pt x="622481" y="322912"/>
                      <a:pt x="628650" y="327025"/>
                    </a:cubicBezTo>
                    <a:lnTo>
                      <a:pt x="638175" y="333375"/>
                    </a:lnTo>
                    <a:cubicBezTo>
                      <a:pt x="639233" y="337608"/>
                      <a:pt x="638929" y="342444"/>
                      <a:pt x="641350" y="346075"/>
                    </a:cubicBezTo>
                    <a:cubicBezTo>
                      <a:pt x="643467" y="349250"/>
                      <a:pt x="647978" y="349942"/>
                      <a:pt x="650875" y="352425"/>
                    </a:cubicBezTo>
                    <a:cubicBezTo>
                      <a:pt x="655421" y="356321"/>
                      <a:pt x="658786" y="361533"/>
                      <a:pt x="663575" y="365125"/>
                    </a:cubicBezTo>
                    <a:cubicBezTo>
                      <a:pt x="669852" y="369833"/>
                      <a:pt x="678443" y="372198"/>
                      <a:pt x="685800" y="374650"/>
                    </a:cubicBezTo>
                    <a:cubicBezTo>
                      <a:pt x="702733" y="400050"/>
                      <a:pt x="680508" y="369358"/>
                      <a:pt x="701675" y="390525"/>
                    </a:cubicBezTo>
                    <a:cubicBezTo>
                      <a:pt x="728440" y="417290"/>
                      <a:pt x="690542" y="383752"/>
                      <a:pt x="711200" y="409575"/>
                    </a:cubicBezTo>
                    <a:cubicBezTo>
                      <a:pt x="713584" y="412555"/>
                      <a:pt x="717550" y="413808"/>
                      <a:pt x="720725" y="415925"/>
                    </a:cubicBezTo>
                    <a:cubicBezTo>
                      <a:pt x="722842" y="419100"/>
                      <a:pt x="724095" y="423066"/>
                      <a:pt x="727075" y="425450"/>
                    </a:cubicBezTo>
                    <a:cubicBezTo>
                      <a:pt x="729688" y="427541"/>
                      <a:pt x="734233" y="426258"/>
                      <a:pt x="736600" y="428625"/>
                    </a:cubicBezTo>
                    <a:cubicBezTo>
                      <a:pt x="738967" y="430992"/>
                      <a:pt x="737408" y="435783"/>
                      <a:pt x="739775" y="438150"/>
                    </a:cubicBezTo>
                    <a:cubicBezTo>
                      <a:pt x="742142" y="440517"/>
                      <a:pt x="746307" y="439828"/>
                      <a:pt x="749300" y="441325"/>
                    </a:cubicBezTo>
                    <a:cubicBezTo>
                      <a:pt x="752713" y="443032"/>
                      <a:pt x="755650" y="445558"/>
                      <a:pt x="758825" y="447675"/>
                    </a:cubicBezTo>
                    <a:cubicBezTo>
                      <a:pt x="759883" y="450850"/>
                      <a:pt x="762257" y="453863"/>
                      <a:pt x="762000" y="457200"/>
                    </a:cubicBezTo>
                    <a:cubicBezTo>
                      <a:pt x="761172" y="467961"/>
                      <a:pt x="758077" y="478433"/>
                      <a:pt x="755650" y="488950"/>
                    </a:cubicBezTo>
                    <a:cubicBezTo>
                      <a:pt x="754897" y="492211"/>
                      <a:pt x="753972" y="495482"/>
                      <a:pt x="752475" y="498475"/>
                    </a:cubicBezTo>
                    <a:cubicBezTo>
                      <a:pt x="750768" y="501888"/>
                      <a:pt x="748242" y="504825"/>
                      <a:pt x="746125" y="508000"/>
                    </a:cubicBezTo>
                    <a:cubicBezTo>
                      <a:pt x="745067" y="517525"/>
                      <a:pt x="745274" y="527278"/>
                      <a:pt x="742950" y="536575"/>
                    </a:cubicBezTo>
                    <a:cubicBezTo>
                      <a:pt x="739883" y="548843"/>
                      <a:pt x="727949" y="549850"/>
                      <a:pt x="717550" y="552450"/>
                    </a:cubicBezTo>
                    <a:lnTo>
                      <a:pt x="704850" y="555625"/>
                    </a:lnTo>
                    <a:cubicBezTo>
                      <a:pt x="701675" y="558800"/>
                      <a:pt x="698869" y="562393"/>
                      <a:pt x="695325" y="565150"/>
                    </a:cubicBezTo>
                    <a:cubicBezTo>
                      <a:pt x="689301" y="569835"/>
                      <a:pt x="682625" y="573617"/>
                      <a:pt x="676275" y="577850"/>
                    </a:cubicBezTo>
                    <a:lnTo>
                      <a:pt x="647700" y="596900"/>
                    </a:lnTo>
                    <a:lnTo>
                      <a:pt x="638175" y="603250"/>
                    </a:lnTo>
                    <a:cubicBezTo>
                      <a:pt x="635000" y="605367"/>
                      <a:pt x="632457" y="609346"/>
                      <a:pt x="628650" y="609600"/>
                    </a:cubicBezTo>
                    <a:lnTo>
                      <a:pt x="581025" y="612775"/>
                    </a:lnTo>
                    <a:cubicBezTo>
                      <a:pt x="549131" y="620748"/>
                      <a:pt x="563904" y="616365"/>
                      <a:pt x="536575" y="625475"/>
                    </a:cubicBezTo>
                    <a:cubicBezTo>
                      <a:pt x="533400" y="626533"/>
                      <a:pt x="530157" y="627407"/>
                      <a:pt x="527050" y="628650"/>
                    </a:cubicBezTo>
                    <a:cubicBezTo>
                      <a:pt x="521758" y="630767"/>
                      <a:pt x="516704" y="633618"/>
                      <a:pt x="511175" y="635000"/>
                    </a:cubicBezTo>
                    <a:cubicBezTo>
                      <a:pt x="503915" y="636815"/>
                      <a:pt x="496332" y="636945"/>
                      <a:pt x="488950" y="638175"/>
                    </a:cubicBezTo>
                    <a:cubicBezTo>
                      <a:pt x="483627" y="639062"/>
                      <a:pt x="478384" y="640385"/>
                      <a:pt x="473075" y="641350"/>
                    </a:cubicBezTo>
                    <a:cubicBezTo>
                      <a:pt x="466741" y="642502"/>
                      <a:pt x="460375" y="643467"/>
                      <a:pt x="454025" y="644525"/>
                    </a:cubicBezTo>
                    <a:cubicBezTo>
                      <a:pt x="450850" y="646642"/>
                      <a:pt x="447198" y="648177"/>
                      <a:pt x="444500" y="650875"/>
                    </a:cubicBezTo>
                    <a:cubicBezTo>
                      <a:pt x="423333" y="672042"/>
                      <a:pt x="454025" y="649817"/>
                      <a:pt x="428625" y="666750"/>
                    </a:cubicBezTo>
                    <a:cubicBezTo>
                      <a:pt x="427567" y="669925"/>
                      <a:pt x="427817" y="673908"/>
                      <a:pt x="425450" y="676275"/>
                    </a:cubicBezTo>
                    <a:cubicBezTo>
                      <a:pt x="421527" y="680198"/>
                      <a:pt x="408917" y="683903"/>
                      <a:pt x="403225" y="685800"/>
                    </a:cubicBezTo>
                    <a:cubicBezTo>
                      <a:pt x="402167" y="688975"/>
                      <a:pt x="402417" y="692958"/>
                      <a:pt x="400050" y="695325"/>
                    </a:cubicBezTo>
                    <a:cubicBezTo>
                      <a:pt x="394654" y="700721"/>
                      <a:pt x="381000" y="708025"/>
                      <a:pt x="381000" y="708025"/>
                    </a:cubicBezTo>
                    <a:cubicBezTo>
                      <a:pt x="378883" y="711200"/>
                      <a:pt x="377630" y="715166"/>
                      <a:pt x="374650" y="717550"/>
                    </a:cubicBezTo>
                    <a:cubicBezTo>
                      <a:pt x="372037" y="719641"/>
                      <a:pt x="367492" y="718358"/>
                      <a:pt x="365125" y="720725"/>
                    </a:cubicBezTo>
                    <a:cubicBezTo>
                      <a:pt x="362758" y="723092"/>
                      <a:pt x="363575" y="727324"/>
                      <a:pt x="361950" y="730250"/>
                    </a:cubicBezTo>
                    <a:cubicBezTo>
                      <a:pt x="358244" y="736921"/>
                      <a:pt x="351663" y="742060"/>
                      <a:pt x="349250" y="749300"/>
                    </a:cubicBezTo>
                    <a:cubicBezTo>
                      <a:pt x="348192" y="752475"/>
                      <a:pt x="347393" y="755749"/>
                      <a:pt x="346075" y="758825"/>
                    </a:cubicBezTo>
                    <a:cubicBezTo>
                      <a:pt x="344211" y="763175"/>
                      <a:pt x="343072" y="768178"/>
                      <a:pt x="339725" y="771525"/>
                    </a:cubicBezTo>
                    <a:cubicBezTo>
                      <a:pt x="337358" y="773892"/>
                      <a:pt x="333375" y="773642"/>
                      <a:pt x="330200" y="774700"/>
                    </a:cubicBezTo>
                    <a:cubicBezTo>
                      <a:pt x="328083" y="777875"/>
                      <a:pt x="325557" y="780812"/>
                      <a:pt x="323850" y="784225"/>
                    </a:cubicBezTo>
                    <a:cubicBezTo>
                      <a:pt x="322353" y="787218"/>
                      <a:pt x="323042" y="791383"/>
                      <a:pt x="320675" y="793750"/>
                    </a:cubicBezTo>
                    <a:cubicBezTo>
                      <a:pt x="318308" y="796117"/>
                      <a:pt x="314143" y="795428"/>
                      <a:pt x="311150" y="796925"/>
                    </a:cubicBezTo>
                    <a:cubicBezTo>
                      <a:pt x="307737" y="798632"/>
                      <a:pt x="305038" y="801568"/>
                      <a:pt x="301625" y="803275"/>
                    </a:cubicBezTo>
                    <a:cubicBezTo>
                      <a:pt x="290921" y="808627"/>
                      <a:pt x="290411" y="803991"/>
                      <a:pt x="279400" y="812800"/>
                    </a:cubicBezTo>
                    <a:cubicBezTo>
                      <a:pt x="279288" y="812890"/>
                      <a:pt x="258628" y="836072"/>
                      <a:pt x="250825" y="838200"/>
                    </a:cubicBezTo>
                    <a:cubicBezTo>
                      <a:pt x="242593" y="840445"/>
                      <a:pt x="233892" y="840317"/>
                      <a:pt x="225425" y="841375"/>
                    </a:cubicBezTo>
                    <a:cubicBezTo>
                      <a:pt x="222250" y="843492"/>
                      <a:pt x="219716" y="847725"/>
                      <a:pt x="215900" y="847725"/>
                    </a:cubicBezTo>
                    <a:cubicBezTo>
                      <a:pt x="212084" y="847725"/>
                      <a:pt x="209862" y="842925"/>
                      <a:pt x="206375" y="841375"/>
                    </a:cubicBezTo>
                    <a:cubicBezTo>
                      <a:pt x="200258" y="838657"/>
                      <a:pt x="193312" y="838018"/>
                      <a:pt x="187325" y="835025"/>
                    </a:cubicBezTo>
                    <a:lnTo>
                      <a:pt x="174625" y="828675"/>
                    </a:lnTo>
                    <a:cubicBezTo>
                      <a:pt x="173653" y="826731"/>
                      <a:pt x="165189" y="808490"/>
                      <a:pt x="161925" y="806450"/>
                    </a:cubicBezTo>
                    <a:cubicBezTo>
                      <a:pt x="156249" y="802902"/>
                      <a:pt x="148444" y="803813"/>
                      <a:pt x="142875" y="800100"/>
                    </a:cubicBezTo>
                    <a:cubicBezTo>
                      <a:pt x="139700" y="797983"/>
                      <a:pt x="136763" y="795457"/>
                      <a:pt x="133350" y="793750"/>
                    </a:cubicBezTo>
                    <a:cubicBezTo>
                      <a:pt x="125534" y="789842"/>
                      <a:pt x="112092" y="788619"/>
                      <a:pt x="104775" y="787400"/>
                    </a:cubicBezTo>
                    <a:cubicBezTo>
                      <a:pt x="97602" y="765881"/>
                      <a:pt x="105722" y="792133"/>
                      <a:pt x="98425" y="755650"/>
                    </a:cubicBezTo>
                    <a:cubicBezTo>
                      <a:pt x="97769" y="752368"/>
                      <a:pt x="97341" y="748738"/>
                      <a:pt x="95250" y="746125"/>
                    </a:cubicBezTo>
                    <a:cubicBezTo>
                      <a:pt x="92866" y="743145"/>
                      <a:pt x="88900" y="741892"/>
                      <a:pt x="85725" y="739775"/>
                    </a:cubicBezTo>
                    <a:cubicBezTo>
                      <a:pt x="77326" y="706180"/>
                      <a:pt x="88729" y="745741"/>
                      <a:pt x="76200" y="717550"/>
                    </a:cubicBezTo>
                    <a:cubicBezTo>
                      <a:pt x="73482" y="711433"/>
                      <a:pt x="69850" y="698500"/>
                      <a:pt x="69850" y="698500"/>
                    </a:cubicBezTo>
                    <a:cubicBezTo>
                      <a:pt x="71967" y="693208"/>
                      <a:pt x="74398" y="688032"/>
                      <a:pt x="76200" y="682625"/>
                    </a:cubicBezTo>
                    <a:cubicBezTo>
                      <a:pt x="77580" y="678485"/>
                      <a:pt x="77843" y="674011"/>
                      <a:pt x="79375" y="669925"/>
                    </a:cubicBezTo>
                    <a:cubicBezTo>
                      <a:pt x="81037" y="665493"/>
                      <a:pt x="83861" y="661575"/>
                      <a:pt x="85725" y="657225"/>
                    </a:cubicBezTo>
                    <a:cubicBezTo>
                      <a:pt x="87043" y="654149"/>
                      <a:pt x="86809" y="650313"/>
                      <a:pt x="88900" y="647700"/>
                    </a:cubicBezTo>
                    <a:cubicBezTo>
                      <a:pt x="91284" y="644720"/>
                      <a:pt x="95250" y="643467"/>
                      <a:pt x="98425" y="641350"/>
                    </a:cubicBezTo>
                    <a:cubicBezTo>
                      <a:pt x="102619" y="628767"/>
                      <a:pt x="105465" y="622304"/>
                      <a:pt x="104775" y="606425"/>
                    </a:cubicBezTo>
                    <a:cubicBezTo>
                      <a:pt x="104079" y="590425"/>
                      <a:pt x="100073" y="574730"/>
                      <a:pt x="98425" y="558800"/>
                    </a:cubicBezTo>
                    <a:cubicBezTo>
                      <a:pt x="89944" y="476818"/>
                      <a:pt x="103476" y="538091"/>
                      <a:pt x="88900" y="501650"/>
                    </a:cubicBezTo>
                    <a:cubicBezTo>
                      <a:pt x="86414" y="495435"/>
                      <a:pt x="84667" y="488950"/>
                      <a:pt x="82550" y="482600"/>
                    </a:cubicBezTo>
                    <a:cubicBezTo>
                      <a:pt x="81492" y="479425"/>
                      <a:pt x="82160" y="474931"/>
                      <a:pt x="79375" y="473075"/>
                    </a:cubicBezTo>
                    <a:cubicBezTo>
                      <a:pt x="76200" y="470958"/>
                      <a:pt x="73263" y="468432"/>
                      <a:pt x="69850" y="466725"/>
                    </a:cubicBezTo>
                    <a:cubicBezTo>
                      <a:pt x="66857" y="465228"/>
                      <a:pt x="63500" y="464608"/>
                      <a:pt x="60325" y="463550"/>
                    </a:cubicBezTo>
                    <a:cubicBezTo>
                      <a:pt x="59267" y="460375"/>
                      <a:pt x="59006" y="456810"/>
                      <a:pt x="57150" y="454025"/>
                    </a:cubicBezTo>
                    <a:cubicBezTo>
                      <a:pt x="49756" y="442935"/>
                      <a:pt x="43973" y="443039"/>
                      <a:pt x="31750" y="438150"/>
                    </a:cubicBezTo>
                    <a:cubicBezTo>
                      <a:pt x="21987" y="418624"/>
                      <a:pt x="28025" y="429388"/>
                      <a:pt x="12700" y="406400"/>
                    </a:cubicBezTo>
                    <a:lnTo>
                      <a:pt x="6350" y="396875"/>
                    </a:lnTo>
                    <a:lnTo>
                      <a:pt x="0" y="387350"/>
                    </a:lnTo>
                    <a:cubicBezTo>
                      <a:pt x="1058" y="368300"/>
                      <a:pt x="-567" y="348909"/>
                      <a:pt x="3175" y="330200"/>
                    </a:cubicBezTo>
                    <a:cubicBezTo>
                      <a:pt x="3923" y="326458"/>
                      <a:pt x="10002" y="326548"/>
                      <a:pt x="12700" y="323850"/>
                    </a:cubicBezTo>
                    <a:cubicBezTo>
                      <a:pt x="15398" y="321152"/>
                      <a:pt x="17343" y="317738"/>
                      <a:pt x="19050" y="314325"/>
                    </a:cubicBezTo>
                    <a:cubicBezTo>
                      <a:pt x="20547" y="311332"/>
                      <a:pt x="21263" y="308006"/>
                      <a:pt x="22225" y="304800"/>
                    </a:cubicBezTo>
                    <a:cubicBezTo>
                      <a:pt x="24439" y="297420"/>
                      <a:pt x="26458" y="289983"/>
                      <a:pt x="28575" y="282575"/>
                    </a:cubicBezTo>
                    <a:cubicBezTo>
                      <a:pt x="29633" y="274108"/>
                      <a:pt x="28581" y="265097"/>
                      <a:pt x="31750" y="257175"/>
                    </a:cubicBezTo>
                    <a:cubicBezTo>
                      <a:pt x="33167" y="253632"/>
                      <a:pt x="38891" y="253805"/>
                      <a:pt x="41275" y="250825"/>
                    </a:cubicBezTo>
                    <a:cubicBezTo>
                      <a:pt x="44785" y="246438"/>
                      <a:pt x="41275" y="248179"/>
                      <a:pt x="41275" y="247650"/>
                    </a:cubicBezTo>
                    <a:close/>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kern="0">
                  <a:solidFill>
                    <a:prstClr val="white"/>
                  </a:solidFill>
                  <a:latin typeface="Calibri"/>
                </a:endParaRPr>
              </a:p>
            </p:txBody>
          </p:sp>
          <p:sp>
            <p:nvSpPr>
              <p:cNvPr id="111" name="Freeform 61">
                <a:extLst>
                  <a:ext uri="{FF2B5EF4-FFF2-40B4-BE49-F238E27FC236}">
                    <a16:creationId xmlns:a16="http://schemas.microsoft.com/office/drawing/2014/main" id="{7A446F98-11FF-4FE1-A05D-AA3691652D8F}"/>
                  </a:ext>
                </a:extLst>
              </p:cNvPr>
              <p:cNvSpPr/>
              <p:nvPr/>
            </p:nvSpPr>
            <p:spPr>
              <a:xfrm>
                <a:off x="2525145" y="5148989"/>
                <a:ext cx="419100" cy="320689"/>
              </a:xfrm>
              <a:custGeom>
                <a:avLst/>
                <a:gdLst>
                  <a:gd name="connsiteX0" fmla="*/ 88900 w 419100"/>
                  <a:gd name="connsiteY0" fmla="*/ 9525 h 320689"/>
                  <a:gd name="connsiteX1" fmla="*/ 88900 w 419100"/>
                  <a:gd name="connsiteY1" fmla="*/ 9525 h 320689"/>
                  <a:gd name="connsiteX2" fmla="*/ 104775 w 419100"/>
                  <a:gd name="connsiteY2" fmla="*/ 31750 h 320689"/>
                  <a:gd name="connsiteX3" fmla="*/ 107950 w 419100"/>
                  <a:gd name="connsiteY3" fmla="*/ 41275 h 320689"/>
                  <a:gd name="connsiteX4" fmla="*/ 114300 w 419100"/>
                  <a:gd name="connsiteY4" fmla="*/ 50800 h 320689"/>
                  <a:gd name="connsiteX5" fmla="*/ 117475 w 419100"/>
                  <a:gd name="connsiteY5" fmla="*/ 60325 h 320689"/>
                  <a:gd name="connsiteX6" fmla="*/ 127000 w 419100"/>
                  <a:gd name="connsiteY6" fmla="*/ 63500 h 320689"/>
                  <a:gd name="connsiteX7" fmla="*/ 161925 w 419100"/>
                  <a:gd name="connsiteY7" fmla="*/ 60325 h 320689"/>
                  <a:gd name="connsiteX8" fmla="*/ 177800 w 419100"/>
                  <a:gd name="connsiteY8" fmla="*/ 53975 h 320689"/>
                  <a:gd name="connsiteX9" fmla="*/ 244475 w 419100"/>
                  <a:gd name="connsiteY9" fmla="*/ 60325 h 320689"/>
                  <a:gd name="connsiteX10" fmla="*/ 257175 w 419100"/>
                  <a:gd name="connsiteY10" fmla="*/ 63500 h 320689"/>
                  <a:gd name="connsiteX11" fmla="*/ 279400 w 419100"/>
                  <a:gd name="connsiteY11" fmla="*/ 79375 h 320689"/>
                  <a:gd name="connsiteX12" fmla="*/ 311150 w 419100"/>
                  <a:gd name="connsiteY12" fmla="*/ 85725 h 320689"/>
                  <a:gd name="connsiteX13" fmla="*/ 330200 w 419100"/>
                  <a:gd name="connsiteY13" fmla="*/ 95250 h 320689"/>
                  <a:gd name="connsiteX14" fmla="*/ 342900 w 419100"/>
                  <a:gd name="connsiteY14" fmla="*/ 114300 h 320689"/>
                  <a:gd name="connsiteX15" fmla="*/ 346075 w 419100"/>
                  <a:gd name="connsiteY15" fmla="*/ 123825 h 320689"/>
                  <a:gd name="connsiteX16" fmla="*/ 374650 w 419100"/>
                  <a:gd name="connsiteY16" fmla="*/ 139700 h 320689"/>
                  <a:gd name="connsiteX17" fmla="*/ 409575 w 419100"/>
                  <a:gd name="connsiteY17" fmla="*/ 142875 h 320689"/>
                  <a:gd name="connsiteX18" fmla="*/ 419100 w 419100"/>
                  <a:gd name="connsiteY18" fmla="*/ 161925 h 320689"/>
                  <a:gd name="connsiteX19" fmla="*/ 412750 w 419100"/>
                  <a:gd name="connsiteY19" fmla="*/ 184150 h 320689"/>
                  <a:gd name="connsiteX20" fmla="*/ 409575 w 419100"/>
                  <a:gd name="connsiteY20" fmla="*/ 238125 h 320689"/>
                  <a:gd name="connsiteX21" fmla="*/ 403225 w 419100"/>
                  <a:gd name="connsiteY21" fmla="*/ 250825 h 320689"/>
                  <a:gd name="connsiteX22" fmla="*/ 384175 w 419100"/>
                  <a:gd name="connsiteY22" fmla="*/ 257175 h 320689"/>
                  <a:gd name="connsiteX23" fmla="*/ 346075 w 419100"/>
                  <a:gd name="connsiteY23" fmla="*/ 269875 h 320689"/>
                  <a:gd name="connsiteX24" fmla="*/ 327025 w 419100"/>
                  <a:gd name="connsiteY24" fmla="*/ 273050 h 320689"/>
                  <a:gd name="connsiteX25" fmla="*/ 317500 w 419100"/>
                  <a:gd name="connsiteY25" fmla="*/ 279400 h 320689"/>
                  <a:gd name="connsiteX26" fmla="*/ 295275 w 419100"/>
                  <a:gd name="connsiteY26" fmla="*/ 285750 h 320689"/>
                  <a:gd name="connsiteX27" fmla="*/ 285750 w 419100"/>
                  <a:gd name="connsiteY27" fmla="*/ 292100 h 320689"/>
                  <a:gd name="connsiteX28" fmla="*/ 273050 w 419100"/>
                  <a:gd name="connsiteY28" fmla="*/ 298450 h 320689"/>
                  <a:gd name="connsiteX29" fmla="*/ 263525 w 419100"/>
                  <a:gd name="connsiteY29" fmla="*/ 304800 h 320689"/>
                  <a:gd name="connsiteX30" fmla="*/ 250825 w 419100"/>
                  <a:gd name="connsiteY30" fmla="*/ 307975 h 320689"/>
                  <a:gd name="connsiteX31" fmla="*/ 206375 w 419100"/>
                  <a:gd name="connsiteY31" fmla="*/ 314325 h 320689"/>
                  <a:gd name="connsiteX32" fmla="*/ 184150 w 419100"/>
                  <a:gd name="connsiteY32" fmla="*/ 320675 h 320689"/>
                  <a:gd name="connsiteX33" fmla="*/ 168275 w 419100"/>
                  <a:gd name="connsiteY33" fmla="*/ 314325 h 320689"/>
                  <a:gd name="connsiteX34" fmla="*/ 146050 w 419100"/>
                  <a:gd name="connsiteY34" fmla="*/ 295275 h 320689"/>
                  <a:gd name="connsiteX35" fmla="*/ 130175 w 419100"/>
                  <a:gd name="connsiteY35" fmla="*/ 276225 h 320689"/>
                  <a:gd name="connsiteX36" fmla="*/ 120650 w 419100"/>
                  <a:gd name="connsiteY36" fmla="*/ 273050 h 320689"/>
                  <a:gd name="connsiteX37" fmla="*/ 111125 w 419100"/>
                  <a:gd name="connsiteY37" fmla="*/ 266700 h 320689"/>
                  <a:gd name="connsiteX38" fmla="*/ 107950 w 419100"/>
                  <a:gd name="connsiteY38" fmla="*/ 254000 h 320689"/>
                  <a:gd name="connsiteX39" fmla="*/ 104775 w 419100"/>
                  <a:gd name="connsiteY39" fmla="*/ 238125 h 320689"/>
                  <a:gd name="connsiteX40" fmla="*/ 76200 w 419100"/>
                  <a:gd name="connsiteY40" fmla="*/ 234950 h 320689"/>
                  <a:gd name="connsiteX41" fmla="*/ 60325 w 419100"/>
                  <a:gd name="connsiteY41" fmla="*/ 225425 h 320689"/>
                  <a:gd name="connsiteX42" fmla="*/ 57150 w 419100"/>
                  <a:gd name="connsiteY42" fmla="*/ 215900 h 320689"/>
                  <a:gd name="connsiteX43" fmla="*/ 66675 w 419100"/>
                  <a:gd name="connsiteY43" fmla="*/ 196850 h 320689"/>
                  <a:gd name="connsiteX44" fmla="*/ 34925 w 419100"/>
                  <a:gd name="connsiteY44" fmla="*/ 174625 h 320689"/>
                  <a:gd name="connsiteX45" fmla="*/ 31750 w 419100"/>
                  <a:gd name="connsiteY45" fmla="*/ 161925 h 320689"/>
                  <a:gd name="connsiteX46" fmla="*/ 28575 w 419100"/>
                  <a:gd name="connsiteY46" fmla="*/ 152400 h 320689"/>
                  <a:gd name="connsiteX47" fmla="*/ 15875 w 419100"/>
                  <a:gd name="connsiteY47" fmla="*/ 133350 h 320689"/>
                  <a:gd name="connsiteX48" fmla="*/ 9525 w 419100"/>
                  <a:gd name="connsiteY48" fmla="*/ 123825 h 320689"/>
                  <a:gd name="connsiteX49" fmla="*/ 0 w 419100"/>
                  <a:gd name="connsiteY49" fmla="*/ 104775 h 320689"/>
                  <a:gd name="connsiteX50" fmla="*/ 12700 w 419100"/>
                  <a:gd name="connsiteY50" fmla="*/ 63500 h 320689"/>
                  <a:gd name="connsiteX51" fmla="*/ 22225 w 419100"/>
                  <a:gd name="connsiteY51" fmla="*/ 57150 h 320689"/>
                  <a:gd name="connsiteX52" fmla="*/ 25400 w 419100"/>
                  <a:gd name="connsiteY52" fmla="*/ 22225 h 320689"/>
                  <a:gd name="connsiteX53" fmla="*/ 34925 w 419100"/>
                  <a:gd name="connsiteY53" fmla="*/ 12700 h 320689"/>
                  <a:gd name="connsiteX54" fmla="*/ 47625 w 419100"/>
                  <a:gd name="connsiteY54" fmla="*/ 6350 h 320689"/>
                  <a:gd name="connsiteX55" fmla="*/ 57150 w 419100"/>
                  <a:gd name="connsiteY55" fmla="*/ 0 h 320689"/>
                  <a:gd name="connsiteX56" fmla="*/ 98425 w 419100"/>
                  <a:gd name="connsiteY56" fmla="*/ 9525 h 320689"/>
                  <a:gd name="connsiteX57" fmla="*/ 88900 w 419100"/>
                  <a:gd name="connsiteY57" fmla="*/ 9525 h 32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19100" h="320689">
                    <a:moveTo>
                      <a:pt x="88900" y="9525"/>
                    </a:moveTo>
                    <a:lnTo>
                      <a:pt x="88900" y="9525"/>
                    </a:lnTo>
                    <a:cubicBezTo>
                      <a:pt x="94192" y="16933"/>
                      <a:pt x="100091" y="23943"/>
                      <a:pt x="104775" y="31750"/>
                    </a:cubicBezTo>
                    <a:cubicBezTo>
                      <a:pt x="106497" y="34620"/>
                      <a:pt x="106453" y="38282"/>
                      <a:pt x="107950" y="41275"/>
                    </a:cubicBezTo>
                    <a:cubicBezTo>
                      <a:pt x="109657" y="44688"/>
                      <a:pt x="112593" y="47387"/>
                      <a:pt x="114300" y="50800"/>
                    </a:cubicBezTo>
                    <a:cubicBezTo>
                      <a:pt x="115797" y="53793"/>
                      <a:pt x="115108" y="57958"/>
                      <a:pt x="117475" y="60325"/>
                    </a:cubicBezTo>
                    <a:cubicBezTo>
                      <a:pt x="119842" y="62692"/>
                      <a:pt x="123825" y="62442"/>
                      <a:pt x="127000" y="63500"/>
                    </a:cubicBezTo>
                    <a:cubicBezTo>
                      <a:pt x="138642" y="62442"/>
                      <a:pt x="150436" y="62479"/>
                      <a:pt x="161925" y="60325"/>
                    </a:cubicBezTo>
                    <a:cubicBezTo>
                      <a:pt x="167527" y="59275"/>
                      <a:pt x="172101" y="53975"/>
                      <a:pt x="177800" y="53975"/>
                    </a:cubicBezTo>
                    <a:cubicBezTo>
                      <a:pt x="200126" y="53975"/>
                      <a:pt x="222250" y="58208"/>
                      <a:pt x="244475" y="60325"/>
                    </a:cubicBezTo>
                    <a:cubicBezTo>
                      <a:pt x="248708" y="61383"/>
                      <a:pt x="253272" y="61549"/>
                      <a:pt x="257175" y="63500"/>
                    </a:cubicBezTo>
                    <a:cubicBezTo>
                      <a:pt x="263680" y="66753"/>
                      <a:pt x="272140" y="76264"/>
                      <a:pt x="279400" y="79375"/>
                    </a:cubicBezTo>
                    <a:cubicBezTo>
                      <a:pt x="286212" y="82295"/>
                      <a:pt x="305695" y="84513"/>
                      <a:pt x="311150" y="85725"/>
                    </a:cubicBezTo>
                    <a:cubicBezTo>
                      <a:pt x="321009" y="87916"/>
                      <a:pt x="321637" y="89542"/>
                      <a:pt x="330200" y="95250"/>
                    </a:cubicBezTo>
                    <a:cubicBezTo>
                      <a:pt x="334433" y="101600"/>
                      <a:pt x="340487" y="107060"/>
                      <a:pt x="342900" y="114300"/>
                    </a:cubicBezTo>
                    <a:cubicBezTo>
                      <a:pt x="343958" y="117475"/>
                      <a:pt x="343984" y="121212"/>
                      <a:pt x="346075" y="123825"/>
                    </a:cubicBezTo>
                    <a:cubicBezTo>
                      <a:pt x="349486" y="128089"/>
                      <a:pt x="374553" y="139677"/>
                      <a:pt x="374650" y="139700"/>
                    </a:cubicBezTo>
                    <a:cubicBezTo>
                      <a:pt x="386029" y="142377"/>
                      <a:pt x="397933" y="141817"/>
                      <a:pt x="409575" y="142875"/>
                    </a:cubicBezTo>
                    <a:cubicBezTo>
                      <a:pt x="412786" y="147691"/>
                      <a:pt x="419100" y="155352"/>
                      <a:pt x="419100" y="161925"/>
                    </a:cubicBezTo>
                    <a:cubicBezTo>
                      <a:pt x="419100" y="165912"/>
                      <a:pt x="414247" y="179658"/>
                      <a:pt x="412750" y="184150"/>
                    </a:cubicBezTo>
                    <a:cubicBezTo>
                      <a:pt x="411692" y="202142"/>
                      <a:pt x="412124" y="220283"/>
                      <a:pt x="409575" y="238125"/>
                    </a:cubicBezTo>
                    <a:cubicBezTo>
                      <a:pt x="408906" y="242810"/>
                      <a:pt x="407011" y="247985"/>
                      <a:pt x="403225" y="250825"/>
                    </a:cubicBezTo>
                    <a:cubicBezTo>
                      <a:pt x="397870" y="254841"/>
                      <a:pt x="389744" y="253462"/>
                      <a:pt x="384175" y="257175"/>
                    </a:cubicBezTo>
                    <a:cubicBezTo>
                      <a:pt x="367133" y="268536"/>
                      <a:pt x="376837" y="263723"/>
                      <a:pt x="346075" y="269875"/>
                    </a:cubicBezTo>
                    <a:cubicBezTo>
                      <a:pt x="339762" y="271138"/>
                      <a:pt x="333375" y="271992"/>
                      <a:pt x="327025" y="273050"/>
                    </a:cubicBezTo>
                    <a:cubicBezTo>
                      <a:pt x="323850" y="275167"/>
                      <a:pt x="321007" y="277897"/>
                      <a:pt x="317500" y="279400"/>
                    </a:cubicBezTo>
                    <a:cubicBezTo>
                      <a:pt x="303258" y="285504"/>
                      <a:pt x="307632" y="279571"/>
                      <a:pt x="295275" y="285750"/>
                    </a:cubicBezTo>
                    <a:cubicBezTo>
                      <a:pt x="291862" y="287457"/>
                      <a:pt x="289063" y="290207"/>
                      <a:pt x="285750" y="292100"/>
                    </a:cubicBezTo>
                    <a:cubicBezTo>
                      <a:pt x="281641" y="294448"/>
                      <a:pt x="277159" y="296102"/>
                      <a:pt x="273050" y="298450"/>
                    </a:cubicBezTo>
                    <a:cubicBezTo>
                      <a:pt x="269737" y="300343"/>
                      <a:pt x="267032" y="303297"/>
                      <a:pt x="263525" y="304800"/>
                    </a:cubicBezTo>
                    <a:cubicBezTo>
                      <a:pt x="259514" y="306519"/>
                      <a:pt x="255021" y="306776"/>
                      <a:pt x="250825" y="307975"/>
                    </a:cubicBezTo>
                    <a:cubicBezTo>
                      <a:pt x="225171" y="315305"/>
                      <a:pt x="262234" y="309247"/>
                      <a:pt x="206375" y="314325"/>
                    </a:cubicBezTo>
                    <a:cubicBezTo>
                      <a:pt x="202648" y="315567"/>
                      <a:pt x="187140" y="321007"/>
                      <a:pt x="184150" y="320675"/>
                    </a:cubicBezTo>
                    <a:cubicBezTo>
                      <a:pt x="178486" y="320046"/>
                      <a:pt x="173257" y="317093"/>
                      <a:pt x="168275" y="314325"/>
                    </a:cubicBezTo>
                    <a:cubicBezTo>
                      <a:pt x="161751" y="310700"/>
                      <a:pt x="151028" y="301249"/>
                      <a:pt x="146050" y="295275"/>
                    </a:cubicBezTo>
                    <a:cubicBezTo>
                      <a:pt x="138729" y="286490"/>
                      <a:pt x="140610" y="283182"/>
                      <a:pt x="130175" y="276225"/>
                    </a:cubicBezTo>
                    <a:cubicBezTo>
                      <a:pt x="127390" y="274369"/>
                      <a:pt x="123643" y="274547"/>
                      <a:pt x="120650" y="273050"/>
                    </a:cubicBezTo>
                    <a:cubicBezTo>
                      <a:pt x="117237" y="271343"/>
                      <a:pt x="114300" y="268817"/>
                      <a:pt x="111125" y="266700"/>
                    </a:cubicBezTo>
                    <a:cubicBezTo>
                      <a:pt x="110067" y="262467"/>
                      <a:pt x="108897" y="258260"/>
                      <a:pt x="107950" y="254000"/>
                    </a:cubicBezTo>
                    <a:cubicBezTo>
                      <a:pt x="106779" y="248732"/>
                      <a:pt x="109402" y="240901"/>
                      <a:pt x="104775" y="238125"/>
                    </a:cubicBezTo>
                    <a:cubicBezTo>
                      <a:pt x="96557" y="233194"/>
                      <a:pt x="85725" y="236008"/>
                      <a:pt x="76200" y="234950"/>
                    </a:cubicBezTo>
                    <a:cubicBezTo>
                      <a:pt x="70908" y="231775"/>
                      <a:pt x="64689" y="229789"/>
                      <a:pt x="60325" y="225425"/>
                    </a:cubicBezTo>
                    <a:cubicBezTo>
                      <a:pt x="57958" y="223058"/>
                      <a:pt x="57150" y="219247"/>
                      <a:pt x="57150" y="215900"/>
                    </a:cubicBezTo>
                    <a:cubicBezTo>
                      <a:pt x="57150" y="209327"/>
                      <a:pt x="63464" y="201666"/>
                      <a:pt x="66675" y="196850"/>
                    </a:cubicBezTo>
                    <a:cubicBezTo>
                      <a:pt x="59979" y="163372"/>
                      <a:pt x="71674" y="196674"/>
                      <a:pt x="34925" y="174625"/>
                    </a:cubicBezTo>
                    <a:cubicBezTo>
                      <a:pt x="31183" y="172380"/>
                      <a:pt x="32949" y="166121"/>
                      <a:pt x="31750" y="161925"/>
                    </a:cubicBezTo>
                    <a:cubicBezTo>
                      <a:pt x="30831" y="158707"/>
                      <a:pt x="30200" y="155326"/>
                      <a:pt x="28575" y="152400"/>
                    </a:cubicBezTo>
                    <a:cubicBezTo>
                      <a:pt x="24869" y="145729"/>
                      <a:pt x="20108" y="139700"/>
                      <a:pt x="15875" y="133350"/>
                    </a:cubicBezTo>
                    <a:cubicBezTo>
                      <a:pt x="13758" y="130175"/>
                      <a:pt x="10732" y="127445"/>
                      <a:pt x="9525" y="123825"/>
                    </a:cubicBezTo>
                    <a:cubicBezTo>
                      <a:pt x="5143" y="110680"/>
                      <a:pt x="8206" y="117085"/>
                      <a:pt x="0" y="104775"/>
                    </a:cubicBezTo>
                    <a:cubicBezTo>
                      <a:pt x="2737" y="91092"/>
                      <a:pt x="1905" y="74295"/>
                      <a:pt x="12700" y="63500"/>
                    </a:cubicBezTo>
                    <a:cubicBezTo>
                      <a:pt x="15398" y="60802"/>
                      <a:pt x="19050" y="59267"/>
                      <a:pt x="22225" y="57150"/>
                    </a:cubicBezTo>
                    <a:cubicBezTo>
                      <a:pt x="23283" y="45508"/>
                      <a:pt x="22189" y="33465"/>
                      <a:pt x="25400" y="22225"/>
                    </a:cubicBezTo>
                    <a:cubicBezTo>
                      <a:pt x="26634" y="17908"/>
                      <a:pt x="31271" y="15310"/>
                      <a:pt x="34925" y="12700"/>
                    </a:cubicBezTo>
                    <a:cubicBezTo>
                      <a:pt x="38776" y="9949"/>
                      <a:pt x="43516" y="8698"/>
                      <a:pt x="47625" y="6350"/>
                    </a:cubicBezTo>
                    <a:cubicBezTo>
                      <a:pt x="50938" y="4457"/>
                      <a:pt x="53975" y="2117"/>
                      <a:pt x="57150" y="0"/>
                    </a:cubicBezTo>
                    <a:cubicBezTo>
                      <a:pt x="86001" y="4122"/>
                      <a:pt x="72275" y="808"/>
                      <a:pt x="98425" y="9525"/>
                    </a:cubicBezTo>
                    <a:lnTo>
                      <a:pt x="88900" y="9525"/>
                    </a:lnTo>
                    <a:close/>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kern="0">
                  <a:solidFill>
                    <a:prstClr val="white"/>
                  </a:solidFill>
                  <a:latin typeface="Calibri"/>
                </a:endParaRPr>
              </a:p>
            </p:txBody>
          </p:sp>
          <p:sp>
            <p:nvSpPr>
              <p:cNvPr id="112" name="Freeform 62">
                <a:extLst>
                  <a:ext uri="{FF2B5EF4-FFF2-40B4-BE49-F238E27FC236}">
                    <a16:creationId xmlns:a16="http://schemas.microsoft.com/office/drawing/2014/main" id="{1208BADF-7798-4CAC-9AFB-4FD2FF0509AE}"/>
                  </a:ext>
                </a:extLst>
              </p:cNvPr>
              <p:cNvSpPr/>
              <p:nvPr/>
            </p:nvSpPr>
            <p:spPr>
              <a:xfrm>
                <a:off x="2321945" y="5212489"/>
                <a:ext cx="146050" cy="149225"/>
              </a:xfrm>
              <a:custGeom>
                <a:avLst/>
                <a:gdLst>
                  <a:gd name="connsiteX0" fmla="*/ 44450 w 146050"/>
                  <a:gd name="connsiteY0" fmla="*/ 136525 h 149225"/>
                  <a:gd name="connsiteX1" fmla="*/ 44450 w 146050"/>
                  <a:gd name="connsiteY1" fmla="*/ 136525 h 149225"/>
                  <a:gd name="connsiteX2" fmla="*/ 31750 w 146050"/>
                  <a:gd name="connsiteY2" fmla="*/ 111125 h 149225"/>
                  <a:gd name="connsiteX3" fmla="*/ 25400 w 146050"/>
                  <a:gd name="connsiteY3" fmla="*/ 101600 h 149225"/>
                  <a:gd name="connsiteX4" fmla="*/ 22225 w 146050"/>
                  <a:gd name="connsiteY4" fmla="*/ 88900 h 149225"/>
                  <a:gd name="connsiteX5" fmla="*/ 15875 w 146050"/>
                  <a:gd name="connsiteY5" fmla="*/ 79375 h 149225"/>
                  <a:gd name="connsiteX6" fmla="*/ 12700 w 146050"/>
                  <a:gd name="connsiteY6" fmla="*/ 69850 h 149225"/>
                  <a:gd name="connsiteX7" fmla="*/ 6350 w 146050"/>
                  <a:gd name="connsiteY7" fmla="*/ 60325 h 149225"/>
                  <a:gd name="connsiteX8" fmla="*/ 0 w 146050"/>
                  <a:gd name="connsiteY8" fmla="*/ 41275 h 149225"/>
                  <a:gd name="connsiteX9" fmla="*/ 12700 w 146050"/>
                  <a:gd name="connsiteY9" fmla="*/ 25400 h 149225"/>
                  <a:gd name="connsiteX10" fmla="*/ 19050 w 146050"/>
                  <a:gd name="connsiteY10" fmla="*/ 15875 h 149225"/>
                  <a:gd name="connsiteX11" fmla="*/ 88900 w 146050"/>
                  <a:gd name="connsiteY11" fmla="*/ 0 h 149225"/>
                  <a:gd name="connsiteX12" fmla="*/ 98425 w 146050"/>
                  <a:gd name="connsiteY12" fmla="*/ 6350 h 149225"/>
                  <a:gd name="connsiteX13" fmla="*/ 117475 w 146050"/>
                  <a:gd name="connsiteY13" fmla="*/ 12700 h 149225"/>
                  <a:gd name="connsiteX14" fmla="*/ 123825 w 146050"/>
                  <a:gd name="connsiteY14" fmla="*/ 22225 h 149225"/>
                  <a:gd name="connsiteX15" fmla="*/ 133350 w 146050"/>
                  <a:gd name="connsiteY15" fmla="*/ 50800 h 149225"/>
                  <a:gd name="connsiteX16" fmla="*/ 142875 w 146050"/>
                  <a:gd name="connsiteY16" fmla="*/ 60325 h 149225"/>
                  <a:gd name="connsiteX17" fmla="*/ 146050 w 146050"/>
                  <a:gd name="connsiteY17" fmla="*/ 69850 h 149225"/>
                  <a:gd name="connsiteX18" fmla="*/ 136525 w 146050"/>
                  <a:gd name="connsiteY18" fmla="*/ 88900 h 149225"/>
                  <a:gd name="connsiteX19" fmla="*/ 127000 w 146050"/>
                  <a:gd name="connsiteY19" fmla="*/ 92075 h 149225"/>
                  <a:gd name="connsiteX20" fmla="*/ 117475 w 146050"/>
                  <a:gd name="connsiteY20" fmla="*/ 130175 h 149225"/>
                  <a:gd name="connsiteX21" fmla="*/ 98425 w 146050"/>
                  <a:gd name="connsiteY21" fmla="*/ 142875 h 149225"/>
                  <a:gd name="connsiteX22" fmla="*/ 79375 w 146050"/>
                  <a:gd name="connsiteY22" fmla="*/ 149225 h 149225"/>
                  <a:gd name="connsiteX23" fmla="*/ 38100 w 146050"/>
                  <a:gd name="connsiteY23" fmla="*/ 139700 h 149225"/>
                  <a:gd name="connsiteX24" fmla="*/ 31750 w 146050"/>
                  <a:gd name="connsiteY24" fmla="*/ 130175 h 149225"/>
                  <a:gd name="connsiteX25" fmla="*/ 44450 w 146050"/>
                  <a:gd name="connsiteY25" fmla="*/ 136525 h 14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050" h="149225">
                    <a:moveTo>
                      <a:pt x="44450" y="136525"/>
                    </a:moveTo>
                    <a:lnTo>
                      <a:pt x="44450" y="136525"/>
                    </a:lnTo>
                    <a:cubicBezTo>
                      <a:pt x="40217" y="128058"/>
                      <a:pt x="36283" y="119435"/>
                      <a:pt x="31750" y="111125"/>
                    </a:cubicBezTo>
                    <a:cubicBezTo>
                      <a:pt x="29923" y="107775"/>
                      <a:pt x="26903" y="105107"/>
                      <a:pt x="25400" y="101600"/>
                    </a:cubicBezTo>
                    <a:cubicBezTo>
                      <a:pt x="23681" y="97589"/>
                      <a:pt x="23944" y="92911"/>
                      <a:pt x="22225" y="88900"/>
                    </a:cubicBezTo>
                    <a:cubicBezTo>
                      <a:pt x="20722" y="85393"/>
                      <a:pt x="17582" y="82788"/>
                      <a:pt x="15875" y="79375"/>
                    </a:cubicBezTo>
                    <a:cubicBezTo>
                      <a:pt x="14378" y="76382"/>
                      <a:pt x="14197" y="72843"/>
                      <a:pt x="12700" y="69850"/>
                    </a:cubicBezTo>
                    <a:cubicBezTo>
                      <a:pt x="10993" y="66437"/>
                      <a:pt x="7900" y="63812"/>
                      <a:pt x="6350" y="60325"/>
                    </a:cubicBezTo>
                    <a:cubicBezTo>
                      <a:pt x="3632" y="54208"/>
                      <a:pt x="0" y="41275"/>
                      <a:pt x="0" y="41275"/>
                    </a:cubicBezTo>
                    <a:cubicBezTo>
                      <a:pt x="6585" y="14935"/>
                      <a:pt x="-2957" y="37926"/>
                      <a:pt x="12700" y="25400"/>
                    </a:cubicBezTo>
                    <a:cubicBezTo>
                      <a:pt x="15680" y="23016"/>
                      <a:pt x="16178" y="18388"/>
                      <a:pt x="19050" y="15875"/>
                    </a:cubicBezTo>
                    <a:cubicBezTo>
                      <a:pt x="43713" y="-5705"/>
                      <a:pt x="49389" y="2469"/>
                      <a:pt x="88900" y="0"/>
                    </a:cubicBezTo>
                    <a:cubicBezTo>
                      <a:pt x="92075" y="2117"/>
                      <a:pt x="94938" y="4800"/>
                      <a:pt x="98425" y="6350"/>
                    </a:cubicBezTo>
                    <a:cubicBezTo>
                      <a:pt x="104542" y="9068"/>
                      <a:pt x="117475" y="12700"/>
                      <a:pt x="117475" y="12700"/>
                    </a:cubicBezTo>
                    <a:cubicBezTo>
                      <a:pt x="119592" y="15875"/>
                      <a:pt x="122357" y="18703"/>
                      <a:pt x="123825" y="22225"/>
                    </a:cubicBezTo>
                    <a:cubicBezTo>
                      <a:pt x="127687" y="31493"/>
                      <a:pt x="126250" y="43700"/>
                      <a:pt x="133350" y="50800"/>
                    </a:cubicBezTo>
                    <a:lnTo>
                      <a:pt x="142875" y="60325"/>
                    </a:lnTo>
                    <a:cubicBezTo>
                      <a:pt x="143933" y="63500"/>
                      <a:pt x="146050" y="66503"/>
                      <a:pt x="146050" y="69850"/>
                    </a:cubicBezTo>
                    <a:cubicBezTo>
                      <a:pt x="146050" y="74451"/>
                      <a:pt x="139736" y="86332"/>
                      <a:pt x="136525" y="88900"/>
                    </a:cubicBezTo>
                    <a:cubicBezTo>
                      <a:pt x="133912" y="90991"/>
                      <a:pt x="130175" y="91017"/>
                      <a:pt x="127000" y="92075"/>
                    </a:cubicBezTo>
                    <a:cubicBezTo>
                      <a:pt x="123825" y="104775"/>
                      <a:pt x="128367" y="122913"/>
                      <a:pt x="117475" y="130175"/>
                    </a:cubicBezTo>
                    <a:cubicBezTo>
                      <a:pt x="111125" y="134408"/>
                      <a:pt x="105665" y="140462"/>
                      <a:pt x="98425" y="142875"/>
                    </a:cubicBezTo>
                    <a:lnTo>
                      <a:pt x="79375" y="149225"/>
                    </a:lnTo>
                    <a:cubicBezTo>
                      <a:pt x="62797" y="147567"/>
                      <a:pt x="49669" y="151269"/>
                      <a:pt x="38100" y="139700"/>
                    </a:cubicBezTo>
                    <a:cubicBezTo>
                      <a:pt x="35402" y="137002"/>
                      <a:pt x="33643" y="133488"/>
                      <a:pt x="31750" y="130175"/>
                    </a:cubicBezTo>
                    <a:cubicBezTo>
                      <a:pt x="24093" y="116774"/>
                      <a:pt x="42333" y="135467"/>
                      <a:pt x="44450" y="136525"/>
                    </a:cubicBezTo>
                    <a:close/>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kern="0">
                  <a:solidFill>
                    <a:prstClr val="white"/>
                  </a:solidFill>
                  <a:latin typeface="Calibri"/>
                </a:endParaRPr>
              </a:p>
            </p:txBody>
          </p:sp>
          <p:sp>
            <p:nvSpPr>
              <p:cNvPr id="113" name="Freeform 63">
                <a:extLst>
                  <a:ext uri="{FF2B5EF4-FFF2-40B4-BE49-F238E27FC236}">
                    <a16:creationId xmlns:a16="http://schemas.microsoft.com/office/drawing/2014/main" id="{ED7452B2-F89C-4E11-A4F7-45C3B6303413}"/>
                  </a:ext>
                </a:extLst>
              </p:cNvPr>
              <p:cNvSpPr/>
              <p:nvPr/>
            </p:nvSpPr>
            <p:spPr>
              <a:xfrm>
                <a:off x="2188519" y="5043668"/>
                <a:ext cx="342976" cy="128942"/>
              </a:xfrm>
              <a:custGeom>
                <a:avLst/>
                <a:gdLst>
                  <a:gd name="connsiteX0" fmla="*/ 82626 w 342976"/>
                  <a:gd name="connsiteY0" fmla="*/ 10071 h 128942"/>
                  <a:gd name="connsiteX1" fmla="*/ 82626 w 342976"/>
                  <a:gd name="connsiteY1" fmla="*/ 10071 h 128942"/>
                  <a:gd name="connsiteX2" fmla="*/ 187401 w 342976"/>
                  <a:gd name="connsiteY2" fmla="*/ 546 h 128942"/>
                  <a:gd name="connsiteX3" fmla="*/ 244551 w 342976"/>
                  <a:gd name="connsiteY3" fmla="*/ 6896 h 128942"/>
                  <a:gd name="connsiteX4" fmla="*/ 285826 w 342976"/>
                  <a:gd name="connsiteY4" fmla="*/ 10071 h 128942"/>
                  <a:gd name="connsiteX5" fmla="*/ 308051 w 342976"/>
                  <a:gd name="connsiteY5" fmla="*/ 16421 h 128942"/>
                  <a:gd name="connsiteX6" fmla="*/ 336626 w 342976"/>
                  <a:gd name="connsiteY6" fmla="*/ 19596 h 128942"/>
                  <a:gd name="connsiteX7" fmla="*/ 342976 w 342976"/>
                  <a:gd name="connsiteY7" fmla="*/ 29121 h 128942"/>
                  <a:gd name="connsiteX8" fmla="*/ 327101 w 342976"/>
                  <a:gd name="connsiteY8" fmla="*/ 57696 h 128942"/>
                  <a:gd name="connsiteX9" fmla="*/ 314401 w 342976"/>
                  <a:gd name="connsiteY9" fmla="*/ 70396 h 128942"/>
                  <a:gd name="connsiteX10" fmla="*/ 308051 w 342976"/>
                  <a:gd name="connsiteY10" fmla="*/ 86271 h 128942"/>
                  <a:gd name="connsiteX11" fmla="*/ 298526 w 342976"/>
                  <a:gd name="connsiteY11" fmla="*/ 92621 h 128942"/>
                  <a:gd name="connsiteX12" fmla="*/ 254076 w 342976"/>
                  <a:gd name="connsiteY12" fmla="*/ 102146 h 128942"/>
                  <a:gd name="connsiteX13" fmla="*/ 235026 w 342976"/>
                  <a:gd name="connsiteY13" fmla="*/ 111671 h 128942"/>
                  <a:gd name="connsiteX14" fmla="*/ 215976 w 342976"/>
                  <a:gd name="connsiteY14" fmla="*/ 121196 h 128942"/>
                  <a:gd name="connsiteX15" fmla="*/ 181051 w 342976"/>
                  <a:gd name="connsiteY15" fmla="*/ 124371 h 128942"/>
                  <a:gd name="connsiteX16" fmla="*/ 120726 w 342976"/>
                  <a:gd name="connsiteY16" fmla="*/ 124371 h 128942"/>
                  <a:gd name="connsiteX17" fmla="*/ 50876 w 342976"/>
                  <a:gd name="connsiteY17" fmla="*/ 121196 h 128942"/>
                  <a:gd name="connsiteX18" fmla="*/ 28651 w 342976"/>
                  <a:gd name="connsiteY18" fmla="*/ 95796 h 128942"/>
                  <a:gd name="connsiteX19" fmla="*/ 9601 w 342976"/>
                  <a:gd name="connsiteY19" fmla="*/ 92621 h 128942"/>
                  <a:gd name="connsiteX20" fmla="*/ 76 w 342976"/>
                  <a:gd name="connsiteY20" fmla="*/ 86271 h 128942"/>
                  <a:gd name="connsiteX21" fmla="*/ 6426 w 342976"/>
                  <a:gd name="connsiteY21" fmla="*/ 73571 h 128942"/>
                  <a:gd name="connsiteX22" fmla="*/ 12776 w 342976"/>
                  <a:gd name="connsiteY22" fmla="*/ 54521 h 128942"/>
                  <a:gd name="connsiteX23" fmla="*/ 9601 w 342976"/>
                  <a:gd name="connsiteY23" fmla="*/ 41821 h 128942"/>
                  <a:gd name="connsiteX24" fmla="*/ 38176 w 342976"/>
                  <a:gd name="connsiteY24" fmla="*/ 29121 h 128942"/>
                  <a:gd name="connsiteX25" fmla="*/ 50876 w 342976"/>
                  <a:gd name="connsiteY25" fmla="*/ 22771 h 128942"/>
                  <a:gd name="connsiteX26" fmla="*/ 95326 w 342976"/>
                  <a:gd name="connsiteY26" fmla="*/ 19596 h 128942"/>
                  <a:gd name="connsiteX27" fmla="*/ 82626 w 342976"/>
                  <a:gd name="connsiteY27" fmla="*/ 10071 h 12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2976" h="128942">
                    <a:moveTo>
                      <a:pt x="82626" y="10071"/>
                    </a:moveTo>
                    <a:lnTo>
                      <a:pt x="82626" y="10071"/>
                    </a:lnTo>
                    <a:cubicBezTo>
                      <a:pt x="127238" y="157"/>
                      <a:pt x="124326" y="-956"/>
                      <a:pt x="187401" y="546"/>
                    </a:cubicBezTo>
                    <a:cubicBezTo>
                      <a:pt x="206563" y="1002"/>
                      <a:pt x="225473" y="5050"/>
                      <a:pt x="244551" y="6896"/>
                    </a:cubicBezTo>
                    <a:cubicBezTo>
                      <a:pt x="258286" y="8225"/>
                      <a:pt x="272068" y="9013"/>
                      <a:pt x="285826" y="10071"/>
                    </a:cubicBezTo>
                    <a:cubicBezTo>
                      <a:pt x="292939" y="12442"/>
                      <a:pt x="300647" y="15282"/>
                      <a:pt x="308051" y="16421"/>
                    </a:cubicBezTo>
                    <a:cubicBezTo>
                      <a:pt x="317523" y="17878"/>
                      <a:pt x="327101" y="18538"/>
                      <a:pt x="336626" y="19596"/>
                    </a:cubicBezTo>
                    <a:cubicBezTo>
                      <a:pt x="338743" y="22771"/>
                      <a:pt x="342976" y="25305"/>
                      <a:pt x="342976" y="29121"/>
                    </a:cubicBezTo>
                    <a:cubicBezTo>
                      <a:pt x="342976" y="50083"/>
                      <a:pt x="339373" y="49515"/>
                      <a:pt x="327101" y="57696"/>
                    </a:cubicBezTo>
                    <a:cubicBezTo>
                      <a:pt x="316753" y="88740"/>
                      <a:pt x="333216" y="47818"/>
                      <a:pt x="314401" y="70396"/>
                    </a:cubicBezTo>
                    <a:cubicBezTo>
                      <a:pt x="310752" y="74774"/>
                      <a:pt x="311364" y="81633"/>
                      <a:pt x="308051" y="86271"/>
                    </a:cubicBezTo>
                    <a:cubicBezTo>
                      <a:pt x="305833" y="89376"/>
                      <a:pt x="302013" y="91071"/>
                      <a:pt x="298526" y="92621"/>
                    </a:cubicBezTo>
                    <a:cubicBezTo>
                      <a:pt x="280823" y="100489"/>
                      <a:pt x="274082" y="99645"/>
                      <a:pt x="254076" y="102146"/>
                    </a:cubicBezTo>
                    <a:cubicBezTo>
                      <a:pt x="226779" y="120344"/>
                      <a:pt x="261316" y="98526"/>
                      <a:pt x="235026" y="111671"/>
                    </a:cubicBezTo>
                    <a:cubicBezTo>
                      <a:pt x="224965" y="116701"/>
                      <a:pt x="227149" y="119600"/>
                      <a:pt x="215976" y="121196"/>
                    </a:cubicBezTo>
                    <a:cubicBezTo>
                      <a:pt x="204404" y="122849"/>
                      <a:pt x="192693" y="123313"/>
                      <a:pt x="181051" y="124371"/>
                    </a:cubicBezTo>
                    <a:cubicBezTo>
                      <a:pt x="155157" y="133002"/>
                      <a:pt x="176250" y="127293"/>
                      <a:pt x="120726" y="124371"/>
                    </a:cubicBezTo>
                    <a:lnTo>
                      <a:pt x="50876" y="121196"/>
                    </a:lnTo>
                    <a:cubicBezTo>
                      <a:pt x="43934" y="100371"/>
                      <a:pt x="49710" y="101539"/>
                      <a:pt x="28651" y="95796"/>
                    </a:cubicBezTo>
                    <a:cubicBezTo>
                      <a:pt x="22440" y="94102"/>
                      <a:pt x="15951" y="93679"/>
                      <a:pt x="9601" y="92621"/>
                    </a:cubicBezTo>
                    <a:cubicBezTo>
                      <a:pt x="6426" y="90504"/>
                      <a:pt x="703" y="90035"/>
                      <a:pt x="76" y="86271"/>
                    </a:cubicBezTo>
                    <a:cubicBezTo>
                      <a:pt x="-702" y="81602"/>
                      <a:pt x="4668" y="77965"/>
                      <a:pt x="6426" y="73571"/>
                    </a:cubicBezTo>
                    <a:cubicBezTo>
                      <a:pt x="8912" y="67356"/>
                      <a:pt x="12776" y="54521"/>
                      <a:pt x="12776" y="54521"/>
                    </a:cubicBezTo>
                    <a:cubicBezTo>
                      <a:pt x="11718" y="50288"/>
                      <a:pt x="10800" y="46017"/>
                      <a:pt x="9601" y="41821"/>
                    </a:cubicBezTo>
                    <a:cubicBezTo>
                      <a:pt x="3971" y="22115"/>
                      <a:pt x="210" y="32918"/>
                      <a:pt x="38176" y="29121"/>
                    </a:cubicBezTo>
                    <a:cubicBezTo>
                      <a:pt x="42409" y="27004"/>
                      <a:pt x="46207" y="23549"/>
                      <a:pt x="50876" y="22771"/>
                    </a:cubicBezTo>
                    <a:cubicBezTo>
                      <a:pt x="65528" y="20329"/>
                      <a:pt x="80973" y="23423"/>
                      <a:pt x="95326" y="19596"/>
                    </a:cubicBezTo>
                    <a:cubicBezTo>
                      <a:pt x="98560" y="18734"/>
                      <a:pt x="84743" y="11659"/>
                      <a:pt x="82626" y="10071"/>
                    </a:cubicBezTo>
                    <a:close/>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kern="0">
                  <a:solidFill>
                    <a:prstClr val="white"/>
                  </a:solidFill>
                  <a:latin typeface="Calibri"/>
                </a:endParaRPr>
              </a:p>
            </p:txBody>
          </p:sp>
          <p:sp>
            <p:nvSpPr>
              <p:cNvPr id="114" name="Freeform 64">
                <a:extLst>
                  <a:ext uri="{FF2B5EF4-FFF2-40B4-BE49-F238E27FC236}">
                    <a16:creationId xmlns:a16="http://schemas.microsoft.com/office/drawing/2014/main" id="{B7C67C89-5BC6-44A3-897C-7D0207B65324}"/>
                  </a:ext>
                </a:extLst>
              </p:cNvPr>
              <p:cNvSpPr/>
              <p:nvPr/>
            </p:nvSpPr>
            <p:spPr>
              <a:xfrm>
                <a:off x="1601038" y="4752114"/>
                <a:ext cx="370139" cy="292100"/>
              </a:xfrm>
              <a:custGeom>
                <a:avLst/>
                <a:gdLst>
                  <a:gd name="connsiteX0" fmla="*/ 251007 w 370139"/>
                  <a:gd name="connsiteY0" fmla="*/ 257175 h 292100"/>
                  <a:gd name="connsiteX1" fmla="*/ 251007 w 370139"/>
                  <a:gd name="connsiteY1" fmla="*/ 257175 h 292100"/>
                  <a:gd name="connsiteX2" fmla="*/ 276407 w 370139"/>
                  <a:gd name="connsiteY2" fmla="*/ 266700 h 292100"/>
                  <a:gd name="connsiteX3" fmla="*/ 273232 w 370139"/>
                  <a:gd name="connsiteY3" fmla="*/ 282575 h 292100"/>
                  <a:gd name="connsiteX4" fmla="*/ 276407 w 370139"/>
                  <a:gd name="connsiteY4" fmla="*/ 292100 h 292100"/>
                  <a:gd name="connsiteX5" fmla="*/ 339907 w 370139"/>
                  <a:gd name="connsiteY5" fmla="*/ 288925 h 292100"/>
                  <a:gd name="connsiteX6" fmla="*/ 349432 w 370139"/>
                  <a:gd name="connsiteY6" fmla="*/ 285750 h 292100"/>
                  <a:gd name="connsiteX7" fmla="*/ 365307 w 370139"/>
                  <a:gd name="connsiteY7" fmla="*/ 260350 h 292100"/>
                  <a:gd name="connsiteX8" fmla="*/ 365307 w 370139"/>
                  <a:gd name="connsiteY8" fmla="*/ 212725 h 292100"/>
                  <a:gd name="connsiteX9" fmla="*/ 358957 w 370139"/>
                  <a:gd name="connsiteY9" fmla="*/ 203200 h 292100"/>
                  <a:gd name="connsiteX10" fmla="*/ 355782 w 370139"/>
                  <a:gd name="connsiteY10" fmla="*/ 193675 h 292100"/>
                  <a:gd name="connsiteX11" fmla="*/ 346257 w 370139"/>
                  <a:gd name="connsiteY11" fmla="*/ 187325 h 292100"/>
                  <a:gd name="connsiteX12" fmla="*/ 343082 w 370139"/>
                  <a:gd name="connsiteY12" fmla="*/ 177800 h 292100"/>
                  <a:gd name="connsiteX13" fmla="*/ 330382 w 370139"/>
                  <a:gd name="connsiteY13" fmla="*/ 171450 h 292100"/>
                  <a:gd name="connsiteX14" fmla="*/ 320857 w 370139"/>
                  <a:gd name="connsiteY14" fmla="*/ 165100 h 292100"/>
                  <a:gd name="connsiteX15" fmla="*/ 308157 w 370139"/>
                  <a:gd name="connsiteY15" fmla="*/ 155575 h 292100"/>
                  <a:gd name="connsiteX16" fmla="*/ 289107 w 370139"/>
                  <a:gd name="connsiteY16" fmla="*/ 152400 h 292100"/>
                  <a:gd name="connsiteX17" fmla="*/ 282757 w 370139"/>
                  <a:gd name="connsiteY17" fmla="*/ 120650 h 292100"/>
                  <a:gd name="connsiteX18" fmla="*/ 279582 w 370139"/>
                  <a:gd name="connsiteY18" fmla="*/ 111125 h 292100"/>
                  <a:gd name="connsiteX19" fmla="*/ 266882 w 370139"/>
                  <a:gd name="connsiteY19" fmla="*/ 107950 h 292100"/>
                  <a:gd name="connsiteX20" fmla="*/ 257357 w 370139"/>
                  <a:gd name="connsiteY20" fmla="*/ 98425 h 292100"/>
                  <a:gd name="connsiteX21" fmla="*/ 254182 w 370139"/>
                  <a:gd name="connsiteY21" fmla="*/ 88900 h 292100"/>
                  <a:gd name="connsiteX22" fmla="*/ 247832 w 370139"/>
                  <a:gd name="connsiteY22" fmla="*/ 76200 h 292100"/>
                  <a:gd name="connsiteX23" fmla="*/ 244657 w 370139"/>
                  <a:gd name="connsiteY23" fmla="*/ 66675 h 292100"/>
                  <a:gd name="connsiteX24" fmla="*/ 225607 w 370139"/>
                  <a:gd name="connsiteY24" fmla="*/ 60325 h 292100"/>
                  <a:gd name="connsiteX25" fmla="*/ 219257 w 370139"/>
                  <a:gd name="connsiteY25" fmla="*/ 41275 h 292100"/>
                  <a:gd name="connsiteX26" fmla="*/ 216082 w 370139"/>
                  <a:gd name="connsiteY26" fmla="*/ 31750 h 292100"/>
                  <a:gd name="connsiteX27" fmla="*/ 206557 w 370139"/>
                  <a:gd name="connsiteY27" fmla="*/ 25400 h 292100"/>
                  <a:gd name="connsiteX28" fmla="*/ 197032 w 370139"/>
                  <a:gd name="connsiteY28" fmla="*/ 3175 h 292100"/>
                  <a:gd name="connsiteX29" fmla="*/ 187507 w 370139"/>
                  <a:gd name="connsiteY29" fmla="*/ 0 h 292100"/>
                  <a:gd name="connsiteX30" fmla="*/ 152582 w 370139"/>
                  <a:gd name="connsiteY30" fmla="*/ 3175 h 292100"/>
                  <a:gd name="connsiteX31" fmla="*/ 143057 w 370139"/>
                  <a:gd name="connsiteY31" fmla="*/ 9525 h 292100"/>
                  <a:gd name="connsiteX32" fmla="*/ 130357 w 370139"/>
                  <a:gd name="connsiteY32" fmla="*/ 15875 h 292100"/>
                  <a:gd name="connsiteX33" fmla="*/ 124007 w 370139"/>
                  <a:gd name="connsiteY33" fmla="*/ 28575 h 292100"/>
                  <a:gd name="connsiteX34" fmla="*/ 98607 w 370139"/>
                  <a:gd name="connsiteY34" fmla="*/ 34925 h 292100"/>
                  <a:gd name="connsiteX35" fmla="*/ 89082 w 370139"/>
                  <a:gd name="connsiteY35" fmla="*/ 41275 h 292100"/>
                  <a:gd name="connsiteX36" fmla="*/ 38282 w 370139"/>
                  <a:gd name="connsiteY36" fmla="*/ 50800 h 292100"/>
                  <a:gd name="connsiteX37" fmla="*/ 25582 w 370139"/>
                  <a:gd name="connsiteY37" fmla="*/ 69850 h 292100"/>
                  <a:gd name="connsiteX38" fmla="*/ 12882 w 370139"/>
                  <a:gd name="connsiteY38" fmla="*/ 82550 h 292100"/>
                  <a:gd name="connsiteX39" fmla="*/ 6532 w 370139"/>
                  <a:gd name="connsiteY39" fmla="*/ 95250 h 292100"/>
                  <a:gd name="connsiteX40" fmla="*/ 182 w 370139"/>
                  <a:gd name="connsiteY40" fmla="*/ 104775 h 292100"/>
                  <a:gd name="connsiteX41" fmla="*/ 3357 w 370139"/>
                  <a:gd name="connsiteY41" fmla="*/ 117475 h 292100"/>
                  <a:gd name="connsiteX42" fmla="*/ 35107 w 370139"/>
                  <a:gd name="connsiteY42" fmla="*/ 136525 h 292100"/>
                  <a:gd name="connsiteX43" fmla="*/ 57332 w 370139"/>
                  <a:gd name="connsiteY43" fmla="*/ 190500 h 292100"/>
                  <a:gd name="connsiteX44" fmla="*/ 63682 w 370139"/>
                  <a:gd name="connsiteY44" fmla="*/ 200025 h 292100"/>
                  <a:gd name="connsiteX45" fmla="*/ 73207 w 370139"/>
                  <a:gd name="connsiteY45" fmla="*/ 206375 h 292100"/>
                  <a:gd name="connsiteX46" fmla="*/ 76382 w 370139"/>
                  <a:gd name="connsiteY46" fmla="*/ 219075 h 292100"/>
                  <a:gd name="connsiteX47" fmla="*/ 79557 w 370139"/>
                  <a:gd name="connsiteY47" fmla="*/ 241300 h 292100"/>
                  <a:gd name="connsiteX48" fmla="*/ 89082 w 370139"/>
                  <a:gd name="connsiteY48" fmla="*/ 244475 h 292100"/>
                  <a:gd name="connsiteX49" fmla="*/ 120832 w 370139"/>
                  <a:gd name="connsiteY49" fmla="*/ 247650 h 292100"/>
                  <a:gd name="connsiteX50" fmla="*/ 139882 w 370139"/>
                  <a:gd name="connsiteY50" fmla="*/ 260350 h 292100"/>
                  <a:gd name="connsiteX51" fmla="*/ 158932 w 370139"/>
                  <a:gd name="connsiteY51" fmla="*/ 266700 h 292100"/>
                  <a:gd name="connsiteX52" fmla="*/ 168457 w 370139"/>
                  <a:gd name="connsiteY52" fmla="*/ 260350 h 292100"/>
                  <a:gd name="connsiteX53" fmla="*/ 177982 w 370139"/>
                  <a:gd name="connsiteY53" fmla="*/ 250825 h 292100"/>
                  <a:gd name="connsiteX54" fmla="*/ 187507 w 370139"/>
                  <a:gd name="connsiteY54" fmla="*/ 247650 h 292100"/>
                  <a:gd name="connsiteX55" fmla="*/ 193857 w 370139"/>
                  <a:gd name="connsiteY55" fmla="*/ 238125 h 292100"/>
                  <a:gd name="connsiteX56" fmla="*/ 203382 w 370139"/>
                  <a:gd name="connsiteY56" fmla="*/ 234950 h 292100"/>
                  <a:gd name="connsiteX57" fmla="*/ 212907 w 370139"/>
                  <a:gd name="connsiteY57" fmla="*/ 228600 h 292100"/>
                  <a:gd name="connsiteX58" fmla="*/ 225607 w 370139"/>
                  <a:gd name="connsiteY58" fmla="*/ 234950 h 292100"/>
                  <a:gd name="connsiteX59" fmla="*/ 247832 w 370139"/>
                  <a:gd name="connsiteY59" fmla="*/ 260350 h 292100"/>
                  <a:gd name="connsiteX60" fmla="*/ 251007 w 370139"/>
                  <a:gd name="connsiteY60" fmla="*/ 257175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70139" h="292100">
                    <a:moveTo>
                      <a:pt x="251007" y="257175"/>
                    </a:moveTo>
                    <a:lnTo>
                      <a:pt x="251007" y="257175"/>
                    </a:lnTo>
                    <a:cubicBezTo>
                      <a:pt x="259474" y="260350"/>
                      <a:pt x="270453" y="259895"/>
                      <a:pt x="276407" y="266700"/>
                    </a:cubicBezTo>
                    <a:cubicBezTo>
                      <a:pt x="279961" y="270761"/>
                      <a:pt x="273232" y="277179"/>
                      <a:pt x="273232" y="282575"/>
                    </a:cubicBezTo>
                    <a:cubicBezTo>
                      <a:pt x="273232" y="285922"/>
                      <a:pt x="275349" y="288925"/>
                      <a:pt x="276407" y="292100"/>
                    </a:cubicBezTo>
                    <a:cubicBezTo>
                      <a:pt x="297574" y="291042"/>
                      <a:pt x="318794" y="290761"/>
                      <a:pt x="339907" y="288925"/>
                    </a:cubicBezTo>
                    <a:cubicBezTo>
                      <a:pt x="343241" y="288635"/>
                      <a:pt x="347487" y="288473"/>
                      <a:pt x="349432" y="285750"/>
                    </a:cubicBezTo>
                    <a:cubicBezTo>
                      <a:pt x="373476" y="252088"/>
                      <a:pt x="340813" y="276679"/>
                      <a:pt x="365307" y="260350"/>
                    </a:cubicBezTo>
                    <a:cubicBezTo>
                      <a:pt x="371719" y="241115"/>
                      <a:pt x="371781" y="245096"/>
                      <a:pt x="365307" y="212725"/>
                    </a:cubicBezTo>
                    <a:cubicBezTo>
                      <a:pt x="364559" y="208983"/>
                      <a:pt x="360664" y="206613"/>
                      <a:pt x="358957" y="203200"/>
                    </a:cubicBezTo>
                    <a:cubicBezTo>
                      <a:pt x="357460" y="200207"/>
                      <a:pt x="357873" y="196288"/>
                      <a:pt x="355782" y="193675"/>
                    </a:cubicBezTo>
                    <a:cubicBezTo>
                      <a:pt x="353398" y="190695"/>
                      <a:pt x="349432" y="189442"/>
                      <a:pt x="346257" y="187325"/>
                    </a:cubicBezTo>
                    <a:cubicBezTo>
                      <a:pt x="345199" y="184150"/>
                      <a:pt x="345449" y="180167"/>
                      <a:pt x="343082" y="177800"/>
                    </a:cubicBezTo>
                    <a:cubicBezTo>
                      <a:pt x="339735" y="174453"/>
                      <a:pt x="334491" y="173798"/>
                      <a:pt x="330382" y="171450"/>
                    </a:cubicBezTo>
                    <a:cubicBezTo>
                      <a:pt x="327069" y="169557"/>
                      <a:pt x="323962" y="167318"/>
                      <a:pt x="320857" y="165100"/>
                    </a:cubicBezTo>
                    <a:cubicBezTo>
                      <a:pt x="316551" y="162024"/>
                      <a:pt x="313070" y="157540"/>
                      <a:pt x="308157" y="155575"/>
                    </a:cubicBezTo>
                    <a:cubicBezTo>
                      <a:pt x="302180" y="153184"/>
                      <a:pt x="295457" y="153458"/>
                      <a:pt x="289107" y="152400"/>
                    </a:cubicBezTo>
                    <a:cubicBezTo>
                      <a:pt x="281934" y="130881"/>
                      <a:pt x="290054" y="157133"/>
                      <a:pt x="282757" y="120650"/>
                    </a:cubicBezTo>
                    <a:cubicBezTo>
                      <a:pt x="282101" y="117368"/>
                      <a:pt x="282195" y="113216"/>
                      <a:pt x="279582" y="111125"/>
                    </a:cubicBezTo>
                    <a:cubicBezTo>
                      <a:pt x="276175" y="108399"/>
                      <a:pt x="271115" y="109008"/>
                      <a:pt x="266882" y="107950"/>
                    </a:cubicBezTo>
                    <a:cubicBezTo>
                      <a:pt x="263707" y="104775"/>
                      <a:pt x="259848" y="102161"/>
                      <a:pt x="257357" y="98425"/>
                    </a:cubicBezTo>
                    <a:cubicBezTo>
                      <a:pt x="255501" y="95640"/>
                      <a:pt x="255500" y="91976"/>
                      <a:pt x="254182" y="88900"/>
                    </a:cubicBezTo>
                    <a:cubicBezTo>
                      <a:pt x="252318" y="84550"/>
                      <a:pt x="249696" y="80550"/>
                      <a:pt x="247832" y="76200"/>
                    </a:cubicBezTo>
                    <a:cubicBezTo>
                      <a:pt x="246514" y="73124"/>
                      <a:pt x="247380" y="68620"/>
                      <a:pt x="244657" y="66675"/>
                    </a:cubicBezTo>
                    <a:cubicBezTo>
                      <a:pt x="239210" y="62784"/>
                      <a:pt x="225607" y="60325"/>
                      <a:pt x="225607" y="60325"/>
                    </a:cubicBezTo>
                    <a:lnTo>
                      <a:pt x="219257" y="41275"/>
                    </a:lnTo>
                    <a:cubicBezTo>
                      <a:pt x="218199" y="38100"/>
                      <a:pt x="218867" y="33606"/>
                      <a:pt x="216082" y="31750"/>
                    </a:cubicBezTo>
                    <a:lnTo>
                      <a:pt x="206557" y="25400"/>
                    </a:lnTo>
                    <a:cubicBezTo>
                      <a:pt x="204660" y="19708"/>
                      <a:pt x="200955" y="7098"/>
                      <a:pt x="197032" y="3175"/>
                    </a:cubicBezTo>
                    <a:cubicBezTo>
                      <a:pt x="194665" y="808"/>
                      <a:pt x="190682" y="1058"/>
                      <a:pt x="187507" y="0"/>
                    </a:cubicBezTo>
                    <a:cubicBezTo>
                      <a:pt x="175865" y="1058"/>
                      <a:pt x="164012" y="726"/>
                      <a:pt x="152582" y="3175"/>
                    </a:cubicBezTo>
                    <a:cubicBezTo>
                      <a:pt x="148851" y="3975"/>
                      <a:pt x="146370" y="7632"/>
                      <a:pt x="143057" y="9525"/>
                    </a:cubicBezTo>
                    <a:cubicBezTo>
                      <a:pt x="138948" y="11873"/>
                      <a:pt x="134590" y="13758"/>
                      <a:pt x="130357" y="15875"/>
                    </a:cubicBezTo>
                    <a:cubicBezTo>
                      <a:pt x="128240" y="20108"/>
                      <a:pt x="128066" y="26140"/>
                      <a:pt x="124007" y="28575"/>
                    </a:cubicBezTo>
                    <a:cubicBezTo>
                      <a:pt x="116523" y="33065"/>
                      <a:pt x="98607" y="34925"/>
                      <a:pt x="98607" y="34925"/>
                    </a:cubicBezTo>
                    <a:cubicBezTo>
                      <a:pt x="95432" y="37042"/>
                      <a:pt x="92833" y="40572"/>
                      <a:pt x="89082" y="41275"/>
                    </a:cubicBezTo>
                    <a:cubicBezTo>
                      <a:pt x="33599" y="51678"/>
                      <a:pt x="62165" y="34878"/>
                      <a:pt x="38282" y="50800"/>
                    </a:cubicBezTo>
                    <a:cubicBezTo>
                      <a:pt x="30990" y="79967"/>
                      <a:pt x="41528" y="49917"/>
                      <a:pt x="25582" y="69850"/>
                    </a:cubicBezTo>
                    <a:cubicBezTo>
                      <a:pt x="13267" y="85244"/>
                      <a:pt x="33664" y="75623"/>
                      <a:pt x="12882" y="82550"/>
                    </a:cubicBezTo>
                    <a:cubicBezTo>
                      <a:pt x="10765" y="86783"/>
                      <a:pt x="8880" y="91141"/>
                      <a:pt x="6532" y="95250"/>
                    </a:cubicBezTo>
                    <a:cubicBezTo>
                      <a:pt x="4639" y="98563"/>
                      <a:pt x="722" y="100997"/>
                      <a:pt x="182" y="104775"/>
                    </a:cubicBezTo>
                    <a:cubicBezTo>
                      <a:pt x="-435" y="109095"/>
                      <a:pt x="484" y="114191"/>
                      <a:pt x="3357" y="117475"/>
                    </a:cubicBezTo>
                    <a:cubicBezTo>
                      <a:pt x="9317" y="124286"/>
                      <a:pt x="26141" y="132042"/>
                      <a:pt x="35107" y="136525"/>
                    </a:cubicBezTo>
                    <a:cubicBezTo>
                      <a:pt x="41548" y="155847"/>
                      <a:pt x="45872" y="173310"/>
                      <a:pt x="57332" y="190500"/>
                    </a:cubicBezTo>
                    <a:cubicBezTo>
                      <a:pt x="59449" y="193675"/>
                      <a:pt x="60984" y="197327"/>
                      <a:pt x="63682" y="200025"/>
                    </a:cubicBezTo>
                    <a:cubicBezTo>
                      <a:pt x="66380" y="202723"/>
                      <a:pt x="70032" y="204258"/>
                      <a:pt x="73207" y="206375"/>
                    </a:cubicBezTo>
                    <a:cubicBezTo>
                      <a:pt x="74265" y="210608"/>
                      <a:pt x="75601" y="214782"/>
                      <a:pt x="76382" y="219075"/>
                    </a:cubicBezTo>
                    <a:cubicBezTo>
                      <a:pt x="77721" y="226438"/>
                      <a:pt x="76210" y="234607"/>
                      <a:pt x="79557" y="241300"/>
                    </a:cubicBezTo>
                    <a:cubicBezTo>
                      <a:pt x="81054" y="244293"/>
                      <a:pt x="85774" y="243966"/>
                      <a:pt x="89082" y="244475"/>
                    </a:cubicBezTo>
                    <a:cubicBezTo>
                      <a:pt x="99594" y="246092"/>
                      <a:pt x="110249" y="246592"/>
                      <a:pt x="120832" y="247650"/>
                    </a:cubicBezTo>
                    <a:cubicBezTo>
                      <a:pt x="152344" y="258154"/>
                      <a:pt x="104207" y="240531"/>
                      <a:pt x="139882" y="260350"/>
                    </a:cubicBezTo>
                    <a:cubicBezTo>
                      <a:pt x="145733" y="263601"/>
                      <a:pt x="158932" y="266700"/>
                      <a:pt x="158932" y="266700"/>
                    </a:cubicBezTo>
                    <a:cubicBezTo>
                      <a:pt x="162107" y="264583"/>
                      <a:pt x="165526" y="262793"/>
                      <a:pt x="168457" y="260350"/>
                    </a:cubicBezTo>
                    <a:cubicBezTo>
                      <a:pt x="171906" y="257475"/>
                      <a:pt x="174246" y="253316"/>
                      <a:pt x="177982" y="250825"/>
                    </a:cubicBezTo>
                    <a:cubicBezTo>
                      <a:pt x="180767" y="248969"/>
                      <a:pt x="184332" y="248708"/>
                      <a:pt x="187507" y="247650"/>
                    </a:cubicBezTo>
                    <a:cubicBezTo>
                      <a:pt x="189624" y="244475"/>
                      <a:pt x="190877" y="240509"/>
                      <a:pt x="193857" y="238125"/>
                    </a:cubicBezTo>
                    <a:cubicBezTo>
                      <a:pt x="196470" y="236034"/>
                      <a:pt x="200389" y="236447"/>
                      <a:pt x="203382" y="234950"/>
                    </a:cubicBezTo>
                    <a:cubicBezTo>
                      <a:pt x="206795" y="233243"/>
                      <a:pt x="209732" y="230717"/>
                      <a:pt x="212907" y="228600"/>
                    </a:cubicBezTo>
                    <a:cubicBezTo>
                      <a:pt x="217140" y="230717"/>
                      <a:pt x="222260" y="231603"/>
                      <a:pt x="225607" y="234950"/>
                    </a:cubicBezTo>
                    <a:cubicBezTo>
                      <a:pt x="231163" y="240506"/>
                      <a:pt x="236587" y="258101"/>
                      <a:pt x="247832" y="260350"/>
                    </a:cubicBezTo>
                    <a:cubicBezTo>
                      <a:pt x="281547" y="267093"/>
                      <a:pt x="250478" y="257704"/>
                      <a:pt x="251007" y="257175"/>
                    </a:cubicBezTo>
                    <a:close/>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kern="0">
                  <a:solidFill>
                    <a:prstClr val="white"/>
                  </a:solidFill>
                  <a:latin typeface="Calibri"/>
                </a:endParaRPr>
              </a:p>
            </p:txBody>
          </p:sp>
          <p:sp>
            <p:nvSpPr>
              <p:cNvPr id="115" name="Freeform 65">
                <a:extLst>
                  <a:ext uri="{FF2B5EF4-FFF2-40B4-BE49-F238E27FC236}">
                    <a16:creationId xmlns:a16="http://schemas.microsoft.com/office/drawing/2014/main" id="{F16F7DCF-A1E9-4AEB-B4BE-2911D89DA402}"/>
                  </a:ext>
                </a:extLst>
              </p:cNvPr>
              <p:cNvSpPr/>
              <p:nvPr/>
            </p:nvSpPr>
            <p:spPr>
              <a:xfrm>
                <a:off x="737620" y="4431439"/>
                <a:ext cx="307975" cy="209550"/>
              </a:xfrm>
              <a:custGeom>
                <a:avLst/>
                <a:gdLst>
                  <a:gd name="connsiteX0" fmla="*/ 136525 w 307975"/>
                  <a:gd name="connsiteY0" fmla="*/ 177800 h 209550"/>
                  <a:gd name="connsiteX1" fmla="*/ 136525 w 307975"/>
                  <a:gd name="connsiteY1" fmla="*/ 177800 h 209550"/>
                  <a:gd name="connsiteX2" fmla="*/ 158750 w 307975"/>
                  <a:gd name="connsiteY2" fmla="*/ 200025 h 209550"/>
                  <a:gd name="connsiteX3" fmla="*/ 168275 w 307975"/>
                  <a:gd name="connsiteY3" fmla="*/ 203200 h 209550"/>
                  <a:gd name="connsiteX4" fmla="*/ 203200 w 307975"/>
                  <a:gd name="connsiteY4" fmla="*/ 209550 h 209550"/>
                  <a:gd name="connsiteX5" fmla="*/ 228600 w 307975"/>
                  <a:gd name="connsiteY5" fmla="*/ 206375 h 209550"/>
                  <a:gd name="connsiteX6" fmla="*/ 241300 w 307975"/>
                  <a:gd name="connsiteY6" fmla="*/ 200025 h 209550"/>
                  <a:gd name="connsiteX7" fmla="*/ 250825 w 307975"/>
                  <a:gd name="connsiteY7" fmla="*/ 196850 h 209550"/>
                  <a:gd name="connsiteX8" fmla="*/ 257175 w 307975"/>
                  <a:gd name="connsiteY8" fmla="*/ 184150 h 209550"/>
                  <a:gd name="connsiteX9" fmla="*/ 266700 w 307975"/>
                  <a:gd name="connsiteY9" fmla="*/ 155575 h 209550"/>
                  <a:gd name="connsiteX10" fmla="*/ 273050 w 307975"/>
                  <a:gd name="connsiteY10" fmla="*/ 133350 h 209550"/>
                  <a:gd name="connsiteX11" fmla="*/ 282575 w 307975"/>
                  <a:gd name="connsiteY11" fmla="*/ 127000 h 209550"/>
                  <a:gd name="connsiteX12" fmla="*/ 292100 w 307975"/>
                  <a:gd name="connsiteY12" fmla="*/ 117475 h 209550"/>
                  <a:gd name="connsiteX13" fmla="*/ 295275 w 307975"/>
                  <a:gd name="connsiteY13" fmla="*/ 107950 h 209550"/>
                  <a:gd name="connsiteX14" fmla="*/ 298450 w 307975"/>
                  <a:gd name="connsiteY14" fmla="*/ 92075 h 209550"/>
                  <a:gd name="connsiteX15" fmla="*/ 304800 w 307975"/>
                  <a:gd name="connsiteY15" fmla="*/ 82550 h 209550"/>
                  <a:gd name="connsiteX16" fmla="*/ 307975 w 307975"/>
                  <a:gd name="connsiteY16" fmla="*/ 73025 h 209550"/>
                  <a:gd name="connsiteX17" fmla="*/ 298450 w 307975"/>
                  <a:gd name="connsiteY17" fmla="*/ 31750 h 209550"/>
                  <a:gd name="connsiteX18" fmla="*/ 279400 w 307975"/>
                  <a:gd name="connsiteY18" fmla="*/ 25400 h 209550"/>
                  <a:gd name="connsiteX19" fmla="*/ 269875 w 307975"/>
                  <a:gd name="connsiteY19" fmla="*/ 15875 h 209550"/>
                  <a:gd name="connsiteX20" fmla="*/ 263525 w 307975"/>
                  <a:gd name="connsiteY20" fmla="*/ 6350 h 209550"/>
                  <a:gd name="connsiteX21" fmla="*/ 250825 w 307975"/>
                  <a:gd name="connsiteY21" fmla="*/ 3175 h 209550"/>
                  <a:gd name="connsiteX22" fmla="*/ 215900 w 307975"/>
                  <a:gd name="connsiteY22" fmla="*/ 0 h 209550"/>
                  <a:gd name="connsiteX23" fmla="*/ 146050 w 307975"/>
                  <a:gd name="connsiteY23" fmla="*/ 3175 h 209550"/>
                  <a:gd name="connsiteX24" fmla="*/ 136525 w 307975"/>
                  <a:gd name="connsiteY24" fmla="*/ 6350 h 209550"/>
                  <a:gd name="connsiteX25" fmla="*/ 111125 w 307975"/>
                  <a:gd name="connsiteY25" fmla="*/ 9525 h 209550"/>
                  <a:gd name="connsiteX26" fmla="*/ 92075 w 307975"/>
                  <a:gd name="connsiteY26" fmla="*/ 19050 h 209550"/>
                  <a:gd name="connsiteX27" fmla="*/ 57150 w 307975"/>
                  <a:gd name="connsiteY27" fmla="*/ 31750 h 209550"/>
                  <a:gd name="connsiteX28" fmla="*/ 47625 w 307975"/>
                  <a:gd name="connsiteY28" fmla="*/ 38100 h 209550"/>
                  <a:gd name="connsiteX29" fmla="*/ 34925 w 307975"/>
                  <a:gd name="connsiteY29" fmla="*/ 60325 h 209550"/>
                  <a:gd name="connsiteX30" fmla="*/ 28575 w 307975"/>
                  <a:gd name="connsiteY30" fmla="*/ 69850 h 209550"/>
                  <a:gd name="connsiteX31" fmla="*/ 25400 w 307975"/>
                  <a:gd name="connsiteY31" fmla="*/ 79375 h 209550"/>
                  <a:gd name="connsiteX32" fmla="*/ 15875 w 307975"/>
                  <a:gd name="connsiteY32" fmla="*/ 82550 h 209550"/>
                  <a:gd name="connsiteX33" fmla="*/ 6350 w 307975"/>
                  <a:gd name="connsiteY33" fmla="*/ 101600 h 209550"/>
                  <a:gd name="connsiteX34" fmla="*/ 0 w 307975"/>
                  <a:gd name="connsiteY34" fmla="*/ 127000 h 209550"/>
                  <a:gd name="connsiteX35" fmla="*/ 3175 w 307975"/>
                  <a:gd name="connsiteY35" fmla="*/ 152400 h 209550"/>
                  <a:gd name="connsiteX36" fmla="*/ 28575 w 307975"/>
                  <a:gd name="connsiteY36" fmla="*/ 165100 h 209550"/>
                  <a:gd name="connsiteX37" fmla="*/ 69850 w 307975"/>
                  <a:gd name="connsiteY37" fmla="*/ 168275 h 209550"/>
                  <a:gd name="connsiteX38" fmla="*/ 79375 w 307975"/>
                  <a:gd name="connsiteY38" fmla="*/ 171450 h 209550"/>
                  <a:gd name="connsiteX39" fmla="*/ 98425 w 307975"/>
                  <a:gd name="connsiteY39" fmla="*/ 184150 h 209550"/>
                  <a:gd name="connsiteX40" fmla="*/ 136525 w 307975"/>
                  <a:gd name="connsiteY40" fmla="*/ 17780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07975" h="209550">
                    <a:moveTo>
                      <a:pt x="136525" y="177800"/>
                    </a:moveTo>
                    <a:lnTo>
                      <a:pt x="136525" y="177800"/>
                    </a:lnTo>
                    <a:cubicBezTo>
                      <a:pt x="143933" y="185208"/>
                      <a:pt x="150569" y="193480"/>
                      <a:pt x="158750" y="200025"/>
                    </a:cubicBezTo>
                    <a:cubicBezTo>
                      <a:pt x="161363" y="202116"/>
                      <a:pt x="165003" y="202499"/>
                      <a:pt x="168275" y="203200"/>
                    </a:cubicBezTo>
                    <a:cubicBezTo>
                      <a:pt x="179845" y="205679"/>
                      <a:pt x="191558" y="207433"/>
                      <a:pt x="203200" y="209550"/>
                    </a:cubicBezTo>
                    <a:cubicBezTo>
                      <a:pt x="211667" y="208492"/>
                      <a:pt x="220322" y="208444"/>
                      <a:pt x="228600" y="206375"/>
                    </a:cubicBezTo>
                    <a:cubicBezTo>
                      <a:pt x="233192" y="205227"/>
                      <a:pt x="236950" y="201889"/>
                      <a:pt x="241300" y="200025"/>
                    </a:cubicBezTo>
                    <a:cubicBezTo>
                      <a:pt x="244376" y="198707"/>
                      <a:pt x="247650" y="197908"/>
                      <a:pt x="250825" y="196850"/>
                    </a:cubicBezTo>
                    <a:cubicBezTo>
                      <a:pt x="252942" y="192617"/>
                      <a:pt x="255815" y="188683"/>
                      <a:pt x="257175" y="184150"/>
                    </a:cubicBezTo>
                    <a:cubicBezTo>
                      <a:pt x="266508" y="153040"/>
                      <a:pt x="253501" y="175374"/>
                      <a:pt x="266700" y="155575"/>
                    </a:cubicBezTo>
                    <a:cubicBezTo>
                      <a:pt x="268817" y="148167"/>
                      <a:pt x="269308" y="140085"/>
                      <a:pt x="273050" y="133350"/>
                    </a:cubicBezTo>
                    <a:cubicBezTo>
                      <a:pt x="274903" y="130014"/>
                      <a:pt x="279644" y="129443"/>
                      <a:pt x="282575" y="127000"/>
                    </a:cubicBezTo>
                    <a:cubicBezTo>
                      <a:pt x="286024" y="124125"/>
                      <a:pt x="288925" y="120650"/>
                      <a:pt x="292100" y="117475"/>
                    </a:cubicBezTo>
                    <a:cubicBezTo>
                      <a:pt x="293158" y="114300"/>
                      <a:pt x="294463" y="111197"/>
                      <a:pt x="295275" y="107950"/>
                    </a:cubicBezTo>
                    <a:cubicBezTo>
                      <a:pt x="296584" y="102715"/>
                      <a:pt x="296555" y="97128"/>
                      <a:pt x="298450" y="92075"/>
                    </a:cubicBezTo>
                    <a:cubicBezTo>
                      <a:pt x="299790" y="88502"/>
                      <a:pt x="303093" y="85963"/>
                      <a:pt x="304800" y="82550"/>
                    </a:cubicBezTo>
                    <a:cubicBezTo>
                      <a:pt x="306297" y="79557"/>
                      <a:pt x="306917" y="76200"/>
                      <a:pt x="307975" y="73025"/>
                    </a:cubicBezTo>
                    <a:cubicBezTo>
                      <a:pt x="307607" y="69346"/>
                      <a:pt x="309557" y="38692"/>
                      <a:pt x="298450" y="31750"/>
                    </a:cubicBezTo>
                    <a:cubicBezTo>
                      <a:pt x="292774" y="28202"/>
                      <a:pt x="279400" y="25400"/>
                      <a:pt x="279400" y="25400"/>
                    </a:cubicBezTo>
                    <a:cubicBezTo>
                      <a:pt x="276225" y="22225"/>
                      <a:pt x="272750" y="19324"/>
                      <a:pt x="269875" y="15875"/>
                    </a:cubicBezTo>
                    <a:cubicBezTo>
                      <a:pt x="267432" y="12944"/>
                      <a:pt x="266700" y="8467"/>
                      <a:pt x="263525" y="6350"/>
                    </a:cubicBezTo>
                    <a:cubicBezTo>
                      <a:pt x="259894" y="3929"/>
                      <a:pt x="255150" y="3752"/>
                      <a:pt x="250825" y="3175"/>
                    </a:cubicBezTo>
                    <a:cubicBezTo>
                      <a:pt x="239238" y="1630"/>
                      <a:pt x="227542" y="1058"/>
                      <a:pt x="215900" y="0"/>
                    </a:cubicBezTo>
                    <a:cubicBezTo>
                      <a:pt x="192617" y="1058"/>
                      <a:pt x="169283" y="1316"/>
                      <a:pt x="146050" y="3175"/>
                    </a:cubicBezTo>
                    <a:cubicBezTo>
                      <a:pt x="142714" y="3442"/>
                      <a:pt x="139818" y="5751"/>
                      <a:pt x="136525" y="6350"/>
                    </a:cubicBezTo>
                    <a:cubicBezTo>
                      <a:pt x="128130" y="7876"/>
                      <a:pt x="119592" y="8467"/>
                      <a:pt x="111125" y="9525"/>
                    </a:cubicBezTo>
                    <a:cubicBezTo>
                      <a:pt x="76387" y="21104"/>
                      <a:pt x="129004" y="2637"/>
                      <a:pt x="92075" y="19050"/>
                    </a:cubicBezTo>
                    <a:cubicBezTo>
                      <a:pt x="65402" y="30905"/>
                      <a:pt x="81127" y="19762"/>
                      <a:pt x="57150" y="31750"/>
                    </a:cubicBezTo>
                    <a:cubicBezTo>
                      <a:pt x="53737" y="33457"/>
                      <a:pt x="50800" y="35983"/>
                      <a:pt x="47625" y="38100"/>
                    </a:cubicBezTo>
                    <a:cubicBezTo>
                      <a:pt x="32154" y="61306"/>
                      <a:pt x="51038" y="32127"/>
                      <a:pt x="34925" y="60325"/>
                    </a:cubicBezTo>
                    <a:cubicBezTo>
                      <a:pt x="33032" y="63638"/>
                      <a:pt x="30282" y="66437"/>
                      <a:pt x="28575" y="69850"/>
                    </a:cubicBezTo>
                    <a:cubicBezTo>
                      <a:pt x="27078" y="72843"/>
                      <a:pt x="27767" y="77008"/>
                      <a:pt x="25400" y="79375"/>
                    </a:cubicBezTo>
                    <a:cubicBezTo>
                      <a:pt x="23033" y="81742"/>
                      <a:pt x="19050" y="81492"/>
                      <a:pt x="15875" y="82550"/>
                    </a:cubicBezTo>
                    <a:cubicBezTo>
                      <a:pt x="7895" y="106491"/>
                      <a:pt x="18660" y="76981"/>
                      <a:pt x="6350" y="101600"/>
                    </a:cubicBezTo>
                    <a:cubicBezTo>
                      <a:pt x="3096" y="108109"/>
                      <a:pt x="1208" y="120962"/>
                      <a:pt x="0" y="127000"/>
                    </a:cubicBezTo>
                    <a:cubicBezTo>
                      <a:pt x="1058" y="135467"/>
                      <a:pt x="6" y="144478"/>
                      <a:pt x="3175" y="152400"/>
                    </a:cubicBezTo>
                    <a:cubicBezTo>
                      <a:pt x="4987" y="156929"/>
                      <a:pt x="27760" y="164774"/>
                      <a:pt x="28575" y="165100"/>
                    </a:cubicBezTo>
                    <a:cubicBezTo>
                      <a:pt x="57426" y="160978"/>
                      <a:pt x="43700" y="159558"/>
                      <a:pt x="69850" y="168275"/>
                    </a:cubicBezTo>
                    <a:cubicBezTo>
                      <a:pt x="73025" y="169333"/>
                      <a:pt x="76590" y="169594"/>
                      <a:pt x="79375" y="171450"/>
                    </a:cubicBezTo>
                    <a:lnTo>
                      <a:pt x="98425" y="184150"/>
                    </a:lnTo>
                    <a:cubicBezTo>
                      <a:pt x="142039" y="177440"/>
                      <a:pt x="130175" y="178858"/>
                      <a:pt x="136525" y="177800"/>
                    </a:cubicBezTo>
                    <a:close/>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kern="0">
                  <a:solidFill>
                    <a:prstClr val="white"/>
                  </a:solidFill>
                  <a:latin typeface="Calibri"/>
                </a:endParaRPr>
              </a:p>
            </p:txBody>
          </p:sp>
          <p:sp>
            <p:nvSpPr>
              <p:cNvPr id="116" name="Freeform 66">
                <a:extLst>
                  <a:ext uri="{FF2B5EF4-FFF2-40B4-BE49-F238E27FC236}">
                    <a16:creationId xmlns:a16="http://schemas.microsoft.com/office/drawing/2014/main" id="{370EC290-37A5-4DE2-9E2D-C6D19A93CD8E}"/>
                  </a:ext>
                </a:extLst>
              </p:cNvPr>
              <p:cNvSpPr/>
              <p:nvPr/>
            </p:nvSpPr>
            <p:spPr>
              <a:xfrm>
                <a:off x="461395" y="4564446"/>
                <a:ext cx="130752" cy="138557"/>
              </a:xfrm>
              <a:custGeom>
                <a:avLst/>
                <a:gdLst>
                  <a:gd name="connsiteX0" fmla="*/ 12700 w 130752"/>
                  <a:gd name="connsiteY0" fmla="*/ 86068 h 138557"/>
                  <a:gd name="connsiteX1" fmla="*/ 12700 w 130752"/>
                  <a:gd name="connsiteY1" fmla="*/ 86068 h 138557"/>
                  <a:gd name="connsiteX2" fmla="*/ 28575 w 130752"/>
                  <a:gd name="connsiteY2" fmla="*/ 63843 h 138557"/>
                  <a:gd name="connsiteX3" fmla="*/ 31750 w 130752"/>
                  <a:gd name="connsiteY3" fmla="*/ 51143 h 138557"/>
                  <a:gd name="connsiteX4" fmla="*/ 47625 w 130752"/>
                  <a:gd name="connsiteY4" fmla="*/ 35268 h 138557"/>
                  <a:gd name="connsiteX5" fmla="*/ 53975 w 130752"/>
                  <a:gd name="connsiteY5" fmla="*/ 25743 h 138557"/>
                  <a:gd name="connsiteX6" fmla="*/ 63500 w 130752"/>
                  <a:gd name="connsiteY6" fmla="*/ 19393 h 138557"/>
                  <a:gd name="connsiteX7" fmla="*/ 66675 w 130752"/>
                  <a:gd name="connsiteY7" fmla="*/ 9868 h 138557"/>
                  <a:gd name="connsiteX8" fmla="*/ 85725 w 130752"/>
                  <a:gd name="connsiteY8" fmla="*/ 343 h 138557"/>
                  <a:gd name="connsiteX9" fmla="*/ 127000 w 130752"/>
                  <a:gd name="connsiteY9" fmla="*/ 3518 h 138557"/>
                  <a:gd name="connsiteX10" fmla="*/ 130175 w 130752"/>
                  <a:gd name="connsiteY10" fmla="*/ 22568 h 138557"/>
                  <a:gd name="connsiteX11" fmla="*/ 114300 w 130752"/>
                  <a:gd name="connsiteY11" fmla="*/ 47968 h 138557"/>
                  <a:gd name="connsiteX12" fmla="*/ 104775 w 130752"/>
                  <a:gd name="connsiteY12" fmla="*/ 86068 h 138557"/>
                  <a:gd name="connsiteX13" fmla="*/ 85725 w 130752"/>
                  <a:gd name="connsiteY13" fmla="*/ 98768 h 138557"/>
                  <a:gd name="connsiteX14" fmla="*/ 79375 w 130752"/>
                  <a:gd name="connsiteY14" fmla="*/ 108293 h 138557"/>
                  <a:gd name="connsiteX15" fmla="*/ 63500 w 130752"/>
                  <a:gd name="connsiteY15" fmla="*/ 127343 h 138557"/>
                  <a:gd name="connsiteX16" fmla="*/ 38100 w 130752"/>
                  <a:gd name="connsiteY16" fmla="*/ 130518 h 138557"/>
                  <a:gd name="connsiteX17" fmla="*/ 19050 w 130752"/>
                  <a:gd name="connsiteY17" fmla="*/ 136868 h 138557"/>
                  <a:gd name="connsiteX18" fmla="*/ 6350 w 130752"/>
                  <a:gd name="connsiteY18" fmla="*/ 117818 h 138557"/>
                  <a:gd name="connsiteX19" fmla="*/ 0 w 130752"/>
                  <a:gd name="connsiteY19" fmla="*/ 108293 h 138557"/>
                  <a:gd name="connsiteX20" fmla="*/ 6350 w 130752"/>
                  <a:gd name="connsiteY20" fmla="*/ 98768 h 138557"/>
                  <a:gd name="connsiteX21" fmla="*/ 12700 w 130752"/>
                  <a:gd name="connsiteY21" fmla="*/ 86068 h 13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752" h="138557">
                    <a:moveTo>
                      <a:pt x="12700" y="86068"/>
                    </a:moveTo>
                    <a:lnTo>
                      <a:pt x="12700" y="86068"/>
                    </a:lnTo>
                    <a:cubicBezTo>
                      <a:pt x="17992" y="78660"/>
                      <a:pt x="24215" y="71835"/>
                      <a:pt x="28575" y="63843"/>
                    </a:cubicBezTo>
                    <a:cubicBezTo>
                      <a:pt x="30665" y="60012"/>
                      <a:pt x="30031" y="55154"/>
                      <a:pt x="31750" y="51143"/>
                    </a:cubicBezTo>
                    <a:cubicBezTo>
                      <a:pt x="35983" y="41265"/>
                      <a:pt x="39158" y="40912"/>
                      <a:pt x="47625" y="35268"/>
                    </a:cubicBezTo>
                    <a:cubicBezTo>
                      <a:pt x="49742" y="32093"/>
                      <a:pt x="51277" y="28441"/>
                      <a:pt x="53975" y="25743"/>
                    </a:cubicBezTo>
                    <a:cubicBezTo>
                      <a:pt x="56673" y="23045"/>
                      <a:pt x="61116" y="22373"/>
                      <a:pt x="63500" y="19393"/>
                    </a:cubicBezTo>
                    <a:cubicBezTo>
                      <a:pt x="65591" y="16780"/>
                      <a:pt x="64584" y="12481"/>
                      <a:pt x="66675" y="9868"/>
                    </a:cubicBezTo>
                    <a:cubicBezTo>
                      <a:pt x="71151" y="4273"/>
                      <a:pt x="79450" y="2435"/>
                      <a:pt x="85725" y="343"/>
                    </a:cubicBezTo>
                    <a:cubicBezTo>
                      <a:pt x="99483" y="1401"/>
                      <a:pt x="114658" y="-2653"/>
                      <a:pt x="127000" y="3518"/>
                    </a:cubicBezTo>
                    <a:cubicBezTo>
                      <a:pt x="132758" y="6397"/>
                      <a:pt x="130175" y="16130"/>
                      <a:pt x="130175" y="22568"/>
                    </a:cubicBezTo>
                    <a:cubicBezTo>
                      <a:pt x="130175" y="48165"/>
                      <a:pt x="132049" y="43531"/>
                      <a:pt x="114300" y="47968"/>
                    </a:cubicBezTo>
                    <a:cubicBezTo>
                      <a:pt x="98029" y="72374"/>
                      <a:pt x="100345" y="59490"/>
                      <a:pt x="104775" y="86068"/>
                    </a:cubicBezTo>
                    <a:cubicBezTo>
                      <a:pt x="88833" y="109981"/>
                      <a:pt x="110328" y="82366"/>
                      <a:pt x="85725" y="98768"/>
                    </a:cubicBezTo>
                    <a:cubicBezTo>
                      <a:pt x="82550" y="100885"/>
                      <a:pt x="81268" y="104980"/>
                      <a:pt x="79375" y="108293"/>
                    </a:cubicBezTo>
                    <a:cubicBezTo>
                      <a:pt x="74408" y="116985"/>
                      <a:pt x="74472" y="124351"/>
                      <a:pt x="63500" y="127343"/>
                    </a:cubicBezTo>
                    <a:cubicBezTo>
                      <a:pt x="55268" y="129588"/>
                      <a:pt x="46567" y="129460"/>
                      <a:pt x="38100" y="130518"/>
                    </a:cubicBezTo>
                    <a:cubicBezTo>
                      <a:pt x="31750" y="132635"/>
                      <a:pt x="22763" y="142437"/>
                      <a:pt x="19050" y="136868"/>
                    </a:cubicBezTo>
                    <a:lnTo>
                      <a:pt x="6350" y="117818"/>
                    </a:lnTo>
                    <a:lnTo>
                      <a:pt x="0" y="108293"/>
                    </a:lnTo>
                    <a:cubicBezTo>
                      <a:pt x="2117" y="105118"/>
                      <a:pt x="4800" y="102255"/>
                      <a:pt x="6350" y="98768"/>
                    </a:cubicBezTo>
                    <a:cubicBezTo>
                      <a:pt x="17267" y="74204"/>
                      <a:pt x="11642" y="88185"/>
                      <a:pt x="12700" y="86068"/>
                    </a:cubicBezTo>
                    <a:close/>
                  </a:path>
                </a:pathLst>
              </a:custGeom>
              <a:grpFill/>
              <a:ln w="952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kern="0">
                  <a:solidFill>
                    <a:prstClr val="white"/>
                  </a:solidFill>
                  <a:latin typeface="Calibri"/>
                </a:endParaRPr>
              </a:p>
            </p:txBody>
          </p:sp>
        </p:grpSp>
        <p:sp>
          <p:nvSpPr>
            <p:cNvPr id="117" name="Rectangle 116">
              <a:extLst>
                <a:ext uri="{FF2B5EF4-FFF2-40B4-BE49-F238E27FC236}">
                  <a16:creationId xmlns:a16="http://schemas.microsoft.com/office/drawing/2014/main" id="{874E26D2-B3DA-456B-8BF0-61F29297AAEF}"/>
                </a:ext>
              </a:extLst>
            </p:cNvPr>
            <p:cNvSpPr/>
            <p:nvPr/>
          </p:nvSpPr>
          <p:spPr>
            <a:xfrm>
              <a:off x="9330282" y="3079733"/>
              <a:ext cx="175732" cy="15001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sp>
          <p:nvSpPr>
            <p:cNvPr id="118" name="TextBox 117">
              <a:extLst>
                <a:ext uri="{FF2B5EF4-FFF2-40B4-BE49-F238E27FC236}">
                  <a16:creationId xmlns:a16="http://schemas.microsoft.com/office/drawing/2014/main" id="{4F8FA6AE-8447-49D0-8451-D24F13715B06}"/>
                </a:ext>
              </a:extLst>
            </p:cNvPr>
            <p:cNvSpPr txBox="1"/>
            <p:nvPr/>
          </p:nvSpPr>
          <p:spPr>
            <a:xfrm>
              <a:off x="9506012" y="3020931"/>
              <a:ext cx="918307" cy="28330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prstClr val="black"/>
                  </a:solidFill>
                  <a:effectLst/>
                  <a:uLnTx/>
                  <a:uFillTx/>
                  <a:latin typeface="Calibri"/>
                </a:rPr>
                <a:t>D.C.</a:t>
              </a:r>
            </a:p>
          </p:txBody>
        </p:sp>
      </p:grpSp>
      <p:sp>
        <p:nvSpPr>
          <p:cNvPr id="121" name="Slide Number Placeholder 1">
            <a:extLst>
              <a:ext uri="{FF2B5EF4-FFF2-40B4-BE49-F238E27FC236}">
                <a16:creationId xmlns:a16="http://schemas.microsoft.com/office/drawing/2014/main" id="{FF94130F-3A02-4CB9-BC8B-F4249168A4A4}"/>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11</a:t>
            </a:fld>
            <a:endParaRPr lang="en-US"/>
          </a:p>
        </p:txBody>
      </p:sp>
    </p:spTree>
    <p:extLst>
      <p:ext uri="{BB962C8B-B14F-4D97-AF65-F5344CB8AC3E}">
        <p14:creationId xmlns:p14="http://schemas.microsoft.com/office/powerpoint/2010/main" val="2339207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4AE3F7-A5BF-41BE-B6C1-AD8FCAF0BCF6}"/>
              </a:ext>
            </a:extLst>
          </p:cNvPr>
          <p:cNvSpPr>
            <a:spLocks noGrp="1"/>
          </p:cNvSpPr>
          <p:nvPr>
            <p:ph type="title"/>
          </p:nvPr>
        </p:nvSpPr>
        <p:spPr/>
        <p:txBody>
          <a:bodyPr/>
          <a:lstStyle/>
          <a:p>
            <a:r>
              <a:rPr lang="en-US" dirty="0"/>
              <a:t>Umbrella Hub Arrangement</a:t>
            </a:r>
          </a:p>
        </p:txBody>
      </p:sp>
    </p:spTree>
    <p:extLst>
      <p:ext uri="{BB962C8B-B14F-4D97-AF65-F5344CB8AC3E}">
        <p14:creationId xmlns:p14="http://schemas.microsoft.com/office/powerpoint/2010/main" val="301730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8E1A51-2695-4D14-8773-8F2B628DE485}"/>
              </a:ext>
            </a:extLst>
          </p:cNvPr>
          <p:cNvSpPr>
            <a:spLocks noGrp="1"/>
          </p:cNvSpPr>
          <p:nvPr>
            <p:ph type="title"/>
          </p:nvPr>
        </p:nvSpPr>
        <p:spPr/>
        <p:txBody>
          <a:bodyPr>
            <a:normAutofit fontScale="90000"/>
          </a:bodyPr>
          <a:lstStyle/>
          <a:p>
            <a:r>
              <a:rPr lang="en-US"/>
              <a:t>What is a UHA</a:t>
            </a:r>
          </a:p>
        </p:txBody>
      </p:sp>
      <p:pic>
        <p:nvPicPr>
          <p:cNvPr id="6" name="Content Placeholder 5" descr="Umbrella outline">
            <a:extLst>
              <a:ext uri="{FF2B5EF4-FFF2-40B4-BE49-F238E27FC236}">
                <a16:creationId xmlns:a16="http://schemas.microsoft.com/office/drawing/2014/main" id="{73DEDA5E-14E5-4491-ADC9-FDF346C7866C}"/>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97046" y="1363392"/>
            <a:ext cx="4800600" cy="4800600"/>
          </a:xfrm>
        </p:spPr>
      </p:pic>
      <p:sp>
        <p:nvSpPr>
          <p:cNvPr id="7" name="TextBox 6">
            <a:extLst>
              <a:ext uri="{FF2B5EF4-FFF2-40B4-BE49-F238E27FC236}">
                <a16:creationId xmlns:a16="http://schemas.microsoft.com/office/drawing/2014/main" id="{F84FF5C7-E6AF-4DD4-904C-015E329C5FBB}"/>
              </a:ext>
            </a:extLst>
          </p:cNvPr>
          <p:cNvSpPr txBox="1"/>
          <p:nvPr/>
        </p:nvSpPr>
        <p:spPr>
          <a:xfrm rot="16200000">
            <a:off x="6933885" y="4277033"/>
            <a:ext cx="1524000" cy="400110"/>
          </a:xfrm>
          <a:prstGeom prst="rect">
            <a:avLst/>
          </a:prstGeom>
          <a:noFill/>
        </p:spPr>
        <p:txBody>
          <a:bodyPr wrap="square" rtlCol="0">
            <a:spAutoFit/>
          </a:bodyPr>
          <a:lstStyle/>
          <a:p>
            <a:r>
              <a:rPr lang="en-US" sz="2000" b="1" dirty="0">
                <a:solidFill>
                  <a:srgbClr val="165C7D"/>
                </a:solidFill>
              </a:rPr>
              <a:t>Subsidiary </a:t>
            </a:r>
          </a:p>
        </p:txBody>
      </p:sp>
      <p:sp>
        <p:nvSpPr>
          <p:cNvPr id="8" name="TextBox 7">
            <a:extLst>
              <a:ext uri="{FF2B5EF4-FFF2-40B4-BE49-F238E27FC236}">
                <a16:creationId xmlns:a16="http://schemas.microsoft.com/office/drawing/2014/main" id="{3FDF2272-86E3-4DB0-81DC-63C06C80D380}"/>
              </a:ext>
            </a:extLst>
          </p:cNvPr>
          <p:cNvSpPr txBox="1"/>
          <p:nvPr/>
        </p:nvSpPr>
        <p:spPr>
          <a:xfrm rot="16200000">
            <a:off x="5907375" y="4277033"/>
            <a:ext cx="1524000" cy="400110"/>
          </a:xfrm>
          <a:prstGeom prst="rect">
            <a:avLst/>
          </a:prstGeom>
          <a:noFill/>
        </p:spPr>
        <p:txBody>
          <a:bodyPr wrap="square" rtlCol="0">
            <a:spAutoFit/>
          </a:bodyPr>
          <a:lstStyle/>
          <a:p>
            <a:r>
              <a:rPr lang="en-US" sz="2000" b="1">
                <a:solidFill>
                  <a:srgbClr val="165C7D"/>
                </a:solidFill>
              </a:rPr>
              <a:t>Subsidiary </a:t>
            </a:r>
          </a:p>
        </p:txBody>
      </p:sp>
      <p:sp>
        <p:nvSpPr>
          <p:cNvPr id="9" name="TextBox 8">
            <a:extLst>
              <a:ext uri="{FF2B5EF4-FFF2-40B4-BE49-F238E27FC236}">
                <a16:creationId xmlns:a16="http://schemas.microsoft.com/office/drawing/2014/main" id="{D7E4085D-D84B-40BD-9FCF-6D2E1392C5C4}"/>
              </a:ext>
            </a:extLst>
          </p:cNvPr>
          <p:cNvSpPr txBox="1"/>
          <p:nvPr/>
        </p:nvSpPr>
        <p:spPr>
          <a:xfrm rot="16200000">
            <a:off x="7971883" y="4277033"/>
            <a:ext cx="1524000" cy="400110"/>
          </a:xfrm>
          <a:prstGeom prst="rect">
            <a:avLst/>
          </a:prstGeom>
          <a:noFill/>
        </p:spPr>
        <p:txBody>
          <a:bodyPr wrap="square" rtlCol="0">
            <a:spAutoFit/>
          </a:bodyPr>
          <a:lstStyle/>
          <a:p>
            <a:r>
              <a:rPr lang="en-US" sz="2000" b="1">
                <a:solidFill>
                  <a:srgbClr val="165C7D"/>
                </a:solidFill>
              </a:rPr>
              <a:t>Subsidiary </a:t>
            </a:r>
          </a:p>
        </p:txBody>
      </p:sp>
      <p:sp>
        <p:nvSpPr>
          <p:cNvPr id="10" name="TextBox 9">
            <a:extLst>
              <a:ext uri="{FF2B5EF4-FFF2-40B4-BE49-F238E27FC236}">
                <a16:creationId xmlns:a16="http://schemas.microsoft.com/office/drawing/2014/main" id="{BCABCD10-8BA9-466B-B130-95587911D637}"/>
              </a:ext>
            </a:extLst>
          </p:cNvPr>
          <p:cNvSpPr txBox="1"/>
          <p:nvPr/>
        </p:nvSpPr>
        <p:spPr>
          <a:xfrm rot="16200000">
            <a:off x="9070541" y="4277033"/>
            <a:ext cx="1524000" cy="400110"/>
          </a:xfrm>
          <a:prstGeom prst="rect">
            <a:avLst/>
          </a:prstGeom>
          <a:noFill/>
        </p:spPr>
        <p:txBody>
          <a:bodyPr wrap="square" rtlCol="0">
            <a:spAutoFit/>
          </a:bodyPr>
          <a:lstStyle/>
          <a:p>
            <a:r>
              <a:rPr lang="en-US" sz="2000" b="1">
                <a:solidFill>
                  <a:srgbClr val="165C7D"/>
                </a:solidFill>
              </a:rPr>
              <a:t>Subsidiary </a:t>
            </a:r>
          </a:p>
        </p:txBody>
      </p:sp>
      <p:sp>
        <p:nvSpPr>
          <p:cNvPr id="21" name="TextBox 20">
            <a:extLst>
              <a:ext uri="{FF2B5EF4-FFF2-40B4-BE49-F238E27FC236}">
                <a16:creationId xmlns:a16="http://schemas.microsoft.com/office/drawing/2014/main" id="{210E91E7-8037-42FB-877F-EDA6DA9F6054}"/>
              </a:ext>
            </a:extLst>
          </p:cNvPr>
          <p:cNvSpPr txBox="1"/>
          <p:nvPr/>
        </p:nvSpPr>
        <p:spPr>
          <a:xfrm>
            <a:off x="7361397" y="2209599"/>
            <a:ext cx="1871897" cy="707886"/>
          </a:xfrm>
          <a:prstGeom prst="rect">
            <a:avLst/>
          </a:prstGeom>
          <a:noFill/>
        </p:spPr>
        <p:txBody>
          <a:bodyPr wrap="square" rtlCol="0">
            <a:spAutoFit/>
          </a:bodyPr>
          <a:lstStyle/>
          <a:p>
            <a:r>
              <a:rPr lang="en-US" sz="2000" b="1" dirty="0">
                <a:solidFill>
                  <a:srgbClr val="165C7D"/>
                </a:solidFill>
              </a:rPr>
              <a:t>Umbrella Hub Organization</a:t>
            </a:r>
          </a:p>
        </p:txBody>
      </p:sp>
      <p:sp>
        <p:nvSpPr>
          <p:cNvPr id="22" name="TextBox 21">
            <a:extLst>
              <a:ext uri="{FF2B5EF4-FFF2-40B4-BE49-F238E27FC236}">
                <a16:creationId xmlns:a16="http://schemas.microsoft.com/office/drawing/2014/main" id="{C163AD60-5F74-4DB2-9A0F-D569D2ADE002}"/>
              </a:ext>
            </a:extLst>
          </p:cNvPr>
          <p:cNvSpPr txBox="1"/>
          <p:nvPr/>
        </p:nvSpPr>
        <p:spPr>
          <a:xfrm>
            <a:off x="10031679" y="2363487"/>
            <a:ext cx="2130318" cy="400110"/>
          </a:xfrm>
          <a:prstGeom prst="rect">
            <a:avLst/>
          </a:prstGeom>
          <a:noFill/>
        </p:spPr>
        <p:txBody>
          <a:bodyPr wrap="square" rtlCol="0">
            <a:spAutoFit/>
          </a:bodyPr>
          <a:lstStyle/>
          <a:p>
            <a:r>
              <a:rPr lang="en-US" sz="2000" b="1">
                <a:solidFill>
                  <a:srgbClr val="165C7D"/>
                </a:solidFill>
              </a:rPr>
              <a:t>Billing Platform</a:t>
            </a:r>
          </a:p>
        </p:txBody>
      </p:sp>
      <p:cxnSp>
        <p:nvCxnSpPr>
          <p:cNvPr id="24" name="Straight Arrow Connector 23">
            <a:extLst>
              <a:ext uri="{FF2B5EF4-FFF2-40B4-BE49-F238E27FC236}">
                <a16:creationId xmlns:a16="http://schemas.microsoft.com/office/drawing/2014/main" id="{2BEBE2C1-F5A8-4758-962B-A41A7F673477}"/>
              </a:ext>
            </a:extLst>
          </p:cNvPr>
          <p:cNvCxnSpPr>
            <a:endCxn id="22" idx="1"/>
          </p:cNvCxnSpPr>
          <p:nvPr/>
        </p:nvCxnSpPr>
        <p:spPr>
          <a:xfrm>
            <a:off x="9233294" y="2563542"/>
            <a:ext cx="798385" cy="0"/>
          </a:xfrm>
          <a:prstGeom prst="straightConnector1">
            <a:avLst/>
          </a:prstGeom>
          <a:ln w="38100">
            <a:solidFill>
              <a:srgbClr val="165C7D"/>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5A6BA5E8-9F78-4457-A2F6-82D596C44504}"/>
              </a:ext>
            </a:extLst>
          </p:cNvPr>
          <p:cNvCxnSpPr>
            <a:endCxn id="8" idx="3"/>
          </p:cNvCxnSpPr>
          <p:nvPr/>
        </p:nvCxnSpPr>
        <p:spPr>
          <a:xfrm flipH="1">
            <a:off x="6669375" y="2917485"/>
            <a:ext cx="1627970" cy="797603"/>
          </a:xfrm>
          <a:prstGeom prst="straightConnector1">
            <a:avLst/>
          </a:prstGeom>
          <a:ln w="38100">
            <a:solidFill>
              <a:srgbClr val="165C7D"/>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AF97440B-A376-4E26-AC22-2531D886FD81}"/>
              </a:ext>
            </a:extLst>
          </p:cNvPr>
          <p:cNvCxnSpPr>
            <a:stCxn id="21" idx="2"/>
            <a:endCxn id="7" idx="3"/>
          </p:cNvCxnSpPr>
          <p:nvPr/>
        </p:nvCxnSpPr>
        <p:spPr>
          <a:xfrm flipH="1">
            <a:off x="7695885" y="2917485"/>
            <a:ext cx="601461" cy="797603"/>
          </a:xfrm>
          <a:prstGeom prst="straightConnector1">
            <a:avLst/>
          </a:prstGeom>
          <a:ln w="38100">
            <a:solidFill>
              <a:srgbClr val="165C7D"/>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5B1AD36E-CD4F-4BDB-AEDE-1A7D4BC90E15}"/>
              </a:ext>
            </a:extLst>
          </p:cNvPr>
          <p:cNvCxnSpPr>
            <a:endCxn id="9" idx="3"/>
          </p:cNvCxnSpPr>
          <p:nvPr/>
        </p:nvCxnSpPr>
        <p:spPr>
          <a:xfrm>
            <a:off x="8297345" y="2917485"/>
            <a:ext cx="436538" cy="846207"/>
          </a:xfrm>
          <a:prstGeom prst="straightConnector1">
            <a:avLst/>
          </a:prstGeom>
          <a:ln w="38100">
            <a:solidFill>
              <a:srgbClr val="165C7D"/>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E382CC55-2379-4491-9490-6745BA21545E}"/>
              </a:ext>
            </a:extLst>
          </p:cNvPr>
          <p:cNvCxnSpPr>
            <a:stCxn id="21" idx="2"/>
            <a:endCxn id="10" idx="3"/>
          </p:cNvCxnSpPr>
          <p:nvPr/>
        </p:nvCxnSpPr>
        <p:spPr>
          <a:xfrm>
            <a:off x="8297346" y="2917485"/>
            <a:ext cx="1535195" cy="797603"/>
          </a:xfrm>
          <a:prstGeom prst="straightConnector1">
            <a:avLst/>
          </a:prstGeom>
          <a:ln w="38100">
            <a:solidFill>
              <a:srgbClr val="165C7D"/>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F677DA78-B396-4992-9A19-3AE5CDE98259}"/>
              </a:ext>
            </a:extLst>
          </p:cNvPr>
          <p:cNvSpPr txBox="1"/>
          <p:nvPr/>
        </p:nvSpPr>
        <p:spPr>
          <a:xfrm>
            <a:off x="1294605" y="943320"/>
            <a:ext cx="4903560" cy="4708981"/>
          </a:xfrm>
          <a:prstGeom prst="rect">
            <a:avLst/>
          </a:prstGeom>
          <a:noFill/>
        </p:spPr>
        <p:txBody>
          <a:bodyPr wrap="square" rtlCol="0">
            <a:spAutoFit/>
          </a:bodyPr>
          <a:lstStyle/>
          <a:p>
            <a:endParaRPr lang="en-US" dirty="0">
              <a:solidFill>
                <a:srgbClr val="193560"/>
              </a:solidFill>
            </a:endParaRPr>
          </a:p>
          <a:p>
            <a:endParaRPr lang="en-US" dirty="0">
              <a:solidFill>
                <a:srgbClr val="193560"/>
              </a:solidFill>
            </a:endParaRPr>
          </a:p>
          <a:p>
            <a:endParaRPr lang="en-US" dirty="0">
              <a:solidFill>
                <a:srgbClr val="193560"/>
              </a:solidFill>
            </a:endParaRPr>
          </a:p>
          <a:p>
            <a:endParaRPr lang="en-US" dirty="0">
              <a:solidFill>
                <a:srgbClr val="193560"/>
              </a:solidFill>
            </a:endParaRPr>
          </a:p>
          <a:p>
            <a:pPr lvl="1"/>
            <a:r>
              <a:rPr lang="en-US" sz="1600" b="1" dirty="0">
                <a:solidFill>
                  <a:srgbClr val="193560"/>
                </a:solidFill>
              </a:rPr>
              <a:t>UHO</a:t>
            </a:r>
            <a:r>
              <a:rPr lang="en-US" sz="1600" dirty="0">
                <a:solidFill>
                  <a:srgbClr val="193560"/>
                </a:solidFill>
              </a:rPr>
              <a:t>: lead organization with the reach and resources to provide administrative services and coordinate stakeholders. </a:t>
            </a:r>
          </a:p>
          <a:p>
            <a:pPr lvl="1"/>
            <a:endParaRPr lang="en-US" dirty="0">
              <a:solidFill>
                <a:srgbClr val="193560"/>
              </a:solidFill>
            </a:endParaRPr>
          </a:p>
          <a:p>
            <a:pPr lvl="1"/>
            <a:r>
              <a:rPr lang="en-US" sz="1600" b="1" dirty="0">
                <a:solidFill>
                  <a:srgbClr val="193560"/>
                </a:solidFill>
              </a:rPr>
              <a:t>Subsidiary</a:t>
            </a:r>
            <a:r>
              <a:rPr lang="en-US" sz="1600" dirty="0">
                <a:solidFill>
                  <a:srgbClr val="193560"/>
                </a:solidFill>
              </a:rPr>
              <a:t>: a CBO in a UHA that delivers the National DPP lifestyle change program and receives administrative support from the UHO. </a:t>
            </a:r>
          </a:p>
          <a:p>
            <a:pPr lvl="1"/>
            <a:endParaRPr lang="en-US" dirty="0">
              <a:solidFill>
                <a:srgbClr val="193560"/>
              </a:solidFill>
            </a:endParaRPr>
          </a:p>
          <a:p>
            <a:pPr lvl="1"/>
            <a:r>
              <a:rPr lang="en-US" sz="1600" b="1" dirty="0">
                <a:solidFill>
                  <a:srgbClr val="193560"/>
                </a:solidFill>
              </a:rPr>
              <a:t>Billing Platform</a:t>
            </a:r>
            <a:r>
              <a:rPr lang="en-US" sz="1600" dirty="0">
                <a:solidFill>
                  <a:srgbClr val="193560"/>
                </a:solidFill>
              </a:rPr>
              <a:t>: an electronic platform, either an in-house service used by the UHO or a third party contracting with the UHO, that can bill and receive payments from the Centers for Medicare &amp; Medicaid Services (CMS) and other payers. </a:t>
            </a:r>
          </a:p>
        </p:txBody>
      </p:sp>
      <p:grpSp>
        <p:nvGrpSpPr>
          <p:cNvPr id="5" name="Group 4">
            <a:extLst>
              <a:ext uri="{FF2B5EF4-FFF2-40B4-BE49-F238E27FC236}">
                <a16:creationId xmlns:a16="http://schemas.microsoft.com/office/drawing/2014/main" id="{316FBA6C-DEBB-4A98-8DD7-0B9A638A8280}"/>
              </a:ext>
            </a:extLst>
          </p:cNvPr>
          <p:cNvGrpSpPr/>
          <p:nvPr/>
        </p:nvGrpSpPr>
        <p:grpSpPr>
          <a:xfrm>
            <a:off x="1078317" y="2109714"/>
            <a:ext cx="638496" cy="638496"/>
            <a:chOff x="1060134" y="1998313"/>
            <a:chExt cx="638496" cy="638496"/>
          </a:xfrm>
        </p:grpSpPr>
        <p:sp>
          <p:nvSpPr>
            <p:cNvPr id="34" name="Shape 126">
              <a:extLst>
                <a:ext uri="{FF2B5EF4-FFF2-40B4-BE49-F238E27FC236}">
                  <a16:creationId xmlns:a16="http://schemas.microsoft.com/office/drawing/2014/main" id="{FBF0719B-A457-4711-91EA-8A29CDD843D9}"/>
                </a:ext>
              </a:extLst>
            </p:cNvPr>
            <p:cNvSpPr>
              <a:spLocks noChangeAspect="1"/>
            </p:cNvSpPr>
            <p:nvPr/>
          </p:nvSpPr>
          <p:spPr>
            <a:xfrm>
              <a:off x="1060134" y="1998313"/>
              <a:ext cx="638496" cy="6384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87DA1"/>
            </a:solidFill>
            <a:ln w="12700">
              <a:solidFill>
                <a:srgbClr val="687DA1"/>
              </a:solidFill>
              <a:miter lim="400000"/>
            </a:ln>
          </p:spPr>
          <p:txBody>
            <a:bodyPr lIns="0" tIns="0" rIns="0" bIns="0" anchor="ctr">
              <a:noAutofit/>
            </a:bodyPr>
            <a:lstStyle/>
            <a:p>
              <a:pPr lvl="0">
                <a:defRPr sz="2400">
                  <a:solidFill>
                    <a:srgbClr val="FFFFFF"/>
                  </a:solidFill>
                </a:defRPr>
              </a:pPr>
              <a:endParaRPr sz="2394">
                <a:ea typeface="Calibri"/>
                <a:cs typeface="Calibri"/>
              </a:endParaRPr>
            </a:p>
          </p:txBody>
        </p:sp>
        <p:pic>
          <p:nvPicPr>
            <p:cNvPr id="41" name="Graphic 40" descr="Social network with solid fill">
              <a:extLst>
                <a:ext uri="{FF2B5EF4-FFF2-40B4-BE49-F238E27FC236}">
                  <a16:creationId xmlns:a16="http://schemas.microsoft.com/office/drawing/2014/main" id="{A2BD57EB-C8D5-4196-85EB-FCE19103B0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08115" y="2026344"/>
              <a:ext cx="578900" cy="578900"/>
            </a:xfrm>
            <a:prstGeom prst="rect">
              <a:avLst/>
            </a:prstGeom>
          </p:spPr>
        </p:pic>
      </p:grpSp>
      <p:grpSp>
        <p:nvGrpSpPr>
          <p:cNvPr id="11" name="Group 10">
            <a:extLst>
              <a:ext uri="{FF2B5EF4-FFF2-40B4-BE49-F238E27FC236}">
                <a16:creationId xmlns:a16="http://schemas.microsoft.com/office/drawing/2014/main" id="{CB9D8F1C-5EE1-4B05-8CDE-201CDBE73FFA}"/>
              </a:ext>
            </a:extLst>
          </p:cNvPr>
          <p:cNvGrpSpPr/>
          <p:nvPr/>
        </p:nvGrpSpPr>
        <p:grpSpPr>
          <a:xfrm>
            <a:off x="1078317" y="4385630"/>
            <a:ext cx="638496" cy="638496"/>
            <a:chOff x="1047982" y="4943297"/>
            <a:chExt cx="638496" cy="638496"/>
          </a:xfrm>
        </p:grpSpPr>
        <p:sp>
          <p:nvSpPr>
            <p:cNvPr id="37" name="Shape 126">
              <a:extLst>
                <a:ext uri="{FF2B5EF4-FFF2-40B4-BE49-F238E27FC236}">
                  <a16:creationId xmlns:a16="http://schemas.microsoft.com/office/drawing/2014/main" id="{A03C3BB2-4A22-423A-AEE3-7F09B1616D59}"/>
                </a:ext>
              </a:extLst>
            </p:cNvPr>
            <p:cNvSpPr>
              <a:spLocks noChangeAspect="1"/>
            </p:cNvSpPr>
            <p:nvPr/>
          </p:nvSpPr>
          <p:spPr>
            <a:xfrm>
              <a:off x="1047982" y="4943297"/>
              <a:ext cx="638496" cy="6384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87DA1"/>
            </a:solidFill>
            <a:ln w="12700">
              <a:solidFill>
                <a:srgbClr val="687DA1"/>
              </a:solidFill>
              <a:miter lim="400000"/>
            </a:ln>
          </p:spPr>
          <p:txBody>
            <a:bodyPr lIns="0" tIns="0" rIns="0" bIns="0" anchor="ctr">
              <a:noAutofit/>
            </a:bodyPr>
            <a:lstStyle/>
            <a:p>
              <a:pPr lvl="0">
                <a:defRPr sz="2400">
                  <a:solidFill>
                    <a:srgbClr val="FFFFFF"/>
                  </a:solidFill>
                </a:defRPr>
              </a:pPr>
              <a:endParaRPr sz="2394">
                <a:ea typeface="Calibri"/>
                <a:cs typeface="Calibri"/>
              </a:endParaRPr>
            </a:p>
          </p:txBody>
        </p:sp>
        <p:pic>
          <p:nvPicPr>
            <p:cNvPr id="43" name="Graphic 42" descr="Money with solid fill">
              <a:extLst>
                <a:ext uri="{FF2B5EF4-FFF2-40B4-BE49-F238E27FC236}">
                  <a16:creationId xmlns:a16="http://schemas.microsoft.com/office/drawing/2014/main" id="{02DD827F-F251-49B2-A7D5-ED3D43CC0D7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6041" y="5029149"/>
              <a:ext cx="462378" cy="462378"/>
            </a:xfrm>
            <a:prstGeom prst="rect">
              <a:avLst/>
            </a:prstGeom>
          </p:spPr>
        </p:pic>
      </p:grpSp>
      <p:grpSp>
        <p:nvGrpSpPr>
          <p:cNvPr id="4" name="Group 3">
            <a:extLst>
              <a:ext uri="{FF2B5EF4-FFF2-40B4-BE49-F238E27FC236}">
                <a16:creationId xmlns:a16="http://schemas.microsoft.com/office/drawing/2014/main" id="{E368A5A1-2804-458B-89AB-3751F0EC5286}"/>
              </a:ext>
            </a:extLst>
          </p:cNvPr>
          <p:cNvGrpSpPr/>
          <p:nvPr/>
        </p:nvGrpSpPr>
        <p:grpSpPr>
          <a:xfrm>
            <a:off x="1078317" y="3129461"/>
            <a:ext cx="638496" cy="638496"/>
            <a:chOff x="1054021" y="3597323"/>
            <a:chExt cx="638496" cy="638496"/>
          </a:xfrm>
        </p:grpSpPr>
        <p:sp>
          <p:nvSpPr>
            <p:cNvPr id="36" name="Shape 126">
              <a:extLst>
                <a:ext uri="{FF2B5EF4-FFF2-40B4-BE49-F238E27FC236}">
                  <a16:creationId xmlns:a16="http://schemas.microsoft.com/office/drawing/2014/main" id="{1EAD479E-4C11-4CC1-AA97-A38D73FDF8D8}"/>
                </a:ext>
              </a:extLst>
            </p:cNvPr>
            <p:cNvSpPr>
              <a:spLocks noChangeAspect="1"/>
            </p:cNvSpPr>
            <p:nvPr/>
          </p:nvSpPr>
          <p:spPr>
            <a:xfrm>
              <a:off x="1054021" y="3597323"/>
              <a:ext cx="638496" cy="6384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87DA1"/>
            </a:solidFill>
            <a:ln w="12700">
              <a:solidFill>
                <a:srgbClr val="687DA1"/>
              </a:solidFill>
              <a:miter lim="400000"/>
            </a:ln>
          </p:spPr>
          <p:txBody>
            <a:bodyPr lIns="0" tIns="0" rIns="0" bIns="0" anchor="ctr">
              <a:noAutofit/>
            </a:bodyPr>
            <a:lstStyle/>
            <a:p>
              <a:pPr lvl="0">
                <a:defRPr sz="2400">
                  <a:solidFill>
                    <a:srgbClr val="FFFFFF"/>
                  </a:solidFill>
                </a:defRPr>
              </a:pPr>
              <a:endParaRPr sz="2394">
                <a:ea typeface="Calibri"/>
                <a:cs typeface="Calibri"/>
              </a:endParaRPr>
            </a:p>
          </p:txBody>
        </p:sp>
        <p:pic>
          <p:nvPicPr>
            <p:cNvPr id="45" name="Graphic 44" descr="Users with solid fill">
              <a:extLst>
                <a:ext uri="{FF2B5EF4-FFF2-40B4-BE49-F238E27FC236}">
                  <a16:creationId xmlns:a16="http://schemas.microsoft.com/office/drawing/2014/main" id="{9BE2105B-963C-4D97-BAF7-315B6F44A8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142080" y="3667199"/>
              <a:ext cx="498744" cy="498744"/>
            </a:xfrm>
            <a:prstGeom prst="rect">
              <a:avLst/>
            </a:prstGeom>
          </p:spPr>
        </p:pic>
      </p:grpSp>
      <p:sp>
        <p:nvSpPr>
          <p:cNvPr id="46" name="TextBox 45">
            <a:extLst>
              <a:ext uri="{FF2B5EF4-FFF2-40B4-BE49-F238E27FC236}">
                <a16:creationId xmlns:a16="http://schemas.microsoft.com/office/drawing/2014/main" id="{45051CDB-37F3-4495-BE6D-DE9E7CFB0AF5}"/>
              </a:ext>
            </a:extLst>
          </p:cNvPr>
          <p:cNvSpPr txBox="1"/>
          <p:nvPr/>
        </p:nvSpPr>
        <p:spPr>
          <a:xfrm>
            <a:off x="1010050" y="988115"/>
            <a:ext cx="10992770" cy="600164"/>
          </a:xfrm>
          <a:prstGeom prst="rect">
            <a:avLst/>
          </a:prstGeom>
          <a:noFill/>
        </p:spPr>
        <p:txBody>
          <a:bodyPr wrap="square" rtlCol="0">
            <a:spAutoFit/>
          </a:bodyPr>
          <a:lstStyle/>
          <a:p>
            <a:r>
              <a:rPr lang="en-US" sz="1650" b="0" i="0" dirty="0">
                <a:solidFill>
                  <a:srgbClr val="193560"/>
                </a:solidFill>
                <a:effectLst/>
              </a:rPr>
              <a:t>A </a:t>
            </a:r>
            <a:r>
              <a:rPr lang="en-US" sz="1650" b="1" i="0" dirty="0">
                <a:solidFill>
                  <a:srgbClr val="193560"/>
                </a:solidFill>
                <a:effectLst/>
              </a:rPr>
              <a:t>UHA</a:t>
            </a:r>
            <a:r>
              <a:rPr lang="en-US" sz="1650" b="0" i="0" dirty="0">
                <a:solidFill>
                  <a:srgbClr val="193560"/>
                </a:solidFill>
                <a:effectLst/>
              </a:rPr>
              <a:t> is a business agreement between organizations, where one organization that can submit payer claims and provide technical assistance contracts with other community organizations to support expansion of the National DPP.</a:t>
            </a:r>
            <a:endParaRPr lang="en-US" sz="1650" dirty="0">
              <a:solidFill>
                <a:srgbClr val="193560"/>
              </a:solidFill>
            </a:endParaRPr>
          </a:p>
        </p:txBody>
      </p:sp>
      <p:sp>
        <p:nvSpPr>
          <p:cNvPr id="27" name="TextBox 26">
            <a:extLst>
              <a:ext uri="{FF2B5EF4-FFF2-40B4-BE49-F238E27FC236}">
                <a16:creationId xmlns:a16="http://schemas.microsoft.com/office/drawing/2014/main" id="{5BC760DF-3582-4956-85DE-698602C3A2A5}"/>
              </a:ext>
            </a:extLst>
          </p:cNvPr>
          <p:cNvSpPr txBox="1"/>
          <p:nvPr/>
        </p:nvSpPr>
        <p:spPr>
          <a:xfrm>
            <a:off x="1574005" y="6352800"/>
            <a:ext cx="9248319" cy="369332"/>
          </a:xfrm>
          <a:prstGeom prst="rect">
            <a:avLst/>
          </a:prstGeom>
          <a:noFill/>
        </p:spPr>
        <p:txBody>
          <a:bodyPr wrap="square" rtlCol="0">
            <a:spAutoFit/>
          </a:bodyPr>
          <a:lstStyle/>
          <a:p>
            <a:r>
              <a:rPr lang="en-US" b="1" dirty="0">
                <a:solidFill>
                  <a:srgbClr val="193560"/>
                </a:solidFill>
              </a:rPr>
              <a:t>For more information reference the </a:t>
            </a:r>
            <a:r>
              <a:rPr lang="en-US" b="1" dirty="0">
                <a:solidFill>
                  <a:srgbClr val="193560"/>
                </a:solidFill>
                <a:hlinkClick r:id="rId11"/>
              </a:rPr>
              <a:t>Umbrella Hub Arrangement Terminology Guide</a:t>
            </a:r>
            <a:r>
              <a:rPr lang="en-US" b="1" dirty="0">
                <a:solidFill>
                  <a:srgbClr val="193560"/>
                </a:solidFill>
              </a:rPr>
              <a:t>. </a:t>
            </a:r>
          </a:p>
        </p:txBody>
      </p:sp>
      <p:sp>
        <p:nvSpPr>
          <p:cNvPr id="29" name="Slide Number Placeholder 1">
            <a:extLst>
              <a:ext uri="{FF2B5EF4-FFF2-40B4-BE49-F238E27FC236}">
                <a16:creationId xmlns:a16="http://schemas.microsoft.com/office/drawing/2014/main" id="{B1420554-1417-410D-A07B-38C0A773DD7C}"/>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13</a:t>
            </a:fld>
            <a:endParaRPr lang="en-US"/>
          </a:p>
        </p:txBody>
      </p:sp>
    </p:spTree>
    <p:extLst>
      <p:ext uri="{BB962C8B-B14F-4D97-AF65-F5344CB8AC3E}">
        <p14:creationId xmlns:p14="http://schemas.microsoft.com/office/powerpoint/2010/main" val="130424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83DA-C22B-446D-BCD5-A5140A533969}"/>
              </a:ext>
            </a:extLst>
          </p:cNvPr>
          <p:cNvSpPr>
            <a:spLocks noGrp="1"/>
          </p:cNvSpPr>
          <p:nvPr>
            <p:ph type="title"/>
          </p:nvPr>
        </p:nvSpPr>
        <p:spPr/>
        <p:txBody>
          <a:bodyPr>
            <a:normAutofit fontScale="90000"/>
          </a:bodyPr>
          <a:lstStyle/>
          <a:p>
            <a:r>
              <a:rPr lang="en-US" dirty="0"/>
              <a:t>Purpose of a UHA</a:t>
            </a:r>
          </a:p>
        </p:txBody>
      </p:sp>
      <p:sp>
        <p:nvSpPr>
          <p:cNvPr id="3" name="Content Placeholder 2">
            <a:extLst>
              <a:ext uri="{FF2B5EF4-FFF2-40B4-BE49-F238E27FC236}">
                <a16:creationId xmlns:a16="http://schemas.microsoft.com/office/drawing/2014/main" id="{BE84756C-D346-4121-949C-EB0328F649F2}"/>
              </a:ext>
            </a:extLst>
          </p:cNvPr>
          <p:cNvSpPr>
            <a:spLocks noGrp="1"/>
          </p:cNvSpPr>
          <p:nvPr>
            <p:ph idx="1"/>
          </p:nvPr>
        </p:nvSpPr>
        <p:spPr>
          <a:xfrm>
            <a:off x="1016187" y="998057"/>
            <a:ext cx="10543695" cy="895555"/>
          </a:xfrm>
        </p:spPr>
        <p:txBody>
          <a:bodyPr>
            <a:normAutofit fontScale="92500" lnSpcReduction="10000"/>
          </a:bodyPr>
          <a:lstStyle/>
          <a:p>
            <a:pPr marL="0" indent="0">
              <a:buNone/>
            </a:pPr>
            <a:r>
              <a:rPr lang="en-US" sz="2000" dirty="0">
                <a:solidFill>
                  <a:srgbClr val="193560"/>
                </a:solidFill>
              </a:rPr>
              <a:t>A UHA utilizes multiple stakeholders to help connect community-based organizations (CBOs) with health care payment systems to pursue sustainable reimbursement for the National DPP lifestyle change program.</a:t>
            </a:r>
          </a:p>
        </p:txBody>
      </p:sp>
      <p:sp>
        <p:nvSpPr>
          <p:cNvPr id="5" name="Shape">
            <a:extLst>
              <a:ext uri="{FF2B5EF4-FFF2-40B4-BE49-F238E27FC236}">
                <a16:creationId xmlns:a16="http://schemas.microsoft.com/office/drawing/2014/main" id="{42AA222F-2CAE-4961-AE22-4BDC9B62D07F}"/>
              </a:ext>
            </a:extLst>
          </p:cNvPr>
          <p:cNvSpPr/>
          <p:nvPr/>
        </p:nvSpPr>
        <p:spPr>
          <a:xfrm>
            <a:off x="4625557" y="3688213"/>
            <a:ext cx="2690599" cy="2690600"/>
          </a:xfrm>
          <a:custGeom>
            <a:avLst/>
            <a:gdLst/>
            <a:ahLst/>
            <a:cxnLst>
              <a:cxn ang="0">
                <a:pos x="wd2" y="hd2"/>
              </a:cxn>
              <a:cxn ang="5400000">
                <a:pos x="wd2" y="hd2"/>
              </a:cxn>
              <a:cxn ang="10800000">
                <a:pos x="wd2" y="hd2"/>
              </a:cxn>
              <a:cxn ang="16200000">
                <a:pos x="wd2" y="hd2"/>
              </a:cxn>
            </a:cxnLst>
            <a:rect l="0" t="0" r="r" b="b"/>
            <a:pathLst>
              <a:path w="21600" h="21600" extrusionOk="0">
                <a:moveTo>
                  <a:pt x="9209" y="756"/>
                </a:moveTo>
                <a:lnTo>
                  <a:pt x="8906" y="2581"/>
                </a:lnTo>
                <a:cubicBezTo>
                  <a:pt x="8857" y="2869"/>
                  <a:pt x="8650" y="3101"/>
                  <a:pt x="8373" y="3190"/>
                </a:cubicBezTo>
                <a:cubicBezTo>
                  <a:pt x="7945" y="3327"/>
                  <a:pt x="7533" y="3500"/>
                  <a:pt x="7140" y="3704"/>
                </a:cubicBezTo>
                <a:cubicBezTo>
                  <a:pt x="6880" y="3839"/>
                  <a:pt x="6566" y="3822"/>
                  <a:pt x="6328" y="3651"/>
                </a:cubicBezTo>
                <a:lnTo>
                  <a:pt x="4820" y="2573"/>
                </a:lnTo>
                <a:cubicBezTo>
                  <a:pt x="4459" y="2314"/>
                  <a:pt x="4027" y="2304"/>
                  <a:pt x="3784" y="2546"/>
                </a:cubicBezTo>
                <a:lnTo>
                  <a:pt x="2544" y="3786"/>
                </a:lnTo>
                <a:cubicBezTo>
                  <a:pt x="2301" y="4030"/>
                  <a:pt x="2312" y="4461"/>
                  <a:pt x="2570" y="4822"/>
                </a:cubicBezTo>
                <a:lnTo>
                  <a:pt x="3650" y="6334"/>
                </a:lnTo>
                <a:cubicBezTo>
                  <a:pt x="3820" y="6572"/>
                  <a:pt x="3838" y="6884"/>
                  <a:pt x="3703" y="7144"/>
                </a:cubicBezTo>
                <a:cubicBezTo>
                  <a:pt x="3500" y="7536"/>
                  <a:pt x="3328" y="7947"/>
                  <a:pt x="3192" y="8373"/>
                </a:cubicBezTo>
                <a:cubicBezTo>
                  <a:pt x="3103" y="8651"/>
                  <a:pt x="2870" y="8859"/>
                  <a:pt x="2582" y="8907"/>
                </a:cubicBezTo>
                <a:lnTo>
                  <a:pt x="752" y="9211"/>
                </a:lnTo>
                <a:cubicBezTo>
                  <a:pt x="314" y="9284"/>
                  <a:pt x="0" y="9581"/>
                  <a:pt x="0" y="9925"/>
                </a:cubicBezTo>
                <a:lnTo>
                  <a:pt x="0" y="11679"/>
                </a:lnTo>
                <a:cubicBezTo>
                  <a:pt x="0" y="12023"/>
                  <a:pt x="314" y="12320"/>
                  <a:pt x="752" y="12393"/>
                </a:cubicBezTo>
                <a:lnTo>
                  <a:pt x="2582" y="12697"/>
                </a:lnTo>
                <a:cubicBezTo>
                  <a:pt x="2870" y="12746"/>
                  <a:pt x="3103" y="12953"/>
                  <a:pt x="3192" y="13231"/>
                </a:cubicBezTo>
                <a:cubicBezTo>
                  <a:pt x="3328" y="13658"/>
                  <a:pt x="3500" y="14068"/>
                  <a:pt x="3703" y="14460"/>
                </a:cubicBezTo>
                <a:cubicBezTo>
                  <a:pt x="3837" y="14720"/>
                  <a:pt x="3820" y="15033"/>
                  <a:pt x="3650" y="15271"/>
                </a:cubicBezTo>
                <a:lnTo>
                  <a:pt x="2570" y="16782"/>
                </a:lnTo>
                <a:cubicBezTo>
                  <a:pt x="2311" y="17143"/>
                  <a:pt x="2301" y="17575"/>
                  <a:pt x="2544" y="17818"/>
                </a:cubicBezTo>
                <a:lnTo>
                  <a:pt x="3784" y="19058"/>
                </a:lnTo>
                <a:cubicBezTo>
                  <a:pt x="4028" y="19301"/>
                  <a:pt x="4459" y="19290"/>
                  <a:pt x="4820" y="19031"/>
                </a:cubicBezTo>
                <a:lnTo>
                  <a:pt x="6328" y="17953"/>
                </a:lnTo>
                <a:cubicBezTo>
                  <a:pt x="6567" y="17782"/>
                  <a:pt x="6880" y="17765"/>
                  <a:pt x="7140" y="17901"/>
                </a:cubicBezTo>
                <a:cubicBezTo>
                  <a:pt x="7533" y="18105"/>
                  <a:pt x="7945" y="18277"/>
                  <a:pt x="8373" y="18414"/>
                </a:cubicBezTo>
                <a:cubicBezTo>
                  <a:pt x="8651" y="18503"/>
                  <a:pt x="8858" y="18736"/>
                  <a:pt x="8906" y="19024"/>
                </a:cubicBezTo>
                <a:lnTo>
                  <a:pt x="9209" y="20848"/>
                </a:lnTo>
                <a:cubicBezTo>
                  <a:pt x="9282" y="21286"/>
                  <a:pt x="9579" y="21600"/>
                  <a:pt x="9923" y="21600"/>
                </a:cubicBezTo>
                <a:lnTo>
                  <a:pt x="11677" y="21600"/>
                </a:lnTo>
                <a:cubicBezTo>
                  <a:pt x="12021" y="21600"/>
                  <a:pt x="12318" y="21286"/>
                  <a:pt x="12391" y="20848"/>
                </a:cubicBezTo>
                <a:lnTo>
                  <a:pt x="12693" y="19029"/>
                </a:lnTo>
                <a:cubicBezTo>
                  <a:pt x="12741" y="18740"/>
                  <a:pt x="12949" y="18508"/>
                  <a:pt x="13228" y="18419"/>
                </a:cubicBezTo>
                <a:cubicBezTo>
                  <a:pt x="13658" y="18281"/>
                  <a:pt x="14073" y="18108"/>
                  <a:pt x="14469" y="17904"/>
                </a:cubicBezTo>
                <a:cubicBezTo>
                  <a:pt x="14729" y="17769"/>
                  <a:pt x="15041" y="17786"/>
                  <a:pt x="15279" y="17956"/>
                </a:cubicBezTo>
                <a:lnTo>
                  <a:pt x="16780" y="19029"/>
                </a:lnTo>
                <a:cubicBezTo>
                  <a:pt x="17141" y="19288"/>
                  <a:pt x="17573" y="19298"/>
                  <a:pt x="17817" y="19056"/>
                </a:cubicBezTo>
                <a:lnTo>
                  <a:pt x="19057" y="17816"/>
                </a:lnTo>
                <a:cubicBezTo>
                  <a:pt x="19300" y="17572"/>
                  <a:pt x="19289" y="17141"/>
                  <a:pt x="19030" y="16780"/>
                </a:cubicBezTo>
                <a:lnTo>
                  <a:pt x="17959" y="15282"/>
                </a:lnTo>
                <a:cubicBezTo>
                  <a:pt x="17788" y="15043"/>
                  <a:pt x="17772" y="14731"/>
                  <a:pt x="17907" y="14471"/>
                </a:cubicBezTo>
                <a:cubicBezTo>
                  <a:pt x="18113" y="14074"/>
                  <a:pt x="18286" y="13658"/>
                  <a:pt x="18425" y="13226"/>
                </a:cubicBezTo>
                <a:cubicBezTo>
                  <a:pt x="18514" y="12948"/>
                  <a:pt x="18747" y="12739"/>
                  <a:pt x="19035" y="12692"/>
                </a:cubicBezTo>
                <a:lnTo>
                  <a:pt x="20848" y="12391"/>
                </a:lnTo>
                <a:cubicBezTo>
                  <a:pt x="21286" y="12318"/>
                  <a:pt x="21600" y="12021"/>
                  <a:pt x="21600" y="11677"/>
                </a:cubicBezTo>
                <a:lnTo>
                  <a:pt x="21600" y="9923"/>
                </a:lnTo>
                <a:cubicBezTo>
                  <a:pt x="21600" y="9579"/>
                  <a:pt x="21286" y="9282"/>
                  <a:pt x="20848" y="9209"/>
                </a:cubicBezTo>
                <a:lnTo>
                  <a:pt x="19035" y="8908"/>
                </a:lnTo>
                <a:cubicBezTo>
                  <a:pt x="18747" y="8860"/>
                  <a:pt x="18514" y="8652"/>
                  <a:pt x="18425" y="8374"/>
                </a:cubicBezTo>
                <a:cubicBezTo>
                  <a:pt x="18286" y="7942"/>
                  <a:pt x="18112" y="7526"/>
                  <a:pt x="17907" y="7129"/>
                </a:cubicBezTo>
                <a:cubicBezTo>
                  <a:pt x="17772" y="6869"/>
                  <a:pt x="17788" y="6556"/>
                  <a:pt x="17959" y="6318"/>
                </a:cubicBezTo>
                <a:lnTo>
                  <a:pt x="19030" y="4820"/>
                </a:lnTo>
                <a:cubicBezTo>
                  <a:pt x="19289" y="4459"/>
                  <a:pt x="19299" y="4027"/>
                  <a:pt x="19057" y="3784"/>
                </a:cubicBezTo>
                <a:lnTo>
                  <a:pt x="17817" y="2544"/>
                </a:lnTo>
                <a:cubicBezTo>
                  <a:pt x="17573" y="2301"/>
                  <a:pt x="17142" y="2312"/>
                  <a:pt x="16780" y="2571"/>
                </a:cubicBezTo>
                <a:lnTo>
                  <a:pt x="15279" y="3644"/>
                </a:lnTo>
                <a:cubicBezTo>
                  <a:pt x="15041" y="3814"/>
                  <a:pt x="14729" y="3832"/>
                  <a:pt x="14469" y="3696"/>
                </a:cubicBezTo>
                <a:cubicBezTo>
                  <a:pt x="14073" y="3492"/>
                  <a:pt x="13659" y="3319"/>
                  <a:pt x="13228" y="3181"/>
                </a:cubicBezTo>
                <a:cubicBezTo>
                  <a:pt x="12949" y="3092"/>
                  <a:pt x="12741" y="2860"/>
                  <a:pt x="12693" y="2571"/>
                </a:cubicBezTo>
                <a:lnTo>
                  <a:pt x="12391" y="752"/>
                </a:lnTo>
                <a:cubicBezTo>
                  <a:pt x="12318" y="314"/>
                  <a:pt x="12021" y="0"/>
                  <a:pt x="11677" y="0"/>
                </a:cubicBezTo>
                <a:lnTo>
                  <a:pt x="9923" y="0"/>
                </a:lnTo>
                <a:cubicBezTo>
                  <a:pt x="9579" y="4"/>
                  <a:pt x="9281" y="318"/>
                  <a:pt x="9209" y="756"/>
                </a:cubicBezTo>
                <a:close/>
                <a:moveTo>
                  <a:pt x="17005" y="10398"/>
                </a:moveTo>
                <a:cubicBezTo>
                  <a:pt x="17244" y="14141"/>
                  <a:pt x="14146" y="17240"/>
                  <a:pt x="10402" y="17001"/>
                </a:cubicBezTo>
                <a:cubicBezTo>
                  <a:pt x="7308" y="16803"/>
                  <a:pt x="4809" y="14304"/>
                  <a:pt x="4611" y="11209"/>
                </a:cubicBezTo>
                <a:cubicBezTo>
                  <a:pt x="4372" y="7466"/>
                  <a:pt x="7470" y="4367"/>
                  <a:pt x="11214" y="4606"/>
                </a:cubicBezTo>
                <a:cubicBezTo>
                  <a:pt x="14308" y="4805"/>
                  <a:pt x="16807" y="7305"/>
                  <a:pt x="17005" y="10398"/>
                </a:cubicBezTo>
                <a:close/>
              </a:path>
            </a:pathLst>
          </a:custGeom>
          <a:solidFill>
            <a:schemeClr val="bg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6" name="Shape">
            <a:extLst>
              <a:ext uri="{FF2B5EF4-FFF2-40B4-BE49-F238E27FC236}">
                <a16:creationId xmlns:a16="http://schemas.microsoft.com/office/drawing/2014/main" id="{A5EEAAA3-43BA-4DC2-8159-6CC0060DB845}"/>
              </a:ext>
            </a:extLst>
          </p:cNvPr>
          <p:cNvSpPr/>
          <p:nvPr/>
        </p:nvSpPr>
        <p:spPr>
          <a:xfrm>
            <a:off x="3306316" y="1676697"/>
            <a:ext cx="2690729" cy="2690600"/>
          </a:xfrm>
          <a:custGeom>
            <a:avLst/>
            <a:gdLst/>
            <a:ahLst/>
            <a:cxnLst>
              <a:cxn ang="0">
                <a:pos x="wd2" y="hd2"/>
              </a:cxn>
              <a:cxn ang="5400000">
                <a:pos x="wd2" y="hd2"/>
              </a:cxn>
              <a:cxn ang="10800000">
                <a:pos x="wd2" y="hd2"/>
              </a:cxn>
              <a:cxn ang="16200000">
                <a:pos x="wd2" y="hd2"/>
              </a:cxn>
            </a:cxnLst>
            <a:rect l="0" t="0" r="r" b="b"/>
            <a:pathLst>
              <a:path w="21600" h="21600" extrusionOk="0">
                <a:moveTo>
                  <a:pt x="9208" y="756"/>
                </a:moveTo>
                <a:lnTo>
                  <a:pt x="8905" y="2581"/>
                </a:lnTo>
                <a:cubicBezTo>
                  <a:pt x="8857" y="2869"/>
                  <a:pt x="8650" y="3101"/>
                  <a:pt x="8373" y="3190"/>
                </a:cubicBezTo>
                <a:cubicBezTo>
                  <a:pt x="7945" y="3327"/>
                  <a:pt x="7533" y="3500"/>
                  <a:pt x="7140" y="3704"/>
                </a:cubicBezTo>
                <a:cubicBezTo>
                  <a:pt x="6879" y="3839"/>
                  <a:pt x="6566" y="3822"/>
                  <a:pt x="6328" y="3651"/>
                </a:cubicBezTo>
                <a:lnTo>
                  <a:pt x="4820" y="2573"/>
                </a:lnTo>
                <a:cubicBezTo>
                  <a:pt x="4458" y="2314"/>
                  <a:pt x="4026" y="2304"/>
                  <a:pt x="3783" y="2546"/>
                </a:cubicBezTo>
                <a:lnTo>
                  <a:pt x="2543" y="3786"/>
                </a:lnTo>
                <a:cubicBezTo>
                  <a:pt x="2299" y="4030"/>
                  <a:pt x="2311" y="4461"/>
                  <a:pt x="2570" y="4822"/>
                </a:cubicBezTo>
                <a:lnTo>
                  <a:pt x="3650" y="6334"/>
                </a:lnTo>
                <a:cubicBezTo>
                  <a:pt x="3820" y="6572"/>
                  <a:pt x="3838" y="6884"/>
                  <a:pt x="3702" y="7144"/>
                </a:cubicBezTo>
                <a:cubicBezTo>
                  <a:pt x="3500" y="7536"/>
                  <a:pt x="3328" y="7947"/>
                  <a:pt x="3192" y="8373"/>
                </a:cubicBezTo>
                <a:cubicBezTo>
                  <a:pt x="3103" y="8651"/>
                  <a:pt x="2870" y="8859"/>
                  <a:pt x="2582" y="8907"/>
                </a:cubicBezTo>
                <a:lnTo>
                  <a:pt x="752" y="9211"/>
                </a:lnTo>
                <a:cubicBezTo>
                  <a:pt x="314" y="9284"/>
                  <a:pt x="0" y="9581"/>
                  <a:pt x="0" y="9925"/>
                </a:cubicBezTo>
                <a:lnTo>
                  <a:pt x="0" y="11679"/>
                </a:lnTo>
                <a:cubicBezTo>
                  <a:pt x="0" y="12023"/>
                  <a:pt x="314" y="12320"/>
                  <a:pt x="752" y="12393"/>
                </a:cubicBezTo>
                <a:lnTo>
                  <a:pt x="2582" y="12697"/>
                </a:lnTo>
                <a:cubicBezTo>
                  <a:pt x="2870" y="12746"/>
                  <a:pt x="3103" y="12953"/>
                  <a:pt x="3192" y="13231"/>
                </a:cubicBezTo>
                <a:cubicBezTo>
                  <a:pt x="3328" y="13658"/>
                  <a:pt x="3500" y="14068"/>
                  <a:pt x="3702" y="14460"/>
                </a:cubicBezTo>
                <a:cubicBezTo>
                  <a:pt x="3837" y="14720"/>
                  <a:pt x="3820" y="15033"/>
                  <a:pt x="3650" y="15271"/>
                </a:cubicBezTo>
                <a:lnTo>
                  <a:pt x="2570" y="16782"/>
                </a:lnTo>
                <a:cubicBezTo>
                  <a:pt x="2311" y="17143"/>
                  <a:pt x="2300" y="17575"/>
                  <a:pt x="2543" y="17818"/>
                </a:cubicBezTo>
                <a:lnTo>
                  <a:pt x="3783" y="19058"/>
                </a:lnTo>
                <a:cubicBezTo>
                  <a:pt x="4026" y="19301"/>
                  <a:pt x="4457" y="19290"/>
                  <a:pt x="4820" y="19031"/>
                </a:cubicBezTo>
                <a:lnTo>
                  <a:pt x="6328" y="17953"/>
                </a:lnTo>
                <a:cubicBezTo>
                  <a:pt x="6567" y="17782"/>
                  <a:pt x="6879" y="17765"/>
                  <a:pt x="7140" y="17901"/>
                </a:cubicBezTo>
                <a:cubicBezTo>
                  <a:pt x="7533" y="18105"/>
                  <a:pt x="7945" y="18277"/>
                  <a:pt x="8373" y="18414"/>
                </a:cubicBezTo>
                <a:cubicBezTo>
                  <a:pt x="8650" y="18503"/>
                  <a:pt x="8858" y="18736"/>
                  <a:pt x="8905" y="19024"/>
                </a:cubicBezTo>
                <a:lnTo>
                  <a:pt x="9208" y="20848"/>
                </a:lnTo>
                <a:cubicBezTo>
                  <a:pt x="9282" y="21286"/>
                  <a:pt x="9578" y="21600"/>
                  <a:pt x="9922" y="21600"/>
                </a:cubicBezTo>
                <a:lnTo>
                  <a:pt x="11677" y="21600"/>
                </a:lnTo>
                <a:cubicBezTo>
                  <a:pt x="12020" y="21600"/>
                  <a:pt x="12317" y="21286"/>
                  <a:pt x="12391" y="20848"/>
                </a:cubicBezTo>
                <a:lnTo>
                  <a:pt x="12693" y="19029"/>
                </a:lnTo>
                <a:cubicBezTo>
                  <a:pt x="12741" y="18740"/>
                  <a:pt x="12948" y="18508"/>
                  <a:pt x="13227" y="18419"/>
                </a:cubicBezTo>
                <a:cubicBezTo>
                  <a:pt x="13657" y="18281"/>
                  <a:pt x="14073" y="18108"/>
                  <a:pt x="14468" y="17904"/>
                </a:cubicBezTo>
                <a:cubicBezTo>
                  <a:pt x="14728" y="17769"/>
                  <a:pt x="15040" y="17786"/>
                  <a:pt x="15278" y="17956"/>
                </a:cubicBezTo>
                <a:lnTo>
                  <a:pt x="16779" y="19029"/>
                </a:lnTo>
                <a:cubicBezTo>
                  <a:pt x="17141" y="19288"/>
                  <a:pt x="17573" y="19298"/>
                  <a:pt x="17816" y="19056"/>
                </a:cubicBezTo>
                <a:lnTo>
                  <a:pt x="19056" y="17816"/>
                </a:lnTo>
                <a:cubicBezTo>
                  <a:pt x="19300" y="17572"/>
                  <a:pt x="19288" y="17141"/>
                  <a:pt x="19030" y="16780"/>
                </a:cubicBezTo>
                <a:lnTo>
                  <a:pt x="17959" y="15282"/>
                </a:lnTo>
                <a:cubicBezTo>
                  <a:pt x="17789" y="15043"/>
                  <a:pt x="17772" y="14731"/>
                  <a:pt x="17907" y="14471"/>
                </a:cubicBezTo>
                <a:cubicBezTo>
                  <a:pt x="18114" y="14074"/>
                  <a:pt x="18287" y="13658"/>
                  <a:pt x="18425" y="13226"/>
                </a:cubicBezTo>
                <a:cubicBezTo>
                  <a:pt x="18514" y="12948"/>
                  <a:pt x="18747" y="12739"/>
                  <a:pt x="19035" y="12692"/>
                </a:cubicBezTo>
                <a:lnTo>
                  <a:pt x="20848" y="12391"/>
                </a:lnTo>
                <a:cubicBezTo>
                  <a:pt x="21286" y="12318"/>
                  <a:pt x="21600" y="12021"/>
                  <a:pt x="21600" y="11677"/>
                </a:cubicBezTo>
                <a:lnTo>
                  <a:pt x="21600" y="9923"/>
                </a:lnTo>
                <a:cubicBezTo>
                  <a:pt x="21600" y="9579"/>
                  <a:pt x="21286" y="9282"/>
                  <a:pt x="20848" y="9209"/>
                </a:cubicBezTo>
                <a:lnTo>
                  <a:pt x="19035" y="8908"/>
                </a:lnTo>
                <a:cubicBezTo>
                  <a:pt x="18747" y="8860"/>
                  <a:pt x="18514" y="8652"/>
                  <a:pt x="18425" y="8374"/>
                </a:cubicBezTo>
                <a:cubicBezTo>
                  <a:pt x="18287" y="7942"/>
                  <a:pt x="18113" y="7526"/>
                  <a:pt x="17907" y="7129"/>
                </a:cubicBezTo>
                <a:cubicBezTo>
                  <a:pt x="17772" y="6869"/>
                  <a:pt x="17789" y="6556"/>
                  <a:pt x="17959" y="6318"/>
                </a:cubicBezTo>
                <a:lnTo>
                  <a:pt x="19030" y="4820"/>
                </a:lnTo>
                <a:cubicBezTo>
                  <a:pt x="19289" y="4459"/>
                  <a:pt x="19300" y="4027"/>
                  <a:pt x="19056" y="3784"/>
                </a:cubicBezTo>
                <a:lnTo>
                  <a:pt x="17816" y="2544"/>
                </a:lnTo>
                <a:cubicBezTo>
                  <a:pt x="17573" y="2301"/>
                  <a:pt x="17142" y="2312"/>
                  <a:pt x="16779" y="2571"/>
                </a:cubicBezTo>
                <a:lnTo>
                  <a:pt x="15278" y="3644"/>
                </a:lnTo>
                <a:cubicBezTo>
                  <a:pt x="15040" y="3814"/>
                  <a:pt x="14728" y="3832"/>
                  <a:pt x="14468" y="3696"/>
                </a:cubicBezTo>
                <a:cubicBezTo>
                  <a:pt x="14073" y="3492"/>
                  <a:pt x="13658" y="3319"/>
                  <a:pt x="13227" y="3181"/>
                </a:cubicBezTo>
                <a:cubicBezTo>
                  <a:pt x="12948" y="3092"/>
                  <a:pt x="12741" y="2860"/>
                  <a:pt x="12693" y="2571"/>
                </a:cubicBezTo>
                <a:lnTo>
                  <a:pt x="12391" y="752"/>
                </a:lnTo>
                <a:cubicBezTo>
                  <a:pt x="12317" y="314"/>
                  <a:pt x="12020" y="0"/>
                  <a:pt x="11677" y="0"/>
                </a:cubicBezTo>
                <a:lnTo>
                  <a:pt x="9922" y="0"/>
                </a:lnTo>
                <a:cubicBezTo>
                  <a:pt x="9578" y="4"/>
                  <a:pt x="9282" y="318"/>
                  <a:pt x="9208" y="756"/>
                </a:cubicBezTo>
                <a:close/>
                <a:moveTo>
                  <a:pt x="17005" y="10399"/>
                </a:moveTo>
                <a:cubicBezTo>
                  <a:pt x="17244" y="14142"/>
                  <a:pt x="14146" y="17241"/>
                  <a:pt x="10403" y="17002"/>
                </a:cubicBezTo>
                <a:cubicBezTo>
                  <a:pt x="7308" y="16804"/>
                  <a:pt x="4810" y="14305"/>
                  <a:pt x="4611" y="11211"/>
                </a:cubicBezTo>
                <a:cubicBezTo>
                  <a:pt x="4372" y="7467"/>
                  <a:pt x="7471" y="4368"/>
                  <a:pt x="11214" y="4608"/>
                </a:cubicBezTo>
                <a:cubicBezTo>
                  <a:pt x="14308" y="4805"/>
                  <a:pt x="16807" y="7305"/>
                  <a:pt x="17005" y="10399"/>
                </a:cubicBezTo>
                <a:close/>
              </a:path>
            </a:pathLst>
          </a:custGeom>
          <a:solidFill>
            <a:schemeClr val="bg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7" name="Shape">
            <a:extLst>
              <a:ext uri="{FF2B5EF4-FFF2-40B4-BE49-F238E27FC236}">
                <a16:creationId xmlns:a16="http://schemas.microsoft.com/office/drawing/2014/main" id="{C6DE0D85-16FF-411D-BF42-36C2F1797764}"/>
              </a:ext>
            </a:extLst>
          </p:cNvPr>
          <p:cNvSpPr/>
          <p:nvPr/>
        </p:nvSpPr>
        <p:spPr>
          <a:xfrm>
            <a:off x="6950556" y="3231051"/>
            <a:ext cx="2020216" cy="2020464"/>
          </a:xfrm>
          <a:custGeom>
            <a:avLst/>
            <a:gdLst/>
            <a:ahLst/>
            <a:cxnLst>
              <a:cxn ang="0">
                <a:pos x="wd2" y="hd2"/>
              </a:cxn>
              <a:cxn ang="5400000">
                <a:pos x="wd2" y="hd2"/>
              </a:cxn>
              <a:cxn ang="10800000">
                <a:pos x="wd2" y="hd2"/>
              </a:cxn>
              <a:cxn ang="16200000">
                <a:pos x="wd2" y="hd2"/>
              </a:cxn>
            </a:cxnLst>
            <a:rect l="0" t="0" r="r" b="b"/>
            <a:pathLst>
              <a:path w="21422" h="21421" extrusionOk="0">
                <a:moveTo>
                  <a:pt x="13014" y="489"/>
                </a:moveTo>
                <a:lnTo>
                  <a:pt x="12029" y="2119"/>
                </a:lnTo>
                <a:cubicBezTo>
                  <a:pt x="11874" y="2376"/>
                  <a:pt x="11587" y="2519"/>
                  <a:pt x="11286" y="2500"/>
                </a:cubicBezTo>
                <a:cubicBezTo>
                  <a:pt x="10825" y="2468"/>
                  <a:pt x="10364" y="2476"/>
                  <a:pt x="9911" y="2523"/>
                </a:cubicBezTo>
                <a:cubicBezTo>
                  <a:pt x="9611" y="2554"/>
                  <a:pt x="9317" y="2418"/>
                  <a:pt x="9153" y="2164"/>
                </a:cubicBezTo>
                <a:lnTo>
                  <a:pt x="8120" y="559"/>
                </a:lnTo>
                <a:cubicBezTo>
                  <a:pt x="7872" y="174"/>
                  <a:pt x="7464" y="0"/>
                  <a:pt x="7138" y="140"/>
                </a:cubicBezTo>
                <a:lnTo>
                  <a:pt x="5479" y="854"/>
                </a:lnTo>
                <a:cubicBezTo>
                  <a:pt x="5153" y="994"/>
                  <a:pt x="5000" y="1411"/>
                  <a:pt x="5110" y="1857"/>
                </a:cubicBezTo>
                <a:lnTo>
                  <a:pt x="5569" y="3714"/>
                </a:lnTo>
                <a:cubicBezTo>
                  <a:pt x="5641" y="4006"/>
                  <a:pt x="5538" y="4312"/>
                  <a:pt x="5311" y="4510"/>
                </a:cubicBezTo>
                <a:cubicBezTo>
                  <a:pt x="4968" y="4808"/>
                  <a:pt x="4648" y="5136"/>
                  <a:pt x="4354" y="5492"/>
                </a:cubicBezTo>
                <a:cubicBezTo>
                  <a:pt x="4163" y="5725"/>
                  <a:pt x="3861" y="5834"/>
                  <a:pt x="3568" y="5770"/>
                </a:cubicBezTo>
                <a:lnTo>
                  <a:pt x="1700" y="5365"/>
                </a:lnTo>
                <a:cubicBezTo>
                  <a:pt x="1253" y="5268"/>
                  <a:pt x="840" y="5433"/>
                  <a:pt x="709" y="5762"/>
                </a:cubicBezTo>
                <a:lnTo>
                  <a:pt x="41" y="7440"/>
                </a:lnTo>
                <a:cubicBezTo>
                  <a:pt x="-89" y="7770"/>
                  <a:pt x="97" y="8173"/>
                  <a:pt x="489" y="8410"/>
                </a:cubicBezTo>
                <a:lnTo>
                  <a:pt x="2124" y="9397"/>
                </a:lnTo>
                <a:cubicBezTo>
                  <a:pt x="2382" y="9552"/>
                  <a:pt x="2526" y="9840"/>
                  <a:pt x="2505" y="10139"/>
                </a:cubicBezTo>
                <a:cubicBezTo>
                  <a:pt x="2473" y="10599"/>
                  <a:pt x="2482" y="11058"/>
                  <a:pt x="2526" y="11510"/>
                </a:cubicBezTo>
                <a:cubicBezTo>
                  <a:pt x="2556" y="11811"/>
                  <a:pt x="2421" y="12103"/>
                  <a:pt x="2167" y="12267"/>
                </a:cubicBezTo>
                <a:lnTo>
                  <a:pt x="558" y="13301"/>
                </a:lnTo>
                <a:cubicBezTo>
                  <a:pt x="173" y="13549"/>
                  <a:pt x="-2" y="13957"/>
                  <a:pt x="138" y="14283"/>
                </a:cubicBezTo>
                <a:lnTo>
                  <a:pt x="853" y="15942"/>
                </a:lnTo>
                <a:cubicBezTo>
                  <a:pt x="993" y="16267"/>
                  <a:pt x="1410" y="16421"/>
                  <a:pt x="1856" y="16310"/>
                </a:cubicBezTo>
                <a:lnTo>
                  <a:pt x="3709" y="15853"/>
                </a:lnTo>
                <a:cubicBezTo>
                  <a:pt x="4002" y="15781"/>
                  <a:pt x="4308" y="15884"/>
                  <a:pt x="4505" y="16112"/>
                </a:cubicBezTo>
                <a:cubicBezTo>
                  <a:pt x="4804" y="16457"/>
                  <a:pt x="5133" y="16780"/>
                  <a:pt x="5490" y="17073"/>
                </a:cubicBezTo>
                <a:cubicBezTo>
                  <a:pt x="5721" y="17264"/>
                  <a:pt x="5832" y="17566"/>
                  <a:pt x="5768" y="17860"/>
                </a:cubicBezTo>
                <a:lnTo>
                  <a:pt x="5364" y="19721"/>
                </a:lnTo>
                <a:cubicBezTo>
                  <a:pt x="5267" y="20168"/>
                  <a:pt x="5432" y="20581"/>
                  <a:pt x="5761" y="20712"/>
                </a:cubicBezTo>
                <a:lnTo>
                  <a:pt x="7440" y="21380"/>
                </a:lnTo>
                <a:cubicBezTo>
                  <a:pt x="7770" y="21510"/>
                  <a:pt x="8173" y="21324"/>
                  <a:pt x="8410" y="20933"/>
                </a:cubicBezTo>
                <a:lnTo>
                  <a:pt x="9392" y="19307"/>
                </a:lnTo>
                <a:cubicBezTo>
                  <a:pt x="9547" y="19049"/>
                  <a:pt x="9835" y="18905"/>
                  <a:pt x="10136" y="18926"/>
                </a:cubicBezTo>
                <a:cubicBezTo>
                  <a:pt x="10600" y="18958"/>
                  <a:pt x="11062" y="18951"/>
                  <a:pt x="11518" y="18905"/>
                </a:cubicBezTo>
                <a:cubicBezTo>
                  <a:pt x="11818" y="18875"/>
                  <a:pt x="12111" y="19010"/>
                  <a:pt x="12274" y="19264"/>
                </a:cubicBezTo>
                <a:lnTo>
                  <a:pt x="13302" y="20862"/>
                </a:lnTo>
                <a:cubicBezTo>
                  <a:pt x="13550" y="21247"/>
                  <a:pt x="13958" y="21421"/>
                  <a:pt x="14284" y="21282"/>
                </a:cubicBezTo>
                <a:lnTo>
                  <a:pt x="15943" y="20567"/>
                </a:lnTo>
                <a:cubicBezTo>
                  <a:pt x="16269" y="20427"/>
                  <a:pt x="16422" y="20010"/>
                  <a:pt x="16311" y="19564"/>
                </a:cubicBezTo>
                <a:lnTo>
                  <a:pt x="15857" y="17724"/>
                </a:lnTo>
                <a:cubicBezTo>
                  <a:pt x="15785" y="17430"/>
                  <a:pt x="15888" y="17124"/>
                  <a:pt x="16116" y="16928"/>
                </a:cubicBezTo>
                <a:cubicBezTo>
                  <a:pt x="16464" y="16627"/>
                  <a:pt x="16789" y="16295"/>
                  <a:pt x="17086" y="15933"/>
                </a:cubicBezTo>
                <a:cubicBezTo>
                  <a:pt x="17277" y="15701"/>
                  <a:pt x="17579" y="15591"/>
                  <a:pt x="17872" y="15655"/>
                </a:cubicBezTo>
                <a:lnTo>
                  <a:pt x="19722" y="16057"/>
                </a:lnTo>
                <a:cubicBezTo>
                  <a:pt x="20169" y="16154"/>
                  <a:pt x="20582" y="15989"/>
                  <a:pt x="20713" y="15659"/>
                </a:cubicBezTo>
                <a:lnTo>
                  <a:pt x="21381" y="13981"/>
                </a:lnTo>
                <a:cubicBezTo>
                  <a:pt x="21511" y="13651"/>
                  <a:pt x="21325" y="13248"/>
                  <a:pt x="20933" y="13012"/>
                </a:cubicBezTo>
                <a:lnTo>
                  <a:pt x="19313" y="12034"/>
                </a:lnTo>
                <a:cubicBezTo>
                  <a:pt x="19055" y="11879"/>
                  <a:pt x="18911" y="11591"/>
                  <a:pt x="18932" y="11290"/>
                </a:cubicBezTo>
                <a:cubicBezTo>
                  <a:pt x="18964" y="10825"/>
                  <a:pt x="18956" y="10360"/>
                  <a:pt x="18910" y="9903"/>
                </a:cubicBezTo>
                <a:cubicBezTo>
                  <a:pt x="18879" y="9602"/>
                  <a:pt x="19015" y="9309"/>
                  <a:pt x="19269" y="9145"/>
                </a:cubicBezTo>
                <a:lnTo>
                  <a:pt x="20863" y="8119"/>
                </a:lnTo>
                <a:cubicBezTo>
                  <a:pt x="21248" y="7871"/>
                  <a:pt x="21422" y="7463"/>
                  <a:pt x="21283" y="7137"/>
                </a:cubicBezTo>
                <a:lnTo>
                  <a:pt x="20568" y="5478"/>
                </a:lnTo>
                <a:cubicBezTo>
                  <a:pt x="20428" y="5153"/>
                  <a:pt x="20011" y="4999"/>
                  <a:pt x="19565" y="5110"/>
                </a:cubicBezTo>
                <a:lnTo>
                  <a:pt x="17720" y="5566"/>
                </a:lnTo>
                <a:cubicBezTo>
                  <a:pt x="17428" y="5638"/>
                  <a:pt x="17122" y="5535"/>
                  <a:pt x="16924" y="5308"/>
                </a:cubicBezTo>
                <a:cubicBezTo>
                  <a:pt x="16623" y="4962"/>
                  <a:pt x="16292" y="4639"/>
                  <a:pt x="15932" y="4344"/>
                </a:cubicBezTo>
                <a:cubicBezTo>
                  <a:pt x="15699" y="4153"/>
                  <a:pt x="15589" y="3851"/>
                  <a:pt x="15652" y="3558"/>
                </a:cubicBezTo>
                <a:lnTo>
                  <a:pt x="16055" y="1702"/>
                </a:lnTo>
                <a:cubicBezTo>
                  <a:pt x="16152" y="1255"/>
                  <a:pt x="15987" y="842"/>
                  <a:pt x="15658" y="710"/>
                </a:cubicBezTo>
                <a:lnTo>
                  <a:pt x="13979" y="43"/>
                </a:lnTo>
                <a:cubicBezTo>
                  <a:pt x="13654" y="-90"/>
                  <a:pt x="13250" y="97"/>
                  <a:pt x="13014" y="489"/>
                </a:cubicBezTo>
                <a:close/>
                <a:moveTo>
                  <a:pt x="13467" y="4937"/>
                </a:moveTo>
                <a:cubicBezTo>
                  <a:pt x="16353" y="6304"/>
                  <a:pt x="17793" y="9646"/>
                  <a:pt x="16805" y="12682"/>
                </a:cubicBezTo>
                <a:cubicBezTo>
                  <a:pt x="15609" y="16354"/>
                  <a:pt x="11464" y="18141"/>
                  <a:pt x="7972" y="16487"/>
                </a:cubicBezTo>
                <a:cubicBezTo>
                  <a:pt x="5086" y="15121"/>
                  <a:pt x="3645" y="11778"/>
                  <a:pt x="4634" y="8742"/>
                </a:cubicBezTo>
                <a:cubicBezTo>
                  <a:pt x="5829" y="5068"/>
                  <a:pt x="9975" y="3283"/>
                  <a:pt x="13467" y="4937"/>
                </a:cubicBezTo>
                <a:close/>
              </a:path>
            </a:pathLst>
          </a:custGeom>
          <a:solidFill>
            <a:schemeClr val="bg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8" name="Shape">
            <a:extLst>
              <a:ext uri="{FF2B5EF4-FFF2-40B4-BE49-F238E27FC236}">
                <a16:creationId xmlns:a16="http://schemas.microsoft.com/office/drawing/2014/main" id="{1A6B6426-FD79-4F49-A3C7-15D8A0C493AC}"/>
              </a:ext>
            </a:extLst>
          </p:cNvPr>
          <p:cNvSpPr/>
          <p:nvPr/>
        </p:nvSpPr>
        <p:spPr>
          <a:xfrm>
            <a:off x="2065444" y="3609843"/>
            <a:ext cx="2020216" cy="2020464"/>
          </a:xfrm>
          <a:custGeom>
            <a:avLst/>
            <a:gdLst/>
            <a:ahLst/>
            <a:cxnLst>
              <a:cxn ang="0">
                <a:pos x="wd2" y="hd2"/>
              </a:cxn>
              <a:cxn ang="5400000">
                <a:pos x="wd2" y="hd2"/>
              </a:cxn>
              <a:cxn ang="10800000">
                <a:pos x="wd2" y="hd2"/>
              </a:cxn>
              <a:cxn ang="16200000">
                <a:pos x="wd2" y="hd2"/>
              </a:cxn>
            </a:cxnLst>
            <a:rect l="0" t="0" r="r" b="b"/>
            <a:pathLst>
              <a:path w="21422" h="21421" extrusionOk="0">
                <a:moveTo>
                  <a:pt x="13014" y="489"/>
                </a:moveTo>
                <a:lnTo>
                  <a:pt x="12029" y="2119"/>
                </a:lnTo>
                <a:cubicBezTo>
                  <a:pt x="11874" y="2376"/>
                  <a:pt x="11587" y="2519"/>
                  <a:pt x="11286" y="2500"/>
                </a:cubicBezTo>
                <a:cubicBezTo>
                  <a:pt x="10825" y="2468"/>
                  <a:pt x="10364" y="2476"/>
                  <a:pt x="9911" y="2523"/>
                </a:cubicBezTo>
                <a:cubicBezTo>
                  <a:pt x="9611" y="2554"/>
                  <a:pt x="9317" y="2418"/>
                  <a:pt x="9153" y="2164"/>
                </a:cubicBezTo>
                <a:lnTo>
                  <a:pt x="8120" y="559"/>
                </a:lnTo>
                <a:cubicBezTo>
                  <a:pt x="7872" y="174"/>
                  <a:pt x="7464" y="0"/>
                  <a:pt x="7138" y="140"/>
                </a:cubicBezTo>
                <a:lnTo>
                  <a:pt x="5479" y="854"/>
                </a:lnTo>
                <a:cubicBezTo>
                  <a:pt x="5153" y="994"/>
                  <a:pt x="5000" y="1411"/>
                  <a:pt x="5110" y="1857"/>
                </a:cubicBezTo>
                <a:lnTo>
                  <a:pt x="5569" y="3714"/>
                </a:lnTo>
                <a:cubicBezTo>
                  <a:pt x="5641" y="4006"/>
                  <a:pt x="5538" y="4312"/>
                  <a:pt x="5311" y="4510"/>
                </a:cubicBezTo>
                <a:cubicBezTo>
                  <a:pt x="4968" y="4808"/>
                  <a:pt x="4648" y="5136"/>
                  <a:pt x="4354" y="5492"/>
                </a:cubicBezTo>
                <a:cubicBezTo>
                  <a:pt x="4163" y="5725"/>
                  <a:pt x="3861" y="5834"/>
                  <a:pt x="3568" y="5770"/>
                </a:cubicBezTo>
                <a:lnTo>
                  <a:pt x="1700" y="5365"/>
                </a:lnTo>
                <a:cubicBezTo>
                  <a:pt x="1253" y="5268"/>
                  <a:pt x="840" y="5433"/>
                  <a:pt x="709" y="5762"/>
                </a:cubicBezTo>
                <a:lnTo>
                  <a:pt x="41" y="7440"/>
                </a:lnTo>
                <a:cubicBezTo>
                  <a:pt x="-89" y="7770"/>
                  <a:pt x="97" y="8173"/>
                  <a:pt x="489" y="8410"/>
                </a:cubicBezTo>
                <a:lnTo>
                  <a:pt x="2124" y="9397"/>
                </a:lnTo>
                <a:cubicBezTo>
                  <a:pt x="2382" y="9552"/>
                  <a:pt x="2526" y="9840"/>
                  <a:pt x="2505" y="10139"/>
                </a:cubicBezTo>
                <a:cubicBezTo>
                  <a:pt x="2473" y="10599"/>
                  <a:pt x="2482" y="11058"/>
                  <a:pt x="2526" y="11510"/>
                </a:cubicBezTo>
                <a:cubicBezTo>
                  <a:pt x="2556" y="11811"/>
                  <a:pt x="2421" y="12103"/>
                  <a:pt x="2167" y="12267"/>
                </a:cubicBezTo>
                <a:lnTo>
                  <a:pt x="558" y="13301"/>
                </a:lnTo>
                <a:cubicBezTo>
                  <a:pt x="173" y="13549"/>
                  <a:pt x="-2" y="13957"/>
                  <a:pt x="138" y="14283"/>
                </a:cubicBezTo>
                <a:lnTo>
                  <a:pt x="853" y="15942"/>
                </a:lnTo>
                <a:cubicBezTo>
                  <a:pt x="993" y="16267"/>
                  <a:pt x="1410" y="16421"/>
                  <a:pt x="1856" y="16310"/>
                </a:cubicBezTo>
                <a:lnTo>
                  <a:pt x="3709" y="15853"/>
                </a:lnTo>
                <a:cubicBezTo>
                  <a:pt x="4002" y="15781"/>
                  <a:pt x="4308" y="15884"/>
                  <a:pt x="4505" y="16112"/>
                </a:cubicBezTo>
                <a:cubicBezTo>
                  <a:pt x="4804" y="16457"/>
                  <a:pt x="5133" y="16780"/>
                  <a:pt x="5490" y="17073"/>
                </a:cubicBezTo>
                <a:cubicBezTo>
                  <a:pt x="5721" y="17264"/>
                  <a:pt x="5832" y="17566"/>
                  <a:pt x="5768" y="17860"/>
                </a:cubicBezTo>
                <a:lnTo>
                  <a:pt x="5364" y="19721"/>
                </a:lnTo>
                <a:cubicBezTo>
                  <a:pt x="5267" y="20168"/>
                  <a:pt x="5432" y="20581"/>
                  <a:pt x="5761" y="20712"/>
                </a:cubicBezTo>
                <a:lnTo>
                  <a:pt x="7440" y="21380"/>
                </a:lnTo>
                <a:cubicBezTo>
                  <a:pt x="7770" y="21510"/>
                  <a:pt x="8173" y="21324"/>
                  <a:pt x="8410" y="20933"/>
                </a:cubicBezTo>
                <a:lnTo>
                  <a:pt x="9392" y="19307"/>
                </a:lnTo>
                <a:cubicBezTo>
                  <a:pt x="9547" y="19049"/>
                  <a:pt x="9835" y="18905"/>
                  <a:pt x="10136" y="18926"/>
                </a:cubicBezTo>
                <a:cubicBezTo>
                  <a:pt x="10600" y="18958"/>
                  <a:pt x="11062" y="18951"/>
                  <a:pt x="11518" y="18905"/>
                </a:cubicBezTo>
                <a:cubicBezTo>
                  <a:pt x="11818" y="18875"/>
                  <a:pt x="12111" y="19010"/>
                  <a:pt x="12274" y="19264"/>
                </a:cubicBezTo>
                <a:lnTo>
                  <a:pt x="13302" y="20862"/>
                </a:lnTo>
                <a:cubicBezTo>
                  <a:pt x="13550" y="21247"/>
                  <a:pt x="13958" y="21421"/>
                  <a:pt x="14284" y="21282"/>
                </a:cubicBezTo>
                <a:lnTo>
                  <a:pt x="15943" y="20567"/>
                </a:lnTo>
                <a:cubicBezTo>
                  <a:pt x="16269" y="20427"/>
                  <a:pt x="16422" y="20010"/>
                  <a:pt x="16311" y="19564"/>
                </a:cubicBezTo>
                <a:lnTo>
                  <a:pt x="15857" y="17724"/>
                </a:lnTo>
                <a:cubicBezTo>
                  <a:pt x="15785" y="17430"/>
                  <a:pt x="15888" y="17124"/>
                  <a:pt x="16116" y="16928"/>
                </a:cubicBezTo>
                <a:cubicBezTo>
                  <a:pt x="16464" y="16627"/>
                  <a:pt x="16789" y="16295"/>
                  <a:pt x="17086" y="15933"/>
                </a:cubicBezTo>
                <a:cubicBezTo>
                  <a:pt x="17277" y="15701"/>
                  <a:pt x="17579" y="15591"/>
                  <a:pt x="17872" y="15655"/>
                </a:cubicBezTo>
                <a:lnTo>
                  <a:pt x="19722" y="16057"/>
                </a:lnTo>
                <a:cubicBezTo>
                  <a:pt x="20169" y="16154"/>
                  <a:pt x="20582" y="15989"/>
                  <a:pt x="20713" y="15659"/>
                </a:cubicBezTo>
                <a:lnTo>
                  <a:pt x="21381" y="13981"/>
                </a:lnTo>
                <a:cubicBezTo>
                  <a:pt x="21511" y="13651"/>
                  <a:pt x="21325" y="13248"/>
                  <a:pt x="20933" y="13012"/>
                </a:cubicBezTo>
                <a:lnTo>
                  <a:pt x="19313" y="12034"/>
                </a:lnTo>
                <a:cubicBezTo>
                  <a:pt x="19055" y="11879"/>
                  <a:pt x="18911" y="11591"/>
                  <a:pt x="18932" y="11290"/>
                </a:cubicBezTo>
                <a:cubicBezTo>
                  <a:pt x="18964" y="10825"/>
                  <a:pt x="18956" y="10360"/>
                  <a:pt x="18910" y="9903"/>
                </a:cubicBezTo>
                <a:cubicBezTo>
                  <a:pt x="18879" y="9602"/>
                  <a:pt x="19015" y="9309"/>
                  <a:pt x="19269" y="9145"/>
                </a:cubicBezTo>
                <a:lnTo>
                  <a:pt x="20863" y="8119"/>
                </a:lnTo>
                <a:cubicBezTo>
                  <a:pt x="21248" y="7871"/>
                  <a:pt x="21422" y="7463"/>
                  <a:pt x="21283" y="7137"/>
                </a:cubicBezTo>
                <a:lnTo>
                  <a:pt x="20568" y="5478"/>
                </a:lnTo>
                <a:cubicBezTo>
                  <a:pt x="20428" y="5153"/>
                  <a:pt x="20011" y="4999"/>
                  <a:pt x="19565" y="5110"/>
                </a:cubicBezTo>
                <a:lnTo>
                  <a:pt x="17720" y="5566"/>
                </a:lnTo>
                <a:cubicBezTo>
                  <a:pt x="17428" y="5638"/>
                  <a:pt x="17122" y="5535"/>
                  <a:pt x="16924" y="5308"/>
                </a:cubicBezTo>
                <a:cubicBezTo>
                  <a:pt x="16623" y="4962"/>
                  <a:pt x="16292" y="4639"/>
                  <a:pt x="15932" y="4344"/>
                </a:cubicBezTo>
                <a:cubicBezTo>
                  <a:pt x="15699" y="4153"/>
                  <a:pt x="15589" y="3851"/>
                  <a:pt x="15652" y="3558"/>
                </a:cubicBezTo>
                <a:lnTo>
                  <a:pt x="16055" y="1702"/>
                </a:lnTo>
                <a:cubicBezTo>
                  <a:pt x="16152" y="1255"/>
                  <a:pt x="15987" y="842"/>
                  <a:pt x="15658" y="710"/>
                </a:cubicBezTo>
                <a:lnTo>
                  <a:pt x="13979" y="43"/>
                </a:lnTo>
                <a:cubicBezTo>
                  <a:pt x="13654" y="-90"/>
                  <a:pt x="13250" y="97"/>
                  <a:pt x="13014" y="489"/>
                </a:cubicBezTo>
                <a:close/>
                <a:moveTo>
                  <a:pt x="13467" y="4935"/>
                </a:moveTo>
                <a:cubicBezTo>
                  <a:pt x="16353" y="6302"/>
                  <a:pt x="17793" y="9645"/>
                  <a:pt x="16805" y="12681"/>
                </a:cubicBezTo>
                <a:cubicBezTo>
                  <a:pt x="15609" y="16353"/>
                  <a:pt x="11464" y="18139"/>
                  <a:pt x="7972" y="16486"/>
                </a:cubicBezTo>
                <a:cubicBezTo>
                  <a:pt x="5086" y="15119"/>
                  <a:pt x="3645" y="11776"/>
                  <a:pt x="4634" y="8741"/>
                </a:cubicBezTo>
                <a:cubicBezTo>
                  <a:pt x="5829" y="5068"/>
                  <a:pt x="9975" y="3282"/>
                  <a:pt x="13467" y="4935"/>
                </a:cubicBezTo>
                <a:close/>
              </a:path>
            </a:pathLst>
          </a:custGeom>
          <a:solidFill>
            <a:schemeClr val="bg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9" name="Shape">
            <a:extLst>
              <a:ext uri="{FF2B5EF4-FFF2-40B4-BE49-F238E27FC236}">
                <a16:creationId xmlns:a16="http://schemas.microsoft.com/office/drawing/2014/main" id="{651C2CF1-9031-40F9-891B-03DD63475A44}"/>
              </a:ext>
            </a:extLst>
          </p:cNvPr>
          <p:cNvSpPr/>
          <p:nvPr/>
        </p:nvSpPr>
        <p:spPr>
          <a:xfrm>
            <a:off x="8361226" y="4589476"/>
            <a:ext cx="1681743" cy="1681734"/>
          </a:xfrm>
          <a:custGeom>
            <a:avLst/>
            <a:gdLst/>
            <a:ahLst/>
            <a:cxnLst>
              <a:cxn ang="0">
                <a:pos x="wd2" y="hd2"/>
              </a:cxn>
              <a:cxn ang="5400000">
                <a:pos x="wd2" y="hd2"/>
              </a:cxn>
              <a:cxn ang="10800000">
                <a:pos x="wd2" y="hd2"/>
              </a:cxn>
              <a:cxn ang="16200000">
                <a:pos x="wd2" y="hd2"/>
              </a:cxn>
            </a:cxnLst>
            <a:rect l="0" t="0" r="r" b="b"/>
            <a:pathLst>
              <a:path w="21538" h="21538" extrusionOk="0">
                <a:moveTo>
                  <a:pt x="15876" y="2045"/>
                </a:moveTo>
                <a:lnTo>
                  <a:pt x="14494" y="3256"/>
                </a:lnTo>
                <a:cubicBezTo>
                  <a:pt x="14277" y="3447"/>
                  <a:pt x="13971" y="3495"/>
                  <a:pt x="13700" y="3388"/>
                </a:cubicBezTo>
                <a:cubicBezTo>
                  <a:pt x="13285" y="3224"/>
                  <a:pt x="12858" y="3097"/>
                  <a:pt x="12428" y="3007"/>
                </a:cubicBezTo>
                <a:cubicBezTo>
                  <a:pt x="12142" y="2947"/>
                  <a:pt x="11913" y="2738"/>
                  <a:pt x="11838" y="2455"/>
                </a:cubicBezTo>
                <a:lnTo>
                  <a:pt x="11358" y="677"/>
                </a:lnTo>
                <a:cubicBezTo>
                  <a:pt x="11242" y="250"/>
                  <a:pt x="10918" y="-31"/>
                  <a:pt x="10578" y="2"/>
                </a:cubicBezTo>
                <a:lnTo>
                  <a:pt x="8844" y="175"/>
                </a:lnTo>
                <a:cubicBezTo>
                  <a:pt x="8504" y="208"/>
                  <a:pt x="8240" y="548"/>
                  <a:pt x="8211" y="988"/>
                </a:cubicBezTo>
                <a:lnTo>
                  <a:pt x="8089" y="2830"/>
                </a:lnTo>
                <a:cubicBezTo>
                  <a:pt x="8071" y="3121"/>
                  <a:pt x="7887" y="3372"/>
                  <a:pt x="7619" y="3485"/>
                </a:cubicBezTo>
                <a:cubicBezTo>
                  <a:pt x="7216" y="3659"/>
                  <a:pt x="6826" y="3867"/>
                  <a:pt x="6451" y="4108"/>
                </a:cubicBezTo>
                <a:cubicBezTo>
                  <a:pt x="6207" y="4265"/>
                  <a:pt x="5898" y="4278"/>
                  <a:pt x="5647" y="4134"/>
                </a:cubicBezTo>
                <a:lnTo>
                  <a:pt x="4047" y="3216"/>
                </a:lnTo>
                <a:cubicBezTo>
                  <a:pt x="3664" y="2995"/>
                  <a:pt x="3236" y="3027"/>
                  <a:pt x="3020" y="3291"/>
                </a:cubicBezTo>
                <a:lnTo>
                  <a:pt x="1916" y="4640"/>
                </a:lnTo>
                <a:cubicBezTo>
                  <a:pt x="1700" y="4904"/>
                  <a:pt x="1752" y="5329"/>
                  <a:pt x="2045" y="5662"/>
                </a:cubicBezTo>
                <a:lnTo>
                  <a:pt x="3259" y="7049"/>
                </a:lnTo>
                <a:cubicBezTo>
                  <a:pt x="3450" y="7268"/>
                  <a:pt x="3499" y="7574"/>
                  <a:pt x="3392" y="7843"/>
                </a:cubicBezTo>
                <a:cubicBezTo>
                  <a:pt x="3228" y="8256"/>
                  <a:pt x="3101" y="8681"/>
                  <a:pt x="3010" y="9110"/>
                </a:cubicBezTo>
                <a:cubicBezTo>
                  <a:pt x="2950" y="9394"/>
                  <a:pt x="2739" y="9623"/>
                  <a:pt x="2458" y="9700"/>
                </a:cubicBezTo>
                <a:lnTo>
                  <a:pt x="677" y="10180"/>
                </a:lnTo>
                <a:cubicBezTo>
                  <a:pt x="250" y="10296"/>
                  <a:pt x="-31" y="10620"/>
                  <a:pt x="2" y="10960"/>
                </a:cubicBezTo>
                <a:lnTo>
                  <a:pt x="175" y="12694"/>
                </a:lnTo>
                <a:cubicBezTo>
                  <a:pt x="208" y="13034"/>
                  <a:pt x="548" y="13298"/>
                  <a:pt x="988" y="13327"/>
                </a:cubicBezTo>
                <a:lnTo>
                  <a:pt x="2826" y="13449"/>
                </a:lnTo>
                <a:cubicBezTo>
                  <a:pt x="3117" y="13467"/>
                  <a:pt x="3368" y="13653"/>
                  <a:pt x="3484" y="13921"/>
                </a:cubicBezTo>
                <a:cubicBezTo>
                  <a:pt x="3658" y="14325"/>
                  <a:pt x="3865" y="14719"/>
                  <a:pt x="4108" y="15093"/>
                </a:cubicBezTo>
                <a:cubicBezTo>
                  <a:pt x="4265" y="15338"/>
                  <a:pt x="4278" y="15647"/>
                  <a:pt x="4133" y="15898"/>
                </a:cubicBezTo>
                <a:lnTo>
                  <a:pt x="3216" y="17491"/>
                </a:lnTo>
                <a:cubicBezTo>
                  <a:pt x="2995" y="17874"/>
                  <a:pt x="3027" y="18302"/>
                  <a:pt x="3291" y="18518"/>
                </a:cubicBezTo>
                <a:lnTo>
                  <a:pt x="4640" y="19622"/>
                </a:lnTo>
                <a:cubicBezTo>
                  <a:pt x="4904" y="19838"/>
                  <a:pt x="5329" y="19786"/>
                  <a:pt x="5662" y="19493"/>
                </a:cubicBezTo>
                <a:lnTo>
                  <a:pt x="7040" y="18285"/>
                </a:lnTo>
                <a:cubicBezTo>
                  <a:pt x="7259" y="18094"/>
                  <a:pt x="7565" y="18046"/>
                  <a:pt x="7835" y="18153"/>
                </a:cubicBezTo>
                <a:cubicBezTo>
                  <a:pt x="8251" y="18319"/>
                  <a:pt x="8680" y="18447"/>
                  <a:pt x="9113" y="18539"/>
                </a:cubicBezTo>
                <a:cubicBezTo>
                  <a:pt x="9397" y="18600"/>
                  <a:pt x="9626" y="18810"/>
                  <a:pt x="9703" y="19091"/>
                </a:cubicBezTo>
                <a:lnTo>
                  <a:pt x="10180" y="20861"/>
                </a:lnTo>
                <a:cubicBezTo>
                  <a:pt x="10296" y="21288"/>
                  <a:pt x="10620" y="21569"/>
                  <a:pt x="10960" y="21536"/>
                </a:cubicBezTo>
                <a:lnTo>
                  <a:pt x="12694" y="21363"/>
                </a:lnTo>
                <a:cubicBezTo>
                  <a:pt x="13034" y="21330"/>
                  <a:pt x="13298" y="20990"/>
                  <a:pt x="13327" y="20550"/>
                </a:cubicBezTo>
                <a:lnTo>
                  <a:pt x="13447" y="18725"/>
                </a:lnTo>
                <a:cubicBezTo>
                  <a:pt x="13466" y="18434"/>
                  <a:pt x="13651" y="18183"/>
                  <a:pt x="13919" y="18068"/>
                </a:cubicBezTo>
                <a:cubicBezTo>
                  <a:pt x="14327" y="17892"/>
                  <a:pt x="14724" y="17683"/>
                  <a:pt x="15102" y="17437"/>
                </a:cubicBezTo>
                <a:cubicBezTo>
                  <a:pt x="15346" y="17280"/>
                  <a:pt x="15655" y="17266"/>
                  <a:pt x="15906" y="17410"/>
                </a:cubicBezTo>
                <a:lnTo>
                  <a:pt x="17489" y="18320"/>
                </a:lnTo>
                <a:cubicBezTo>
                  <a:pt x="17872" y="18541"/>
                  <a:pt x="18300" y="18509"/>
                  <a:pt x="18516" y="18245"/>
                </a:cubicBezTo>
                <a:lnTo>
                  <a:pt x="19620" y="16897"/>
                </a:lnTo>
                <a:cubicBezTo>
                  <a:pt x="19836" y="16632"/>
                  <a:pt x="19784" y="16207"/>
                  <a:pt x="19491" y="15875"/>
                </a:cubicBezTo>
                <a:lnTo>
                  <a:pt x="18289" y="14501"/>
                </a:lnTo>
                <a:cubicBezTo>
                  <a:pt x="18098" y="14282"/>
                  <a:pt x="18049" y="13976"/>
                  <a:pt x="18156" y="13707"/>
                </a:cubicBezTo>
                <a:cubicBezTo>
                  <a:pt x="18322" y="13288"/>
                  <a:pt x="18451" y="12858"/>
                  <a:pt x="18543" y="12423"/>
                </a:cubicBezTo>
                <a:cubicBezTo>
                  <a:pt x="18603" y="12137"/>
                  <a:pt x="18812" y="11908"/>
                  <a:pt x="19095" y="11833"/>
                </a:cubicBezTo>
                <a:lnTo>
                  <a:pt x="20861" y="11356"/>
                </a:lnTo>
                <a:cubicBezTo>
                  <a:pt x="21288" y="11241"/>
                  <a:pt x="21569" y="10916"/>
                  <a:pt x="21536" y="10577"/>
                </a:cubicBezTo>
                <a:lnTo>
                  <a:pt x="21363" y="8842"/>
                </a:lnTo>
                <a:cubicBezTo>
                  <a:pt x="21330" y="8502"/>
                  <a:pt x="20990" y="8238"/>
                  <a:pt x="20550" y="8210"/>
                </a:cubicBezTo>
                <a:lnTo>
                  <a:pt x="18720" y="8089"/>
                </a:lnTo>
                <a:cubicBezTo>
                  <a:pt x="18429" y="8071"/>
                  <a:pt x="18178" y="7887"/>
                  <a:pt x="18064" y="7619"/>
                </a:cubicBezTo>
                <a:cubicBezTo>
                  <a:pt x="17889" y="7213"/>
                  <a:pt x="17680" y="6818"/>
                  <a:pt x="17435" y="6441"/>
                </a:cubicBezTo>
                <a:cubicBezTo>
                  <a:pt x="17276" y="6197"/>
                  <a:pt x="17263" y="5888"/>
                  <a:pt x="17409" y="5635"/>
                </a:cubicBezTo>
                <a:lnTo>
                  <a:pt x="18322" y="4046"/>
                </a:lnTo>
                <a:cubicBezTo>
                  <a:pt x="18543" y="3663"/>
                  <a:pt x="18511" y="3234"/>
                  <a:pt x="18247" y="3019"/>
                </a:cubicBezTo>
                <a:lnTo>
                  <a:pt x="16898" y="1915"/>
                </a:lnTo>
                <a:cubicBezTo>
                  <a:pt x="16634" y="1700"/>
                  <a:pt x="16209" y="1754"/>
                  <a:pt x="15876" y="2045"/>
                </a:cubicBezTo>
                <a:close/>
                <a:moveTo>
                  <a:pt x="14991" y="6267"/>
                </a:moveTo>
                <a:cubicBezTo>
                  <a:pt x="17245" y="8368"/>
                  <a:pt x="17591" y="11865"/>
                  <a:pt x="15794" y="14367"/>
                </a:cubicBezTo>
                <a:cubicBezTo>
                  <a:pt x="13620" y="17395"/>
                  <a:pt x="9285" y="17825"/>
                  <a:pt x="6558" y="15282"/>
                </a:cubicBezTo>
                <a:cubicBezTo>
                  <a:pt x="4305" y="13181"/>
                  <a:pt x="3959" y="9685"/>
                  <a:pt x="5755" y="7182"/>
                </a:cubicBezTo>
                <a:cubicBezTo>
                  <a:pt x="7930" y="4155"/>
                  <a:pt x="12265" y="3725"/>
                  <a:pt x="14991" y="6267"/>
                </a:cubicBezTo>
                <a:close/>
              </a:path>
            </a:pathLst>
          </a:custGeom>
          <a:solidFill>
            <a:schemeClr val="bg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0" name="Shape">
            <a:extLst>
              <a:ext uri="{FF2B5EF4-FFF2-40B4-BE49-F238E27FC236}">
                <a16:creationId xmlns:a16="http://schemas.microsoft.com/office/drawing/2014/main" id="{BFCFDBC9-0EC9-4982-9EC2-6B76C77E0A16}"/>
              </a:ext>
            </a:extLst>
          </p:cNvPr>
          <p:cNvSpPr/>
          <p:nvPr/>
        </p:nvSpPr>
        <p:spPr>
          <a:xfrm>
            <a:off x="2561793" y="4106190"/>
            <a:ext cx="1020411" cy="1019333"/>
          </a:xfrm>
          <a:custGeom>
            <a:avLst/>
            <a:gdLst/>
            <a:ahLst/>
            <a:cxnLst>
              <a:cxn ang="0">
                <a:pos x="wd2" y="hd2"/>
              </a:cxn>
              <a:cxn ang="5400000">
                <a:pos x="wd2" y="hd2"/>
              </a:cxn>
              <a:cxn ang="10800000">
                <a:pos x="wd2" y="hd2"/>
              </a:cxn>
              <a:cxn ang="16200000">
                <a:pos x="wd2" y="hd2"/>
              </a:cxn>
            </a:cxnLst>
            <a:rect l="0" t="0" r="r" b="b"/>
            <a:pathLst>
              <a:path w="19004" h="19002" extrusionOk="0">
                <a:moveTo>
                  <a:pt x="5746" y="781"/>
                </a:moveTo>
                <a:cubicBezTo>
                  <a:pt x="10565" y="-1299"/>
                  <a:pt x="16153" y="919"/>
                  <a:pt x="18228" y="5736"/>
                </a:cubicBezTo>
                <a:cubicBezTo>
                  <a:pt x="20302" y="10552"/>
                  <a:pt x="18077" y="16142"/>
                  <a:pt x="13258" y="18221"/>
                </a:cubicBezTo>
                <a:cubicBezTo>
                  <a:pt x="8439" y="20301"/>
                  <a:pt x="2851" y="18083"/>
                  <a:pt x="776" y="13266"/>
                </a:cubicBezTo>
                <a:cubicBezTo>
                  <a:pt x="-1298" y="8450"/>
                  <a:pt x="927" y="2860"/>
                  <a:pt x="5746" y="781"/>
                </a:cubicBezTo>
                <a:close/>
              </a:path>
            </a:pathLst>
          </a:custGeom>
          <a:solidFill>
            <a:srgbClr val="193560"/>
          </a:solidFill>
          <a:ln>
            <a:solidFill>
              <a:srgbClr val="193560"/>
            </a:solidFill>
          </a:ln>
        </p:spPr>
        <p:style>
          <a:lnRef idx="0">
            <a:schemeClr val="accent1"/>
          </a:lnRef>
          <a:fillRef idx="3">
            <a:schemeClr val="accent1"/>
          </a:fillRef>
          <a:effectRef idx="3">
            <a:schemeClr val="accent1"/>
          </a:effectRef>
          <a:fontRef idx="minor">
            <a:schemeClr val="lt1"/>
          </a:fontRef>
        </p:style>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FA76356F-5F3B-4003-9CE3-0018E8A9BA08}"/>
              </a:ext>
            </a:extLst>
          </p:cNvPr>
          <p:cNvSpPr/>
          <p:nvPr/>
        </p:nvSpPr>
        <p:spPr>
          <a:xfrm>
            <a:off x="3972466" y="2342846"/>
            <a:ext cx="1368082" cy="1368082"/>
          </a:xfrm>
          <a:custGeom>
            <a:avLst/>
            <a:gdLst/>
            <a:ahLst/>
            <a:cxnLst>
              <a:cxn ang="0">
                <a:pos x="wd2" y="hd2"/>
              </a:cxn>
              <a:cxn ang="5400000">
                <a:pos x="wd2" y="hd2"/>
              </a:cxn>
              <a:cxn ang="10800000">
                <a:pos x="wd2" y="hd2"/>
              </a:cxn>
              <a:cxn ang="16200000">
                <a:pos x="wd2" y="hd2"/>
              </a:cxn>
            </a:cxnLst>
            <a:rect l="0" t="0" r="r" b="b"/>
            <a:pathLst>
              <a:path w="19674" h="19674" extrusionOk="0">
                <a:moveTo>
                  <a:pt x="2886" y="2886"/>
                </a:moveTo>
                <a:cubicBezTo>
                  <a:pt x="6731" y="-958"/>
                  <a:pt x="12960" y="-963"/>
                  <a:pt x="16798" y="2876"/>
                </a:cubicBezTo>
                <a:cubicBezTo>
                  <a:pt x="20637" y="6714"/>
                  <a:pt x="20632" y="12943"/>
                  <a:pt x="16788" y="16788"/>
                </a:cubicBezTo>
                <a:cubicBezTo>
                  <a:pt x="12943" y="20632"/>
                  <a:pt x="6714" y="20637"/>
                  <a:pt x="2876" y="16798"/>
                </a:cubicBezTo>
                <a:cubicBezTo>
                  <a:pt x="-963" y="12960"/>
                  <a:pt x="-958" y="6731"/>
                  <a:pt x="2886" y="2886"/>
                </a:cubicBezTo>
                <a:close/>
              </a:path>
            </a:pathLst>
          </a:custGeom>
          <a:solidFill>
            <a:schemeClr val="accent4"/>
          </a:solidFill>
          <a:ln/>
        </p:spPr>
        <p:style>
          <a:lnRef idx="0">
            <a:schemeClr val="accent2"/>
          </a:lnRef>
          <a:fillRef idx="3">
            <a:schemeClr val="accent2"/>
          </a:fillRef>
          <a:effectRef idx="3">
            <a:schemeClr val="accent2"/>
          </a:effectRef>
          <a:fontRef idx="minor">
            <a:schemeClr val="lt1"/>
          </a:fontRef>
        </p:style>
        <p:txBody>
          <a:bodyPr lIns="38100" tIns="38100" rIns="38100" bIns="38100" anchor="ctr"/>
          <a:lstStyle/>
          <a:p>
            <a:pPr>
              <a:defRPr sz="3000">
                <a:solidFill>
                  <a:srgbClr val="FFFFFF"/>
                </a:solidFill>
              </a:defRPr>
            </a:pPr>
            <a:endParaRPr/>
          </a:p>
        </p:txBody>
      </p:sp>
      <p:sp>
        <p:nvSpPr>
          <p:cNvPr id="12" name="Shape">
            <a:extLst>
              <a:ext uri="{FF2B5EF4-FFF2-40B4-BE49-F238E27FC236}">
                <a16:creationId xmlns:a16="http://schemas.microsoft.com/office/drawing/2014/main" id="{6302B73E-0042-41AC-942F-010FF009DA53}"/>
              </a:ext>
            </a:extLst>
          </p:cNvPr>
          <p:cNvSpPr/>
          <p:nvPr/>
        </p:nvSpPr>
        <p:spPr>
          <a:xfrm>
            <a:off x="5291704" y="4354362"/>
            <a:ext cx="1362593" cy="1362594"/>
          </a:xfrm>
          <a:custGeom>
            <a:avLst/>
            <a:gdLst/>
            <a:ahLst/>
            <a:cxnLst>
              <a:cxn ang="0">
                <a:pos x="wd2" y="hd2"/>
              </a:cxn>
              <a:cxn ang="5400000">
                <a:pos x="wd2" y="hd2"/>
              </a:cxn>
              <a:cxn ang="10800000">
                <a:pos x="wd2" y="hd2"/>
              </a:cxn>
              <a:cxn ang="16200000">
                <a:pos x="wd2" y="hd2"/>
              </a:cxn>
            </a:cxnLst>
            <a:rect l="0" t="0" r="r" b="b"/>
            <a:pathLst>
              <a:path w="19674" h="19674" extrusionOk="0">
                <a:moveTo>
                  <a:pt x="2886" y="2886"/>
                </a:moveTo>
                <a:cubicBezTo>
                  <a:pt x="6731" y="-958"/>
                  <a:pt x="12960" y="-963"/>
                  <a:pt x="16798" y="2876"/>
                </a:cubicBezTo>
                <a:cubicBezTo>
                  <a:pt x="20637" y="6714"/>
                  <a:pt x="20632" y="12943"/>
                  <a:pt x="16788" y="16788"/>
                </a:cubicBezTo>
                <a:cubicBezTo>
                  <a:pt x="12943" y="20632"/>
                  <a:pt x="6714" y="20637"/>
                  <a:pt x="2876" y="16798"/>
                </a:cubicBezTo>
                <a:cubicBezTo>
                  <a:pt x="-963" y="12960"/>
                  <a:pt x="-958" y="6731"/>
                  <a:pt x="2886" y="2886"/>
                </a:cubicBezTo>
                <a:close/>
              </a:path>
            </a:pathLst>
          </a:custGeom>
          <a:solidFill>
            <a:srgbClr val="00B050"/>
          </a:solidFill>
          <a:ln>
            <a:solidFill>
              <a:srgbClr val="00B050"/>
            </a:solidFill>
          </a:ln>
        </p:spPr>
        <p:style>
          <a:lnRef idx="0">
            <a:schemeClr val="accent5"/>
          </a:lnRef>
          <a:fillRef idx="3">
            <a:schemeClr val="accent5"/>
          </a:fillRef>
          <a:effectRef idx="3">
            <a:schemeClr val="accent5"/>
          </a:effectRef>
          <a:fontRef idx="minor">
            <a:schemeClr val="lt1"/>
          </a:fontRef>
        </p:style>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DD911AB8-24C3-4D03-8AAF-F1C98474B223}"/>
              </a:ext>
            </a:extLst>
          </p:cNvPr>
          <p:cNvSpPr/>
          <p:nvPr/>
        </p:nvSpPr>
        <p:spPr>
          <a:xfrm>
            <a:off x="7459953" y="3727397"/>
            <a:ext cx="1020411" cy="1019333"/>
          </a:xfrm>
          <a:custGeom>
            <a:avLst/>
            <a:gdLst/>
            <a:ahLst/>
            <a:cxnLst>
              <a:cxn ang="0">
                <a:pos x="wd2" y="hd2"/>
              </a:cxn>
              <a:cxn ang="5400000">
                <a:pos x="wd2" y="hd2"/>
              </a:cxn>
              <a:cxn ang="10800000">
                <a:pos x="wd2" y="hd2"/>
              </a:cxn>
              <a:cxn ang="16200000">
                <a:pos x="wd2" y="hd2"/>
              </a:cxn>
            </a:cxnLst>
            <a:rect l="0" t="0" r="r" b="b"/>
            <a:pathLst>
              <a:path w="19004" h="19002" extrusionOk="0">
                <a:moveTo>
                  <a:pt x="5746" y="781"/>
                </a:moveTo>
                <a:cubicBezTo>
                  <a:pt x="10565" y="-1299"/>
                  <a:pt x="16153" y="919"/>
                  <a:pt x="18228" y="5736"/>
                </a:cubicBezTo>
                <a:cubicBezTo>
                  <a:pt x="20302" y="10552"/>
                  <a:pt x="18077" y="16142"/>
                  <a:pt x="13258" y="18221"/>
                </a:cubicBezTo>
                <a:cubicBezTo>
                  <a:pt x="8439" y="20301"/>
                  <a:pt x="2851" y="18083"/>
                  <a:pt x="776" y="13266"/>
                </a:cubicBezTo>
                <a:cubicBezTo>
                  <a:pt x="-1298" y="8450"/>
                  <a:pt x="927" y="2860"/>
                  <a:pt x="5746" y="781"/>
                </a:cubicBezTo>
                <a:close/>
              </a:path>
            </a:pathLst>
          </a:custGeom>
          <a:solidFill>
            <a:srgbClr val="687DA1"/>
          </a:solidFill>
          <a:ln>
            <a:solidFill>
              <a:srgbClr val="687DA1"/>
            </a:solidFill>
          </a:ln>
        </p:spPr>
        <p:style>
          <a:lnRef idx="0">
            <a:schemeClr val="accent3"/>
          </a:lnRef>
          <a:fillRef idx="3">
            <a:schemeClr val="accent3"/>
          </a:fillRef>
          <a:effectRef idx="3">
            <a:schemeClr val="accent3"/>
          </a:effectRef>
          <a:fontRef idx="minor">
            <a:schemeClr val="lt1"/>
          </a:fontRef>
        </p:style>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id="{B328A346-DF7D-43AF-BA58-76509140A351}"/>
              </a:ext>
            </a:extLst>
          </p:cNvPr>
          <p:cNvSpPr/>
          <p:nvPr/>
        </p:nvSpPr>
        <p:spPr>
          <a:xfrm>
            <a:off x="8805326" y="5033572"/>
            <a:ext cx="786614" cy="785333"/>
          </a:xfrm>
          <a:custGeom>
            <a:avLst/>
            <a:gdLst/>
            <a:ahLst/>
            <a:cxnLst>
              <a:cxn ang="0">
                <a:pos x="wd2" y="hd2"/>
              </a:cxn>
              <a:cxn ang="5400000">
                <a:pos x="wd2" y="hd2"/>
              </a:cxn>
              <a:cxn ang="10800000">
                <a:pos x="wd2" y="hd2"/>
              </a:cxn>
              <a:cxn ang="16200000">
                <a:pos x="wd2" y="hd2"/>
              </a:cxn>
            </a:cxnLst>
            <a:rect l="0" t="0" r="r" b="b"/>
            <a:pathLst>
              <a:path w="20582" h="20579" extrusionOk="0">
                <a:moveTo>
                  <a:pt x="9277" y="51"/>
                </a:moveTo>
                <a:cubicBezTo>
                  <a:pt x="14932" y="-511"/>
                  <a:pt x="19971" y="3617"/>
                  <a:pt x="20531" y="9272"/>
                </a:cubicBezTo>
                <a:cubicBezTo>
                  <a:pt x="21091" y="14926"/>
                  <a:pt x="16960" y="19965"/>
                  <a:pt x="11305" y="20527"/>
                </a:cubicBezTo>
                <a:cubicBezTo>
                  <a:pt x="5650" y="21089"/>
                  <a:pt x="611" y="16961"/>
                  <a:pt x="51" y="11306"/>
                </a:cubicBezTo>
                <a:cubicBezTo>
                  <a:pt x="-509" y="5652"/>
                  <a:pt x="3622" y="613"/>
                  <a:pt x="9277" y="51"/>
                </a:cubicBezTo>
                <a:close/>
              </a:path>
            </a:pathLst>
          </a:custGeom>
          <a:solidFill>
            <a:srgbClr val="84A8DF"/>
          </a:solidFill>
          <a:ln>
            <a:solidFill>
              <a:srgbClr val="84A8DF"/>
            </a:solidFill>
          </a:ln>
        </p:spPr>
        <p:style>
          <a:lnRef idx="0">
            <a:schemeClr val="accent6"/>
          </a:lnRef>
          <a:fillRef idx="3">
            <a:schemeClr val="accent6"/>
          </a:fillRef>
          <a:effectRef idx="3">
            <a:schemeClr val="accent6"/>
          </a:effectRef>
          <a:fontRef idx="minor">
            <a:schemeClr val="lt1"/>
          </a:fontRef>
        </p:style>
        <p:txBody>
          <a:bodyPr lIns="38100" tIns="38100" rIns="38100" bIns="38100" anchor="ctr"/>
          <a:lstStyle/>
          <a:p>
            <a:pPr>
              <a:defRPr sz="3000">
                <a:solidFill>
                  <a:srgbClr val="FFFFFF"/>
                </a:solidFill>
              </a:defRPr>
            </a:pPr>
            <a:endParaRPr/>
          </a:p>
        </p:txBody>
      </p:sp>
      <p:grpSp>
        <p:nvGrpSpPr>
          <p:cNvPr id="23" name="Group 22">
            <a:extLst>
              <a:ext uri="{FF2B5EF4-FFF2-40B4-BE49-F238E27FC236}">
                <a16:creationId xmlns:a16="http://schemas.microsoft.com/office/drawing/2014/main" id="{B3414451-0CB0-404A-B60F-6725B519AE6F}"/>
              </a:ext>
            </a:extLst>
          </p:cNvPr>
          <p:cNvGrpSpPr/>
          <p:nvPr/>
        </p:nvGrpSpPr>
        <p:grpSpPr>
          <a:xfrm>
            <a:off x="3039400" y="5719482"/>
            <a:ext cx="2926080" cy="1071632"/>
            <a:chOff x="332936" y="4713893"/>
            <a:chExt cx="2926080" cy="1071632"/>
          </a:xfrm>
        </p:grpSpPr>
        <p:sp>
          <p:nvSpPr>
            <p:cNvPr id="24" name="TextBox 23">
              <a:extLst>
                <a:ext uri="{FF2B5EF4-FFF2-40B4-BE49-F238E27FC236}">
                  <a16:creationId xmlns:a16="http://schemas.microsoft.com/office/drawing/2014/main" id="{003906BB-B163-4ED6-8BB0-95245A1A26F6}"/>
                </a:ext>
              </a:extLst>
            </p:cNvPr>
            <p:cNvSpPr txBox="1"/>
            <p:nvPr/>
          </p:nvSpPr>
          <p:spPr>
            <a:xfrm>
              <a:off x="332936" y="4713893"/>
              <a:ext cx="2926080" cy="400110"/>
            </a:xfrm>
            <a:prstGeom prst="rect">
              <a:avLst/>
            </a:prstGeom>
            <a:noFill/>
          </p:spPr>
          <p:txBody>
            <a:bodyPr wrap="square" lIns="0" rIns="0" rtlCol="0" anchor="b">
              <a:spAutoFit/>
            </a:bodyPr>
            <a:lstStyle/>
            <a:p>
              <a:r>
                <a:rPr lang="en-US" sz="2000" b="1" noProof="1">
                  <a:solidFill>
                    <a:srgbClr val="00B050"/>
                  </a:solidFill>
                </a:rPr>
                <a:t>Billing Platform</a:t>
              </a:r>
            </a:p>
          </p:txBody>
        </p:sp>
        <p:sp>
          <p:nvSpPr>
            <p:cNvPr id="25" name="TextBox 24">
              <a:extLst>
                <a:ext uri="{FF2B5EF4-FFF2-40B4-BE49-F238E27FC236}">
                  <a16:creationId xmlns:a16="http://schemas.microsoft.com/office/drawing/2014/main" id="{12743B69-4480-41A4-8DF6-4384754C8E36}"/>
                </a:ext>
              </a:extLst>
            </p:cNvPr>
            <p:cNvSpPr txBox="1"/>
            <p:nvPr/>
          </p:nvSpPr>
          <p:spPr>
            <a:xfrm>
              <a:off x="332936" y="5111494"/>
              <a:ext cx="2690599" cy="674031"/>
            </a:xfrm>
            <a:prstGeom prst="rect">
              <a:avLst/>
            </a:prstGeom>
            <a:noFill/>
          </p:spPr>
          <p:txBody>
            <a:bodyPr wrap="square" lIns="0" rIns="0" rtlCol="0" anchor="t">
              <a:spAutoFit/>
            </a:bodyPr>
            <a:lstStyle/>
            <a:p>
              <a:pPr defTabSz="685800">
                <a:lnSpc>
                  <a:spcPct val="90000"/>
                </a:lnSpc>
                <a:spcBef>
                  <a:spcPts val="750"/>
                </a:spcBef>
              </a:pPr>
              <a:r>
                <a:rPr lang="en-US" sz="1400" noProof="1">
                  <a:solidFill>
                    <a:srgbClr val="00B050"/>
                  </a:solidFill>
                </a:rPr>
                <a:t>Contracts with the UHO to help assist subsidiaries with billing services.</a:t>
              </a:r>
            </a:p>
          </p:txBody>
        </p:sp>
      </p:grpSp>
      <p:grpSp>
        <p:nvGrpSpPr>
          <p:cNvPr id="29" name="Group 28">
            <a:extLst>
              <a:ext uri="{FF2B5EF4-FFF2-40B4-BE49-F238E27FC236}">
                <a16:creationId xmlns:a16="http://schemas.microsoft.com/office/drawing/2014/main" id="{9FC766AE-E54D-4DCD-92E0-66F06D63EF66}"/>
              </a:ext>
            </a:extLst>
          </p:cNvPr>
          <p:cNvGrpSpPr/>
          <p:nvPr/>
        </p:nvGrpSpPr>
        <p:grpSpPr>
          <a:xfrm>
            <a:off x="6035789" y="2282624"/>
            <a:ext cx="2552114" cy="1019239"/>
            <a:chOff x="92194" y="1312968"/>
            <a:chExt cx="2956583" cy="1019239"/>
          </a:xfrm>
        </p:grpSpPr>
        <p:sp>
          <p:nvSpPr>
            <p:cNvPr id="30" name="TextBox 29">
              <a:extLst>
                <a:ext uri="{FF2B5EF4-FFF2-40B4-BE49-F238E27FC236}">
                  <a16:creationId xmlns:a16="http://schemas.microsoft.com/office/drawing/2014/main" id="{4DB4CD81-C3CD-46B3-BB57-91C26CC86313}"/>
                </a:ext>
              </a:extLst>
            </p:cNvPr>
            <p:cNvSpPr txBox="1"/>
            <p:nvPr/>
          </p:nvSpPr>
          <p:spPr>
            <a:xfrm>
              <a:off x="122697" y="1312968"/>
              <a:ext cx="2926080" cy="400110"/>
            </a:xfrm>
            <a:prstGeom prst="rect">
              <a:avLst/>
            </a:prstGeom>
            <a:noFill/>
          </p:spPr>
          <p:txBody>
            <a:bodyPr wrap="square" lIns="0" rIns="0" rtlCol="0" anchor="b">
              <a:spAutoFit/>
            </a:bodyPr>
            <a:lstStyle/>
            <a:p>
              <a:r>
                <a:rPr lang="en-US" sz="2000" b="1" noProof="1">
                  <a:solidFill>
                    <a:srgbClr val="165C7D"/>
                  </a:solidFill>
                </a:rPr>
                <a:t>UHO</a:t>
              </a:r>
            </a:p>
          </p:txBody>
        </p:sp>
        <p:sp>
          <p:nvSpPr>
            <p:cNvPr id="31" name="TextBox 30">
              <a:extLst>
                <a:ext uri="{FF2B5EF4-FFF2-40B4-BE49-F238E27FC236}">
                  <a16:creationId xmlns:a16="http://schemas.microsoft.com/office/drawing/2014/main" id="{041BF4A2-4BC8-4F19-B1CE-242C873045F5}"/>
                </a:ext>
              </a:extLst>
            </p:cNvPr>
            <p:cNvSpPr txBox="1"/>
            <p:nvPr/>
          </p:nvSpPr>
          <p:spPr>
            <a:xfrm>
              <a:off x="92194" y="1658176"/>
              <a:ext cx="2926080" cy="674031"/>
            </a:xfrm>
            <a:prstGeom prst="rect">
              <a:avLst/>
            </a:prstGeom>
            <a:noFill/>
          </p:spPr>
          <p:txBody>
            <a:bodyPr wrap="square" lIns="0" rIns="0" rtlCol="0" anchor="t">
              <a:spAutoFit/>
            </a:bodyPr>
            <a:lstStyle/>
            <a:p>
              <a:pPr defTabSz="685800">
                <a:lnSpc>
                  <a:spcPct val="90000"/>
                </a:lnSpc>
                <a:spcBef>
                  <a:spcPts val="750"/>
                </a:spcBef>
              </a:pPr>
              <a:r>
                <a:rPr lang="en-US" sz="1400" noProof="1">
                  <a:solidFill>
                    <a:srgbClr val="165C7D"/>
                  </a:solidFill>
                </a:rPr>
                <a:t>Leads the UHA and provides CBOs with needed administrative assistance.</a:t>
              </a:r>
            </a:p>
          </p:txBody>
        </p:sp>
      </p:grpSp>
      <p:grpSp>
        <p:nvGrpSpPr>
          <p:cNvPr id="32" name="Group 31">
            <a:extLst>
              <a:ext uri="{FF2B5EF4-FFF2-40B4-BE49-F238E27FC236}">
                <a16:creationId xmlns:a16="http://schemas.microsoft.com/office/drawing/2014/main" id="{369B08B0-2440-4AEC-80AD-2BE6AD7264D8}"/>
              </a:ext>
            </a:extLst>
          </p:cNvPr>
          <p:cNvGrpSpPr/>
          <p:nvPr/>
        </p:nvGrpSpPr>
        <p:grpSpPr>
          <a:xfrm>
            <a:off x="885544" y="2774741"/>
            <a:ext cx="2679705" cy="1459430"/>
            <a:chOff x="8921977" y="1303705"/>
            <a:chExt cx="2926080" cy="1459430"/>
          </a:xfrm>
        </p:grpSpPr>
        <p:sp>
          <p:nvSpPr>
            <p:cNvPr id="33" name="TextBox 32">
              <a:extLst>
                <a:ext uri="{FF2B5EF4-FFF2-40B4-BE49-F238E27FC236}">
                  <a16:creationId xmlns:a16="http://schemas.microsoft.com/office/drawing/2014/main" id="{41310E44-0BE8-4AAA-B2F2-45636AF82975}"/>
                </a:ext>
              </a:extLst>
            </p:cNvPr>
            <p:cNvSpPr txBox="1"/>
            <p:nvPr/>
          </p:nvSpPr>
          <p:spPr>
            <a:xfrm>
              <a:off x="8921977" y="1303705"/>
              <a:ext cx="2926080" cy="400110"/>
            </a:xfrm>
            <a:prstGeom prst="rect">
              <a:avLst/>
            </a:prstGeom>
            <a:noFill/>
          </p:spPr>
          <p:txBody>
            <a:bodyPr wrap="square" lIns="0" rIns="0" rtlCol="0" anchor="b">
              <a:spAutoFit/>
            </a:bodyPr>
            <a:lstStyle/>
            <a:p>
              <a:r>
                <a:rPr lang="en-US" sz="2000" b="1" noProof="1">
                  <a:solidFill>
                    <a:srgbClr val="193560"/>
                  </a:solidFill>
                </a:rPr>
                <a:t>Subsidiaries</a:t>
              </a:r>
            </a:p>
          </p:txBody>
        </p:sp>
        <p:sp>
          <p:nvSpPr>
            <p:cNvPr id="34" name="TextBox 33">
              <a:extLst>
                <a:ext uri="{FF2B5EF4-FFF2-40B4-BE49-F238E27FC236}">
                  <a16:creationId xmlns:a16="http://schemas.microsoft.com/office/drawing/2014/main" id="{2FBE3F60-2A7A-4DD1-9444-06525CC248E4}"/>
                </a:ext>
              </a:extLst>
            </p:cNvPr>
            <p:cNvSpPr txBox="1"/>
            <p:nvPr/>
          </p:nvSpPr>
          <p:spPr>
            <a:xfrm>
              <a:off x="8921978" y="1701306"/>
              <a:ext cx="1949300" cy="1061829"/>
            </a:xfrm>
            <a:prstGeom prst="rect">
              <a:avLst/>
            </a:prstGeom>
            <a:noFill/>
          </p:spPr>
          <p:txBody>
            <a:bodyPr wrap="square" lIns="0" rIns="0" rtlCol="0" anchor="t">
              <a:spAutoFit/>
            </a:bodyPr>
            <a:lstStyle/>
            <a:p>
              <a:pPr defTabSz="685800">
                <a:lnSpc>
                  <a:spcPct val="90000"/>
                </a:lnSpc>
                <a:spcBef>
                  <a:spcPts val="750"/>
                </a:spcBef>
              </a:pPr>
              <a:r>
                <a:rPr lang="en-US" sz="1400" noProof="1">
                  <a:solidFill>
                    <a:srgbClr val="193560"/>
                  </a:solidFill>
                </a:rPr>
                <a:t>Utilize administrative services provided by the UHO to create a sustainable delivery system.</a:t>
              </a:r>
            </a:p>
          </p:txBody>
        </p:sp>
      </p:grpSp>
      <p:sp>
        <p:nvSpPr>
          <p:cNvPr id="48" name="Freeform: Shape 47">
            <a:extLst>
              <a:ext uri="{FF2B5EF4-FFF2-40B4-BE49-F238E27FC236}">
                <a16:creationId xmlns:a16="http://schemas.microsoft.com/office/drawing/2014/main" id="{E6814DC1-D986-4187-8247-43058A616A50}"/>
              </a:ext>
            </a:extLst>
          </p:cNvPr>
          <p:cNvSpPr/>
          <p:nvPr/>
        </p:nvSpPr>
        <p:spPr>
          <a:xfrm>
            <a:off x="7549174" y="3958060"/>
            <a:ext cx="866257" cy="529319"/>
          </a:xfrm>
          <a:custGeom>
            <a:avLst/>
            <a:gdLst>
              <a:gd name="connsiteX0" fmla="*/ 400050 w 800100"/>
              <a:gd name="connsiteY0" fmla="*/ 327660 h 499110"/>
              <a:gd name="connsiteX1" fmla="*/ 470535 w 800100"/>
              <a:gd name="connsiteY1" fmla="*/ 339090 h 499110"/>
              <a:gd name="connsiteX2" fmla="*/ 554355 w 800100"/>
              <a:gd name="connsiteY2" fmla="*/ 379095 h 499110"/>
              <a:gd name="connsiteX3" fmla="*/ 571500 w 800100"/>
              <a:gd name="connsiteY3" fmla="*/ 413385 h 499110"/>
              <a:gd name="connsiteX4" fmla="*/ 571500 w 800100"/>
              <a:gd name="connsiteY4" fmla="*/ 499110 h 499110"/>
              <a:gd name="connsiteX5" fmla="*/ 228600 w 800100"/>
              <a:gd name="connsiteY5" fmla="*/ 499110 h 499110"/>
              <a:gd name="connsiteX6" fmla="*/ 228600 w 800100"/>
              <a:gd name="connsiteY6" fmla="*/ 413385 h 499110"/>
              <a:gd name="connsiteX7" fmla="*/ 245745 w 800100"/>
              <a:gd name="connsiteY7" fmla="*/ 379095 h 499110"/>
              <a:gd name="connsiteX8" fmla="*/ 329565 w 800100"/>
              <a:gd name="connsiteY8" fmla="*/ 339090 h 499110"/>
              <a:gd name="connsiteX9" fmla="*/ 400050 w 800100"/>
              <a:gd name="connsiteY9" fmla="*/ 327660 h 499110"/>
              <a:gd name="connsiteX10" fmla="*/ 628650 w 800100"/>
              <a:gd name="connsiteY10" fmla="*/ 194310 h 499110"/>
              <a:gd name="connsiteX11" fmla="*/ 699135 w 800100"/>
              <a:gd name="connsiteY11" fmla="*/ 205740 h 499110"/>
              <a:gd name="connsiteX12" fmla="*/ 782955 w 800100"/>
              <a:gd name="connsiteY12" fmla="*/ 245745 h 499110"/>
              <a:gd name="connsiteX13" fmla="*/ 800100 w 800100"/>
              <a:gd name="connsiteY13" fmla="*/ 280035 h 499110"/>
              <a:gd name="connsiteX14" fmla="*/ 800100 w 800100"/>
              <a:gd name="connsiteY14" fmla="*/ 365760 h 499110"/>
              <a:gd name="connsiteX15" fmla="*/ 592455 w 800100"/>
              <a:gd name="connsiteY15" fmla="*/ 365760 h 499110"/>
              <a:gd name="connsiteX16" fmla="*/ 577215 w 800100"/>
              <a:gd name="connsiteY16" fmla="*/ 348615 h 499110"/>
              <a:gd name="connsiteX17" fmla="*/ 489585 w 800100"/>
              <a:gd name="connsiteY17" fmla="*/ 304800 h 499110"/>
              <a:gd name="connsiteX18" fmla="*/ 523875 w 800100"/>
              <a:gd name="connsiteY18" fmla="*/ 220980 h 499110"/>
              <a:gd name="connsiteX19" fmla="*/ 523875 w 800100"/>
              <a:gd name="connsiteY19" fmla="*/ 219075 h 499110"/>
              <a:gd name="connsiteX20" fmla="*/ 558165 w 800100"/>
              <a:gd name="connsiteY20" fmla="*/ 205740 h 499110"/>
              <a:gd name="connsiteX21" fmla="*/ 628650 w 800100"/>
              <a:gd name="connsiteY21" fmla="*/ 194310 h 499110"/>
              <a:gd name="connsiteX22" fmla="*/ 171450 w 800100"/>
              <a:gd name="connsiteY22" fmla="*/ 194310 h 499110"/>
              <a:gd name="connsiteX23" fmla="*/ 241935 w 800100"/>
              <a:gd name="connsiteY23" fmla="*/ 205740 h 499110"/>
              <a:gd name="connsiteX24" fmla="*/ 276225 w 800100"/>
              <a:gd name="connsiteY24" fmla="*/ 217170 h 499110"/>
              <a:gd name="connsiteX25" fmla="*/ 276225 w 800100"/>
              <a:gd name="connsiteY25" fmla="*/ 220980 h 499110"/>
              <a:gd name="connsiteX26" fmla="*/ 310515 w 800100"/>
              <a:gd name="connsiteY26" fmla="*/ 304800 h 499110"/>
              <a:gd name="connsiteX27" fmla="*/ 222885 w 800100"/>
              <a:gd name="connsiteY27" fmla="*/ 348615 h 499110"/>
              <a:gd name="connsiteX28" fmla="*/ 205740 w 800100"/>
              <a:gd name="connsiteY28" fmla="*/ 365760 h 499110"/>
              <a:gd name="connsiteX29" fmla="*/ 0 w 800100"/>
              <a:gd name="connsiteY29" fmla="*/ 365760 h 499110"/>
              <a:gd name="connsiteX30" fmla="*/ 0 w 800100"/>
              <a:gd name="connsiteY30" fmla="*/ 280035 h 499110"/>
              <a:gd name="connsiteX31" fmla="*/ 17145 w 800100"/>
              <a:gd name="connsiteY31" fmla="*/ 245745 h 499110"/>
              <a:gd name="connsiteX32" fmla="*/ 100965 w 800100"/>
              <a:gd name="connsiteY32" fmla="*/ 205740 h 499110"/>
              <a:gd name="connsiteX33" fmla="*/ 171450 w 800100"/>
              <a:gd name="connsiteY33" fmla="*/ 194310 h 499110"/>
              <a:gd name="connsiteX34" fmla="*/ 400050 w 800100"/>
              <a:gd name="connsiteY34" fmla="*/ 133350 h 499110"/>
              <a:gd name="connsiteX35" fmla="*/ 485775 w 800100"/>
              <a:gd name="connsiteY35" fmla="*/ 219075 h 499110"/>
              <a:gd name="connsiteX36" fmla="*/ 400050 w 800100"/>
              <a:gd name="connsiteY36" fmla="*/ 304800 h 499110"/>
              <a:gd name="connsiteX37" fmla="*/ 314325 w 800100"/>
              <a:gd name="connsiteY37" fmla="*/ 219075 h 499110"/>
              <a:gd name="connsiteX38" fmla="*/ 400050 w 800100"/>
              <a:gd name="connsiteY38" fmla="*/ 133350 h 499110"/>
              <a:gd name="connsiteX39" fmla="*/ 628650 w 800100"/>
              <a:gd name="connsiteY39" fmla="*/ 0 h 499110"/>
              <a:gd name="connsiteX40" fmla="*/ 714375 w 800100"/>
              <a:gd name="connsiteY40" fmla="*/ 85725 h 499110"/>
              <a:gd name="connsiteX41" fmla="*/ 628650 w 800100"/>
              <a:gd name="connsiteY41" fmla="*/ 171450 h 499110"/>
              <a:gd name="connsiteX42" fmla="*/ 542925 w 800100"/>
              <a:gd name="connsiteY42" fmla="*/ 85725 h 499110"/>
              <a:gd name="connsiteX43" fmla="*/ 628650 w 800100"/>
              <a:gd name="connsiteY43" fmla="*/ 0 h 499110"/>
              <a:gd name="connsiteX44" fmla="*/ 171450 w 800100"/>
              <a:gd name="connsiteY44" fmla="*/ 0 h 499110"/>
              <a:gd name="connsiteX45" fmla="*/ 257175 w 800100"/>
              <a:gd name="connsiteY45" fmla="*/ 85725 h 499110"/>
              <a:gd name="connsiteX46" fmla="*/ 171450 w 800100"/>
              <a:gd name="connsiteY46" fmla="*/ 171450 h 499110"/>
              <a:gd name="connsiteX47" fmla="*/ 85725 w 800100"/>
              <a:gd name="connsiteY47" fmla="*/ 85725 h 499110"/>
              <a:gd name="connsiteX48" fmla="*/ 171450 w 800100"/>
              <a:gd name="connsiteY48" fmla="*/ 0 h 49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00100" h="499110">
                <a:moveTo>
                  <a:pt x="400050" y="327660"/>
                </a:moveTo>
                <a:cubicBezTo>
                  <a:pt x="424815" y="327660"/>
                  <a:pt x="449580" y="333375"/>
                  <a:pt x="470535" y="339090"/>
                </a:cubicBezTo>
                <a:cubicBezTo>
                  <a:pt x="501015" y="346710"/>
                  <a:pt x="531495" y="360045"/>
                  <a:pt x="554355" y="379095"/>
                </a:cubicBezTo>
                <a:cubicBezTo>
                  <a:pt x="565785" y="386715"/>
                  <a:pt x="571500" y="400050"/>
                  <a:pt x="571500" y="413385"/>
                </a:cubicBezTo>
                <a:lnTo>
                  <a:pt x="571500" y="499110"/>
                </a:lnTo>
                <a:lnTo>
                  <a:pt x="228600" y="499110"/>
                </a:lnTo>
                <a:lnTo>
                  <a:pt x="228600" y="413385"/>
                </a:lnTo>
                <a:cubicBezTo>
                  <a:pt x="228600" y="400050"/>
                  <a:pt x="234315" y="388620"/>
                  <a:pt x="245745" y="379095"/>
                </a:cubicBezTo>
                <a:cubicBezTo>
                  <a:pt x="270510" y="361950"/>
                  <a:pt x="299085" y="346710"/>
                  <a:pt x="329565" y="339090"/>
                </a:cubicBezTo>
                <a:cubicBezTo>
                  <a:pt x="352425" y="331470"/>
                  <a:pt x="377190" y="327660"/>
                  <a:pt x="400050" y="327660"/>
                </a:cubicBezTo>
                <a:close/>
                <a:moveTo>
                  <a:pt x="628650" y="194310"/>
                </a:moveTo>
                <a:cubicBezTo>
                  <a:pt x="653415" y="194310"/>
                  <a:pt x="678180" y="200025"/>
                  <a:pt x="699135" y="205740"/>
                </a:cubicBezTo>
                <a:cubicBezTo>
                  <a:pt x="729615" y="213360"/>
                  <a:pt x="760095" y="226695"/>
                  <a:pt x="782955" y="245745"/>
                </a:cubicBezTo>
                <a:cubicBezTo>
                  <a:pt x="794385" y="253365"/>
                  <a:pt x="800100" y="266700"/>
                  <a:pt x="800100" y="280035"/>
                </a:cubicBezTo>
                <a:lnTo>
                  <a:pt x="800100" y="365760"/>
                </a:lnTo>
                <a:lnTo>
                  <a:pt x="592455" y="365760"/>
                </a:lnTo>
                <a:cubicBezTo>
                  <a:pt x="588645" y="358140"/>
                  <a:pt x="582930" y="354330"/>
                  <a:pt x="577215" y="348615"/>
                </a:cubicBezTo>
                <a:cubicBezTo>
                  <a:pt x="554355" y="331470"/>
                  <a:pt x="525780" y="316230"/>
                  <a:pt x="489585" y="304800"/>
                </a:cubicBezTo>
                <a:cubicBezTo>
                  <a:pt x="510540" y="283845"/>
                  <a:pt x="523875" y="253365"/>
                  <a:pt x="523875" y="220980"/>
                </a:cubicBezTo>
                <a:lnTo>
                  <a:pt x="523875" y="219075"/>
                </a:lnTo>
                <a:cubicBezTo>
                  <a:pt x="535305" y="213360"/>
                  <a:pt x="546735" y="209550"/>
                  <a:pt x="558165" y="205740"/>
                </a:cubicBezTo>
                <a:cubicBezTo>
                  <a:pt x="581025" y="198120"/>
                  <a:pt x="605790" y="194310"/>
                  <a:pt x="628650" y="194310"/>
                </a:cubicBezTo>
                <a:close/>
                <a:moveTo>
                  <a:pt x="171450" y="194310"/>
                </a:moveTo>
                <a:cubicBezTo>
                  <a:pt x="196215" y="194310"/>
                  <a:pt x="220980" y="200025"/>
                  <a:pt x="241935" y="205740"/>
                </a:cubicBezTo>
                <a:cubicBezTo>
                  <a:pt x="253365" y="207645"/>
                  <a:pt x="264795" y="213360"/>
                  <a:pt x="276225" y="217170"/>
                </a:cubicBezTo>
                <a:cubicBezTo>
                  <a:pt x="276225" y="219075"/>
                  <a:pt x="276225" y="219075"/>
                  <a:pt x="276225" y="220980"/>
                </a:cubicBezTo>
                <a:cubicBezTo>
                  <a:pt x="276225" y="253365"/>
                  <a:pt x="289560" y="281940"/>
                  <a:pt x="310515" y="304800"/>
                </a:cubicBezTo>
                <a:cubicBezTo>
                  <a:pt x="280035" y="314325"/>
                  <a:pt x="249555" y="329565"/>
                  <a:pt x="222885" y="348615"/>
                </a:cubicBezTo>
                <a:cubicBezTo>
                  <a:pt x="215265" y="354330"/>
                  <a:pt x="211455" y="358140"/>
                  <a:pt x="205740" y="365760"/>
                </a:cubicBezTo>
                <a:lnTo>
                  <a:pt x="0" y="365760"/>
                </a:lnTo>
                <a:lnTo>
                  <a:pt x="0" y="280035"/>
                </a:lnTo>
                <a:cubicBezTo>
                  <a:pt x="0" y="266700"/>
                  <a:pt x="5715" y="253365"/>
                  <a:pt x="17145" y="245745"/>
                </a:cubicBezTo>
                <a:cubicBezTo>
                  <a:pt x="41910" y="228600"/>
                  <a:pt x="70485" y="215265"/>
                  <a:pt x="100965" y="205740"/>
                </a:cubicBezTo>
                <a:cubicBezTo>
                  <a:pt x="123825" y="198120"/>
                  <a:pt x="148590" y="194310"/>
                  <a:pt x="171450" y="194310"/>
                </a:cubicBezTo>
                <a:close/>
                <a:moveTo>
                  <a:pt x="400050" y="133350"/>
                </a:moveTo>
                <a:cubicBezTo>
                  <a:pt x="447395" y="133350"/>
                  <a:pt x="485775" y="171730"/>
                  <a:pt x="485775" y="219075"/>
                </a:cubicBezTo>
                <a:cubicBezTo>
                  <a:pt x="485775" y="266420"/>
                  <a:pt x="447395" y="304800"/>
                  <a:pt x="400050" y="304800"/>
                </a:cubicBezTo>
                <a:cubicBezTo>
                  <a:pt x="352705" y="304800"/>
                  <a:pt x="314325" y="266420"/>
                  <a:pt x="314325" y="219075"/>
                </a:cubicBezTo>
                <a:cubicBezTo>
                  <a:pt x="314325" y="171730"/>
                  <a:pt x="352705" y="133350"/>
                  <a:pt x="400050" y="133350"/>
                </a:cubicBezTo>
                <a:close/>
                <a:moveTo>
                  <a:pt x="628650" y="0"/>
                </a:moveTo>
                <a:cubicBezTo>
                  <a:pt x="675995" y="0"/>
                  <a:pt x="714375" y="38380"/>
                  <a:pt x="714375" y="85725"/>
                </a:cubicBezTo>
                <a:cubicBezTo>
                  <a:pt x="714375" y="133070"/>
                  <a:pt x="675995" y="171450"/>
                  <a:pt x="628650" y="171450"/>
                </a:cubicBezTo>
                <a:cubicBezTo>
                  <a:pt x="581305" y="171450"/>
                  <a:pt x="542925" y="133070"/>
                  <a:pt x="542925" y="85725"/>
                </a:cubicBezTo>
                <a:cubicBezTo>
                  <a:pt x="542925" y="38380"/>
                  <a:pt x="581305" y="0"/>
                  <a:pt x="628650" y="0"/>
                </a:cubicBezTo>
                <a:close/>
                <a:moveTo>
                  <a:pt x="171450" y="0"/>
                </a:moveTo>
                <a:cubicBezTo>
                  <a:pt x="218795" y="0"/>
                  <a:pt x="257175" y="38380"/>
                  <a:pt x="257175" y="85725"/>
                </a:cubicBezTo>
                <a:cubicBezTo>
                  <a:pt x="257175" y="133070"/>
                  <a:pt x="218795" y="171450"/>
                  <a:pt x="171450" y="171450"/>
                </a:cubicBezTo>
                <a:cubicBezTo>
                  <a:pt x="124105" y="171450"/>
                  <a:pt x="85725" y="133070"/>
                  <a:pt x="85725" y="85725"/>
                </a:cubicBezTo>
                <a:cubicBezTo>
                  <a:pt x="85725" y="38380"/>
                  <a:pt x="124105" y="0"/>
                  <a:pt x="171450" y="0"/>
                </a:cubicBezTo>
                <a:close/>
              </a:path>
            </a:pathLst>
          </a:custGeom>
          <a:solidFill>
            <a:schemeClr val="bg1"/>
          </a:solidFill>
          <a:ln w="9525" cap="flat">
            <a:noFill/>
            <a:prstDash val="solid"/>
            <a:miter/>
          </a:ln>
        </p:spPr>
        <p:txBody>
          <a:bodyPr rtlCol="0" anchor="ctr"/>
          <a:lstStyle/>
          <a:p>
            <a:endParaRPr lang="en-US"/>
          </a:p>
        </p:txBody>
      </p:sp>
      <p:grpSp>
        <p:nvGrpSpPr>
          <p:cNvPr id="50" name="Group 49">
            <a:extLst>
              <a:ext uri="{FF2B5EF4-FFF2-40B4-BE49-F238E27FC236}">
                <a16:creationId xmlns:a16="http://schemas.microsoft.com/office/drawing/2014/main" id="{B7EFA358-F6CE-49FB-9961-16B431C4359D}"/>
              </a:ext>
            </a:extLst>
          </p:cNvPr>
          <p:cNvGrpSpPr/>
          <p:nvPr/>
        </p:nvGrpSpPr>
        <p:grpSpPr>
          <a:xfrm>
            <a:off x="9019974" y="3199576"/>
            <a:ext cx="2533772" cy="1071632"/>
            <a:chOff x="8921977" y="1303705"/>
            <a:chExt cx="4079862" cy="1071632"/>
          </a:xfrm>
        </p:grpSpPr>
        <p:sp>
          <p:nvSpPr>
            <p:cNvPr id="51" name="TextBox 50">
              <a:extLst>
                <a:ext uri="{FF2B5EF4-FFF2-40B4-BE49-F238E27FC236}">
                  <a16:creationId xmlns:a16="http://schemas.microsoft.com/office/drawing/2014/main" id="{03FEA8D3-C79E-49DF-A88F-6FD13470FA5D}"/>
                </a:ext>
              </a:extLst>
            </p:cNvPr>
            <p:cNvSpPr txBox="1"/>
            <p:nvPr/>
          </p:nvSpPr>
          <p:spPr>
            <a:xfrm>
              <a:off x="8921977" y="1303705"/>
              <a:ext cx="4079862" cy="400110"/>
            </a:xfrm>
            <a:prstGeom prst="rect">
              <a:avLst/>
            </a:prstGeom>
            <a:noFill/>
          </p:spPr>
          <p:txBody>
            <a:bodyPr wrap="square" lIns="0" rIns="0" rtlCol="0" anchor="b">
              <a:spAutoFit/>
            </a:bodyPr>
            <a:lstStyle/>
            <a:p>
              <a:r>
                <a:rPr lang="en-US" sz="2000" b="1" noProof="1">
                  <a:solidFill>
                    <a:srgbClr val="687DA1"/>
                  </a:solidFill>
                </a:rPr>
                <a:t>SHDs and 1705 Orgs</a:t>
              </a:r>
            </a:p>
          </p:txBody>
        </p:sp>
        <p:sp>
          <p:nvSpPr>
            <p:cNvPr id="52" name="TextBox 51">
              <a:extLst>
                <a:ext uri="{FF2B5EF4-FFF2-40B4-BE49-F238E27FC236}">
                  <a16:creationId xmlns:a16="http://schemas.microsoft.com/office/drawing/2014/main" id="{148F164B-713E-487C-9033-6D4B0A8994DD}"/>
                </a:ext>
              </a:extLst>
            </p:cNvPr>
            <p:cNvSpPr txBox="1"/>
            <p:nvPr/>
          </p:nvSpPr>
          <p:spPr>
            <a:xfrm>
              <a:off x="8921977" y="1701306"/>
              <a:ext cx="2926080" cy="674031"/>
            </a:xfrm>
            <a:prstGeom prst="rect">
              <a:avLst/>
            </a:prstGeom>
            <a:noFill/>
          </p:spPr>
          <p:txBody>
            <a:bodyPr wrap="square" lIns="0" rIns="0" rtlCol="0" anchor="t">
              <a:spAutoFit/>
            </a:bodyPr>
            <a:lstStyle/>
            <a:p>
              <a:pPr defTabSz="685800">
                <a:lnSpc>
                  <a:spcPct val="90000"/>
                </a:lnSpc>
                <a:spcBef>
                  <a:spcPts val="750"/>
                </a:spcBef>
              </a:pPr>
              <a:r>
                <a:rPr lang="en-US" sz="1400" noProof="1">
                  <a:solidFill>
                    <a:srgbClr val="687DA1"/>
                  </a:solidFill>
                </a:rPr>
                <a:t>Serve as conveners to help connect CBOs to a UHA. </a:t>
              </a:r>
            </a:p>
          </p:txBody>
        </p:sp>
      </p:grpSp>
      <p:pic>
        <p:nvPicPr>
          <p:cNvPr id="53" name="Graphic 52" descr="Group brainstorm with solid fill">
            <a:extLst>
              <a:ext uri="{FF2B5EF4-FFF2-40B4-BE49-F238E27FC236}">
                <a16:creationId xmlns:a16="http://schemas.microsoft.com/office/drawing/2014/main" id="{CEB9D90A-6C2F-429E-B30F-BA81254800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4798" y="4099814"/>
            <a:ext cx="914400" cy="914400"/>
          </a:xfrm>
          <a:prstGeom prst="rect">
            <a:avLst/>
          </a:prstGeom>
        </p:spPr>
      </p:pic>
      <p:pic>
        <p:nvPicPr>
          <p:cNvPr id="55" name="Graphic 54" descr="Social network with solid fill">
            <a:extLst>
              <a:ext uri="{FF2B5EF4-FFF2-40B4-BE49-F238E27FC236}">
                <a16:creationId xmlns:a16="http://schemas.microsoft.com/office/drawing/2014/main" id="{0F10B493-C4D7-4D1C-BEEF-0C48214539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85660" y="2387947"/>
            <a:ext cx="1188145" cy="1188145"/>
          </a:xfrm>
          <a:prstGeom prst="rect">
            <a:avLst/>
          </a:prstGeom>
        </p:spPr>
      </p:pic>
      <p:pic>
        <p:nvPicPr>
          <p:cNvPr id="57" name="Graphic 56" descr="Money with solid fill">
            <a:extLst>
              <a:ext uri="{FF2B5EF4-FFF2-40B4-BE49-F238E27FC236}">
                <a16:creationId xmlns:a16="http://schemas.microsoft.com/office/drawing/2014/main" id="{0657FBA8-248C-4028-A1C2-CEC9671FFCD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48285" y="4465107"/>
            <a:ext cx="1051241" cy="1051241"/>
          </a:xfrm>
          <a:prstGeom prst="rect">
            <a:avLst/>
          </a:prstGeom>
        </p:spPr>
      </p:pic>
      <p:grpSp>
        <p:nvGrpSpPr>
          <p:cNvPr id="58" name="Group 57">
            <a:extLst>
              <a:ext uri="{FF2B5EF4-FFF2-40B4-BE49-F238E27FC236}">
                <a16:creationId xmlns:a16="http://schemas.microsoft.com/office/drawing/2014/main" id="{D126EECE-0858-4A8B-A43D-02307F5A0F68}"/>
              </a:ext>
            </a:extLst>
          </p:cNvPr>
          <p:cNvGrpSpPr/>
          <p:nvPr/>
        </p:nvGrpSpPr>
        <p:grpSpPr>
          <a:xfrm>
            <a:off x="10044795" y="4847620"/>
            <a:ext cx="2185327" cy="1828691"/>
            <a:chOff x="92194" y="697415"/>
            <a:chExt cx="2956583" cy="1828691"/>
          </a:xfrm>
        </p:grpSpPr>
        <p:sp>
          <p:nvSpPr>
            <p:cNvPr id="59" name="TextBox 58">
              <a:extLst>
                <a:ext uri="{FF2B5EF4-FFF2-40B4-BE49-F238E27FC236}">
                  <a16:creationId xmlns:a16="http://schemas.microsoft.com/office/drawing/2014/main" id="{08D73D12-4A78-4160-BCEE-65308C5C0E95}"/>
                </a:ext>
              </a:extLst>
            </p:cNvPr>
            <p:cNvSpPr txBox="1"/>
            <p:nvPr/>
          </p:nvSpPr>
          <p:spPr>
            <a:xfrm>
              <a:off x="122697" y="697415"/>
              <a:ext cx="2926080" cy="1015663"/>
            </a:xfrm>
            <a:prstGeom prst="rect">
              <a:avLst/>
            </a:prstGeom>
            <a:noFill/>
          </p:spPr>
          <p:txBody>
            <a:bodyPr wrap="square" lIns="0" rIns="0" rtlCol="0" anchor="b">
              <a:spAutoFit/>
            </a:bodyPr>
            <a:lstStyle/>
            <a:p>
              <a:r>
                <a:rPr lang="en-US" sz="2000" b="1" noProof="1">
                  <a:solidFill>
                    <a:srgbClr val="84A8DF"/>
                  </a:solidFill>
                </a:rPr>
                <a:t>Other Stakeholders </a:t>
              </a:r>
              <a:endParaRPr lang="en-US" sz="1000" b="1" noProof="1">
                <a:solidFill>
                  <a:srgbClr val="84A8DF"/>
                </a:solidFill>
              </a:endParaRPr>
            </a:p>
            <a:p>
              <a:r>
                <a:rPr lang="en-US" sz="1000" b="1" noProof="1">
                  <a:solidFill>
                    <a:srgbClr val="84A8DF"/>
                  </a:solidFill>
                </a:rPr>
                <a:t>(Payers, referral sources, foundations, etc.)</a:t>
              </a:r>
            </a:p>
          </p:txBody>
        </p:sp>
        <p:sp>
          <p:nvSpPr>
            <p:cNvPr id="60" name="TextBox 59">
              <a:extLst>
                <a:ext uri="{FF2B5EF4-FFF2-40B4-BE49-F238E27FC236}">
                  <a16:creationId xmlns:a16="http://schemas.microsoft.com/office/drawing/2014/main" id="{A74122C1-E967-46CA-907E-8E967133151E}"/>
                </a:ext>
              </a:extLst>
            </p:cNvPr>
            <p:cNvSpPr txBox="1"/>
            <p:nvPr/>
          </p:nvSpPr>
          <p:spPr>
            <a:xfrm>
              <a:off x="92194" y="1658176"/>
              <a:ext cx="2926080" cy="867930"/>
            </a:xfrm>
            <a:prstGeom prst="rect">
              <a:avLst/>
            </a:prstGeom>
            <a:noFill/>
          </p:spPr>
          <p:txBody>
            <a:bodyPr wrap="square" lIns="0" rIns="0" rtlCol="0" anchor="t">
              <a:spAutoFit/>
            </a:bodyPr>
            <a:lstStyle/>
            <a:p>
              <a:pPr defTabSz="685800">
                <a:lnSpc>
                  <a:spcPct val="90000"/>
                </a:lnSpc>
                <a:spcBef>
                  <a:spcPts val="750"/>
                </a:spcBef>
              </a:pPr>
              <a:r>
                <a:rPr lang="en-US" sz="1400" noProof="1">
                  <a:solidFill>
                    <a:srgbClr val="84A8DF"/>
                  </a:solidFill>
                </a:rPr>
                <a:t>Provide the UHA with necessary support to maximize impact and reach.</a:t>
              </a:r>
            </a:p>
          </p:txBody>
        </p:sp>
      </p:grpSp>
      <p:pic>
        <p:nvPicPr>
          <p:cNvPr id="62" name="Graphic 61" descr="Group of men with solid fill">
            <a:extLst>
              <a:ext uri="{FF2B5EF4-FFF2-40B4-BE49-F238E27FC236}">
                <a16:creationId xmlns:a16="http://schemas.microsoft.com/office/drawing/2014/main" id="{74659CAB-F6E2-4A65-9336-858BF2DD6D6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6978" y="5119412"/>
            <a:ext cx="613651" cy="613651"/>
          </a:xfrm>
          <a:prstGeom prst="rect">
            <a:avLst/>
          </a:prstGeom>
        </p:spPr>
      </p:pic>
      <p:sp>
        <p:nvSpPr>
          <p:cNvPr id="36" name="Slide Number Placeholder 1">
            <a:extLst>
              <a:ext uri="{FF2B5EF4-FFF2-40B4-BE49-F238E27FC236}">
                <a16:creationId xmlns:a16="http://schemas.microsoft.com/office/drawing/2014/main" id="{AB8C7A21-12E9-4411-BDAA-AB4A100DD03A}"/>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14</a:t>
            </a:fld>
            <a:endParaRPr lang="en-US"/>
          </a:p>
        </p:txBody>
      </p:sp>
    </p:spTree>
    <p:extLst>
      <p:ext uri="{BB962C8B-B14F-4D97-AF65-F5344CB8AC3E}">
        <p14:creationId xmlns:p14="http://schemas.microsoft.com/office/powerpoint/2010/main" val="991691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C07265-03ED-4032-A8FD-889606949CF5}"/>
              </a:ext>
            </a:extLst>
          </p:cNvPr>
          <p:cNvSpPr>
            <a:spLocks noGrp="1"/>
          </p:cNvSpPr>
          <p:nvPr>
            <p:ph type="sldNum" sz="quarter" idx="12"/>
          </p:nvPr>
        </p:nvSpPr>
        <p:spPr>
          <a:xfrm>
            <a:off x="10990475" y="6492875"/>
            <a:ext cx="1126542" cy="365125"/>
          </a:xfrm>
        </p:spPr>
        <p:txBody>
          <a:bodyPr/>
          <a:lstStyle/>
          <a:p>
            <a:fld id="{238C24C4-4CC6-884D-A68F-F73B9ABD69CC}" type="slidenum">
              <a:rPr lang="en-US" smtClean="0"/>
              <a:pPr/>
              <a:t>15</a:t>
            </a:fld>
            <a:endParaRPr lang="en-US" dirty="0"/>
          </a:p>
        </p:txBody>
      </p:sp>
      <p:sp>
        <p:nvSpPr>
          <p:cNvPr id="3" name="Title 2">
            <a:extLst>
              <a:ext uri="{FF2B5EF4-FFF2-40B4-BE49-F238E27FC236}">
                <a16:creationId xmlns:a16="http://schemas.microsoft.com/office/drawing/2014/main" id="{8237AF60-EEAD-4AE5-87CD-C672125DCABF}"/>
              </a:ext>
            </a:extLst>
          </p:cNvPr>
          <p:cNvSpPr>
            <a:spLocks noGrp="1"/>
          </p:cNvSpPr>
          <p:nvPr>
            <p:ph type="title"/>
          </p:nvPr>
        </p:nvSpPr>
        <p:spPr/>
        <p:txBody>
          <a:bodyPr>
            <a:normAutofit fontScale="90000"/>
          </a:bodyPr>
          <a:lstStyle/>
          <a:p>
            <a:r>
              <a:rPr lang="en-US" dirty="0"/>
              <a:t>UHA Contracting</a:t>
            </a:r>
          </a:p>
        </p:txBody>
      </p:sp>
      <p:sp>
        <p:nvSpPr>
          <p:cNvPr id="4" name="Content Placeholder 3">
            <a:extLst>
              <a:ext uri="{FF2B5EF4-FFF2-40B4-BE49-F238E27FC236}">
                <a16:creationId xmlns:a16="http://schemas.microsoft.com/office/drawing/2014/main" id="{3438E3E0-A508-46EA-968B-1AF8695A6ADC}"/>
              </a:ext>
            </a:extLst>
          </p:cNvPr>
          <p:cNvSpPr>
            <a:spLocks noGrp="1"/>
          </p:cNvSpPr>
          <p:nvPr>
            <p:ph idx="1"/>
          </p:nvPr>
        </p:nvSpPr>
        <p:spPr>
          <a:xfrm>
            <a:off x="1220209" y="1284882"/>
            <a:ext cx="10196911" cy="4637464"/>
          </a:xfrm>
        </p:spPr>
        <p:txBody>
          <a:bodyPr>
            <a:normAutofit/>
          </a:bodyPr>
          <a:lstStyle/>
          <a:p>
            <a:pPr marL="0" indent="0" algn="ctr">
              <a:buNone/>
            </a:pPr>
            <a:r>
              <a:rPr lang="en-US" sz="2800" b="1" dirty="0">
                <a:solidFill>
                  <a:srgbClr val="193560"/>
                </a:solidFill>
              </a:rPr>
              <a:t>There are four types of contracts that need to be implemented in a UHA:</a:t>
            </a:r>
          </a:p>
        </p:txBody>
      </p:sp>
      <p:grpSp>
        <p:nvGrpSpPr>
          <p:cNvPr id="6" name="Group 5">
            <a:extLst>
              <a:ext uri="{FF2B5EF4-FFF2-40B4-BE49-F238E27FC236}">
                <a16:creationId xmlns:a16="http://schemas.microsoft.com/office/drawing/2014/main" id="{B47B9629-81CA-4051-8E16-BA7F54A5E560}"/>
              </a:ext>
            </a:extLst>
          </p:cNvPr>
          <p:cNvGrpSpPr/>
          <p:nvPr/>
        </p:nvGrpSpPr>
        <p:grpSpPr>
          <a:xfrm>
            <a:off x="1317325" y="3311192"/>
            <a:ext cx="10236421" cy="843856"/>
            <a:chOff x="5632391" y="2024489"/>
            <a:chExt cx="17963599" cy="1480858"/>
          </a:xfrm>
        </p:grpSpPr>
        <p:sp>
          <p:nvSpPr>
            <p:cNvPr id="7" name="Text Placeholder 5">
              <a:extLst>
                <a:ext uri="{FF2B5EF4-FFF2-40B4-BE49-F238E27FC236}">
                  <a16:creationId xmlns:a16="http://schemas.microsoft.com/office/drawing/2014/main" id="{B6CA62DE-2FA1-4758-81CD-78F057932C3D}"/>
                </a:ext>
              </a:extLst>
            </p:cNvPr>
            <p:cNvSpPr txBox="1">
              <a:spLocks/>
            </p:cNvSpPr>
            <p:nvPr/>
          </p:nvSpPr>
          <p:spPr>
            <a:xfrm>
              <a:off x="7207349" y="2024489"/>
              <a:ext cx="16388641"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400" dirty="0">
                  <a:solidFill>
                    <a:srgbClr val="193560"/>
                  </a:solidFill>
                </a:rPr>
                <a:t>Master Service Agreement (MSA) between the UHO and the billing vendor</a:t>
              </a:r>
            </a:p>
          </p:txBody>
        </p:sp>
        <p:cxnSp>
          <p:nvCxnSpPr>
            <p:cNvPr id="8" name="Straight Connector 7">
              <a:extLst>
                <a:ext uri="{FF2B5EF4-FFF2-40B4-BE49-F238E27FC236}">
                  <a16:creationId xmlns:a16="http://schemas.microsoft.com/office/drawing/2014/main" id="{C576051F-F1B1-4F9E-8F37-920B7A37DDD2}"/>
                </a:ext>
              </a:extLst>
            </p:cNvPr>
            <p:cNvCxnSpPr>
              <a:cxnSpLocks/>
            </p:cNvCxnSpPr>
            <p:nvPr/>
          </p:nvCxnSpPr>
          <p:spPr>
            <a:xfrm>
              <a:off x="6575344" y="2779156"/>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9" name="Shape 167">
              <a:extLst>
                <a:ext uri="{FF2B5EF4-FFF2-40B4-BE49-F238E27FC236}">
                  <a16:creationId xmlns:a16="http://schemas.microsoft.com/office/drawing/2014/main" id="{FCEC25B1-9731-4676-AE14-35E591D9D27A}"/>
                </a:ext>
              </a:extLst>
            </p:cNvPr>
            <p:cNvSpPr>
              <a:spLocks noChangeAspect="1"/>
            </p:cNvSpPr>
            <p:nvPr/>
          </p:nvSpPr>
          <p:spPr>
            <a:xfrm rot="19800000" flipH="1">
              <a:off x="5632391" y="2393774"/>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2400">
                <a:solidFill>
                  <a:schemeClr val="tx1"/>
                </a:solidFill>
              </a:endParaRPr>
            </a:p>
          </p:txBody>
        </p:sp>
        <p:sp>
          <p:nvSpPr>
            <p:cNvPr id="10" name="Text Placeholder 5">
              <a:extLst>
                <a:ext uri="{FF2B5EF4-FFF2-40B4-BE49-F238E27FC236}">
                  <a16:creationId xmlns:a16="http://schemas.microsoft.com/office/drawing/2014/main" id="{56D46B15-B7D0-43CA-A7A9-62AD8DE08776}"/>
                </a:ext>
              </a:extLst>
            </p:cNvPr>
            <p:cNvSpPr txBox="1">
              <a:spLocks/>
            </p:cNvSpPr>
            <p:nvPr/>
          </p:nvSpPr>
          <p:spPr>
            <a:xfrm>
              <a:off x="5685597" y="2463156"/>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400" b="1">
                  <a:solidFill>
                    <a:schemeClr val="bg1"/>
                  </a:solidFill>
                  <a:cs typeface="Roboto Light"/>
                </a:rPr>
                <a:t>2</a:t>
              </a:r>
            </a:p>
          </p:txBody>
        </p:sp>
      </p:grpSp>
      <p:grpSp>
        <p:nvGrpSpPr>
          <p:cNvPr id="11" name="Group 10">
            <a:extLst>
              <a:ext uri="{FF2B5EF4-FFF2-40B4-BE49-F238E27FC236}">
                <a16:creationId xmlns:a16="http://schemas.microsoft.com/office/drawing/2014/main" id="{03CCF46C-FFAD-4796-A363-D4640472FD3B}"/>
              </a:ext>
            </a:extLst>
          </p:cNvPr>
          <p:cNvGrpSpPr/>
          <p:nvPr/>
        </p:nvGrpSpPr>
        <p:grpSpPr>
          <a:xfrm>
            <a:off x="1317325" y="2340739"/>
            <a:ext cx="10099795" cy="744641"/>
            <a:chOff x="5632390" y="929319"/>
            <a:chExt cx="17723840" cy="1306748"/>
          </a:xfrm>
        </p:grpSpPr>
        <p:sp>
          <p:nvSpPr>
            <p:cNvPr id="12" name="Text Placeholder 5">
              <a:extLst>
                <a:ext uri="{FF2B5EF4-FFF2-40B4-BE49-F238E27FC236}">
                  <a16:creationId xmlns:a16="http://schemas.microsoft.com/office/drawing/2014/main" id="{6BB6D2EA-1F56-422D-83E1-A2D14C999C0A}"/>
                </a:ext>
              </a:extLst>
            </p:cNvPr>
            <p:cNvSpPr txBox="1">
              <a:spLocks/>
            </p:cNvSpPr>
            <p:nvPr/>
          </p:nvSpPr>
          <p:spPr>
            <a:xfrm>
              <a:off x="7207348" y="929319"/>
              <a:ext cx="16148882" cy="130674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400" dirty="0">
                  <a:solidFill>
                    <a:srgbClr val="193560"/>
                  </a:solidFill>
                </a:rPr>
                <a:t>Contracts between the UHO and the subsidiaries</a:t>
              </a:r>
            </a:p>
          </p:txBody>
        </p:sp>
        <p:cxnSp>
          <p:nvCxnSpPr>
            <p:cNvPr id="13" name="Straight Connector 12">
              <a:extLst>
                <a:ext uri="{FF2B5EF4-FFF2-40B4-BE49-F238E27FC236}">
                  <a16:creationId xmlns:a16="http://schemas.microsoft.com/office/drawing/2014/main" id="{35E37D0D-CBF9-4DDA-AEE2-84B694B66B4F}"/>
                </a:ext>
              </a:extLst>
            </p:cNvPr>
            <p:cNvCxnSpPr>
              <a:cxnSpLocks/>
            </p:cNvCxnSpPr>
            <p:nvPr/>
          </p:nvCxnSpPr>
          <p:spPr>
            <a:xfrm>
              <a:off x="6575344" y="1562838"/>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4" name="Shape 167">
              <a:extLst>
                <a:ext uri="{FF2B5EF4-FFF2-40B4-BE49-F238E27FC236}">
                  <a16:creationId xmlns:a16="http://schemas.microsoft.com/office/drawing/2014/main" id="{7819DA96-1577-4E6B-A791-176D7B71BC8E}"/>
                </a:ext>
              </a:extLst>
            </p:cNvPr>
            <p:cNvSpPr>
              <a:spLocks noChangeAspect="1"/>
            </p:cNvSpPr>
            <p:nvPr/>
          </p:nvSpPr>
          <p:spPr>
            <a:xfrm rot="19800000" flipH="1">
              <a:off x="5632390" y="114300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193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2400">
                <a:solidFill>
                  <a:schemeClr val="tx1"/>
                </a:solidFill>
              </a:endParaRPr>
            </a:p>
          </p:txBody>
        </p:sp>
        <p:sp>
          <p:nvSpPr>
            <p:cNvPr id="15" name="Text Placeholder 5">
              <a:extLst>
                <a:ext uri="{FF2B5EF4-FFF2-40B4-BE49-F238E27FC236}">
                  <a16:creationId xmlns:a16="http://schemas.microsoft.com/office/drawing/2014/main" id="{8B3A2814-0280-47F8-9A87-568F938E1B78}"/>
                </a:ext>
              </a:extLst>
            </p:cNvPr>
            <p:cNvSpPr txBox="1">
              <a:spLocks/>
            </p:cNvSpPr>
            <p:nvPr/>
          </p:nvSpPr>
          <p:spPr>
            <a:xfrm>
              <a:off x="5685596" y="121238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400" b="1" dirty="0">
                  <a:solidFill>
                    <a:schemeClr val="bg1"/>
                  </a:solidFill>
                  <a:latin typeface="+mj-lt"/>
                  <a:ea typeface="Roboto Light"/>
                  <a:cs typeface="Roboto Light"/>
                </a:rPr>
                <a:t>1</a:t>
              </a:r>
              <a:endParaRPr lang="en-JM" sz="2400" b="1" dirty="0">
                <a:solidFill>
                  <a:schemeClr val="bg1"/>
                </a:solidFill>
                <a:latin typeface="+mj-lt"/>
                <a:cs typeface="Roboto Light"/>
              </a:endParaRPr>
            </a:p>
          </p:txBody>
        </p:sp>
      </p:grpSp>
      <p:grpSp>
        <p:nvGrpSpPr>
          <p:cNvPr id="16" name="Group 15">
            <a:extLst>
              <a:ext uri="{FF2B5EF4-FFF2-40B4-BE49-F238E27FC236}">
                <a16:creationId xmlns:a16="http://schemas.microsoft.com/office/drawing/2014/main" id="{9B3EDBD1-36C8-415A-96A9-1672AA19BC14}"/>
              </a:ext>
            </a:extLst>
          </p:cNvPr>
          <p:cNvGrpSpPr/>
          <p:nvPr/>
        </p:nvGrpSpPr>
        <p:grpSpPr>
          <a:xfrm>
            <a:off x="1317325" y="4380860"/>
            <a:ext cx="10023120" cy="787406"/>
            <a:chOff x="5632391" y="3471120"/>
            <a:chExt cx="17589290" cy="1381796"/>
          </a:xfrm>
        </p:grpSpPr>
        <p:sp>
          <p:nvSpPr>
            <p:cNvPr id="17" name="Text Placeholder 5">
              <a:extLst>
                <a:ext uri="{FF2B5EF4-FFF2-40B4-BE49-F238E27FC236}">
                  <a16:creationId xmlns:a16="http://schemas.microsoft.com/office/drawing/2014/main" id="{6EF9706A-F9C7-46F5-BD5C-87A67C054BA0}"/>
                </a:ext>
              </a:extLst>
            </p:cNvPr>
            <p:cNvSpPr txBox="1">
              <a:spLocks/>
            </p:cNvSpPr>
            <p:nvPr/>
          </p:nvSpPr>
          <p:spPr>
            <a:xfrm>
              <a:off x="7207350" y="3471120"/>
              <a:ext cx="16014331" cy="1381796"/>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400" dirty="0">
                  <a:solidFill>
                    <a:srgbClr val="193560"/>
                  </a:solidFill>
                </a:rPr>
                <a:t>Business Associate Agreements (BAAs) between a UHO and billing vendor and BAAs between subsidiaries and billing vendor</a:t>
              </a:r>
            </a:p>
          </p:txBody>
        </p:sp>
        <p:cxnSp>
          <p:nvCxnSpPr>
            <p:cNvPr id="18" name="Straight Connector 17">
              <a:extLst>
                <a:ext uri="{FF2B5EF4-FFF2-40B4-BE49-F238E27FC236}">
                  <a16:creationId xmlns:a16="http://schemas.microsoft.com/office/drawing/2014/main" id="{F6B16815-5471-46F7-BC2F-9EE88D244D30}"/>
                </a:ext>
              </a:extLst>
            </p:cNvPr>
            <p:cNvCxnSpPr>
              <a:cxnSpLocks/>
            </p:cNvCxnSpPr>
            <p:nvPr/>
          </p:nvCxnSpPr>
          <p:spPr>
            <a:xfrm>
              <a:off x="6573209" y="4149785"/>
              <a:ext cx="437826"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9" name="Shape 167">
              <a:extLst>
                <a:ext uri="{FF2B5EF4-FFF2-40B4-BE49-F238E27FC236}">
                  <a16:creationId xmlns:a16="http://schemas.microsoft.com/office/drawing/2014/main" id="{966ED6B2-92DD-4A51-B48F-E7FAE456101E}"/>
                </a:ext>
              </a:extLst>
            </p:cNvPr>
            <p:cNvSpPr>
              <a:spLocks noChangeAspect="1"/>
            </p:cNvSpPr>
            <p:nvPr/>
          </p:nvSpPr>
          <p:spPr>
            <a:xfrm rot="19800000" flipH="1">
              <a:off x="5632391" y="3824695"/>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165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2400">
                <a:solidFill>
                  <a:schemeClr val="tx1"/>
                </a:solidFill>
              </a:endParaRPr>
            </a:p>
          </p:txBody>
        </p:sp>
        <p:sp>
          <p:nvSpPr>
            <p:cNvPr id="20" name="Text Placeholder 5">
              <a:extLst>
                <a:ext uri="{FF2B5EF4-FFF2-40B4-BE49-F238E27FC236}">
                  <a16:creationId xmlns:a16="http://schemas.microsoft.com/office/drawing/2014/main" id="{344F18BE-CB5D-492E-A8CE-738C4152D508}"/>
                </a:ext>
              </a:extLst>
            </p:cNvPr>
            <p:cNvSpPr txBox="1">
              <a:spLocks/>
            </p:cNvSpPr>
            <p:nvPr/>
          </p:nvSpPr>
          <p:spPr>
            <a:xfrm>
              <a:off x="5685597" y="3894077"/>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400" b="1">
                  <a:solidFill>
                    <a:schemeClr val="bg1"/>
                  </a:solidFill>
                  <a:ea typeface="Roboto Light"/>
                  <a:cs typeface="Roboto Light"/>
                </a:rPr>
                <a:t>3</a:t>
              </a:r>
              <a:endParaRPr lang="en-JM" sz="2400" b="1">
                <a:solidFill>
                  <a:schemeClr val="bg1"/>
                </a:solidFill>
                <a:cs typeface="Roboto Light"/>
              </a:endParaRPr>
            </a:p>
          </p:txBody>
        </p:sp>
      </p:grpSp>
      <p:grpSp>
        <p:nvGrpSpPr>
          <p:cNvPr id="21" name="Group 20">
            <a:extLst>
              <a:ext uri="{FF2B5EF4-FFF2-40B4-BE49-F238E27FC236}">
                <a16:creationId xmlns:a16="http://schemas.microsoft.com/office/drawing/2014/main" id="{DC48411E-5FF8-4922-8670-E9B94903F157}"/>
              </a:ext>
            </a:extLst>
          </p:cNvPr>
          <p:cNvGrpSpPr/>
          <p:nvPr/>
        </p:nvGrpSpPr>
        <p:grpSpPr>
          <a:xfrm>
            <a:off x="1311586" y="5361476"/>
            <a:ext cx="9992801" cy="843856"/>
            <a:chOff x="5436074" y="4742686"/>
            <a:chExt cx="17536077" cy="1480858"/>
          </a:xfrm>
        </p:grpSpPr>
        <p:sp>
          <p:nvSpPr>
            <p:cNvPr id="22" name="Shape 167">
              <a:extLst>
                <a:ext uri="{FF2B5EF4-FFF2-40B4-BE49-F238E27FC236}">
                  <a16:creationId xmlns:a16="http://schemas.microsoft.com/office/drawing/2014/main" id="{88EB2AAC-2D70-4F96-B901-B5649DF04D30}"/>
                </a:ext>
              </a:extLst>
            </p:cNvPr>
            <p:cNvSpPr>
              <a:spLocks noChangeAspect="1"/>
            </p:cNvSpPr>
            <p:nvPr/>
          </p:nvSpPr>
          <p:spPr>
            <a:xfrm rot="19800000" flipH="1">
              <a:off x="5436074" y="511197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687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2400">
                <a:solidFill>
                  <a:schemeClr val="tx1"/>
                </a:solidFill>
              </a:endParaRPr>
            </a:p>
          </p:txBody>
        </p:sp>
        <p:sp>
          <p:nvSpPr>
            <p:cNvPr id="23" name="Text Placeholder 5">
              <a:extLst>
                <a:ext uri="{FF2B5EF4-FFF2-40B4-BE49-F238E27FC236}">
                  <a16:creationId xmlns:a16="http://schemas.microsoft.com/office/drawing/2014/main" id="{2B5926E7-FCA4-4CE8-A996-1402F802A0C0}"/>
                </a:ext>
              </a:extLst>
            </p:cNvPr>
            <p:cNvSpPr txBox="1">
              <a:spLocks/>
            </p:cNvSpPr>
            <p:nvPr/>
          </p:nvSpPr>
          <p:spPr>
            <a:xfrm>
              <a:off x="7011034" y="4742686"/>
              <a:ext cx="15961117"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400" dirty="0">
                  <a:solidFill>
                    <a:srgbClr val="193560"/>
                  </a:solidFill>
                </a:rPr>
                <a:t>Contract between UHO and health plans</a:t>
              </a:r>
            </a:p>
          </p:txBody>
        </p:sp>
        <p:cxnSp>
          <p:nvCxnSpPr>
            <p:cNvPr id="24" name="Straight Connector 23">
              <a:extLst>
                <a:ext uri="{FF2B5EF4-FFF2-40B4-BE49-F238E27FC236}">
                  <a16:creationId xmlns:a16="http://schemas.microsoft.com/office/drawing/2014/main" id="{BABC0075-5EC3-4F00-8CC8-0A2058E38450}"/>
                </a:ext>
              </a:extLst>
            </p:cNvPr>
            <p:cNvCxnSpPr>
              <a:cxnSpLocks/>
            </p:cNvCxnSpPr>
            <p:nvPr/>
          </p:nvCxnSpPr>
          <p:spPr>
            <a:xfrm>
              <a:off x="6379027" y="5497352"/>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5" name="Text Placeholder 5">
              <a:extLst>
                <a:ext uri="{FF2B5EF4-FFF2-40B4-BE49-F238E27FC236}">
                  <a16:creationId xmlns:a16="http://schemas.microsoft.com/office/drawing/2014/main" id="{A54D8F28-8FC8-4183-BB4D-7BF09B1F7FE1}"/>
                </a:ext>
              </a:extLst>
            </p:cNvPr>
            <p:cNvSpPr txBox="1">
              <a:spLocks/>
            </p:cNvSpPr>
            <p:nvPr/>
          </p:nvSpPr>
          <p:spPr>
            <a:xfrm>
              <a:off x="5489280" y="5181353"/>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400" b="1">
                  <a:solidFill>
                    <a:schemeClr val="bg1"/>
                  </a:solidFill>
                  <a:cs typeface="Roboto Light"/>
                </a:rPr>
                <a:t>4</a:t>
              </a:r>
            </a:p>
          </p:txBody>
        </p:sp>
      </p:grpSp>
    </p:spTree>
    <p:extLst>
      <p:ext uri="{BB962C8B-B14F-4D97-AF65-F5344CB8AC3E}">
        <p14:creationId xmlns:p14="http://schemas.microsoft.com/office/powerpoint/2010/main" val="3038701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E661E7C-EBED-4BEA-9CE4-67C516CF2904}"/>
              </a:ext>
            </a:extLst>
          </p:cNvPr>
          <p:cNvCxnSpPr>
            <a:cxnSpLocks/>
          </p:cNvCxnSpPr>
          <p:nvPr/>
        </p:nvCxnSpPr>
        <p:spPr>
          <a:xfrm flipH="1" flipV="1">
            <a:off x="6914417" y="4068043"/>
            <a:ext cx="624497" cy="399772"/>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2DD1435-86D6-4C11-9B9D-5F89A91F95EC}"/>
              </a:ext>
            </a:extLst>
          </p:cNvPr>
          <p:cNvCxnSpPr>
            <a:cxnSpLocks/>
          </p:cNvCxnSpPr>
          <p:nvPr/>
        </p:nvCxnSpPr>
        <p:spPr>
          <a:xfrm flipV="1">
            <a:off x="7045380" y="3031810"/>
            <a:ext cx="497964" cy="337017"/>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9AD1301-A113-4FBA-95A2-3BC99D1638EA}"/>
              </a:ext>
            </a:extLst>
          </p:cNvPr>
          <p:cNvCxnSpPr>
            <a:cxnSpLocks/>
          </p:cNvCxnSpPr>
          <p:nvPr/>
        </p:nvCxnSpPr>
        <p:spPr>
          <a:xfrm flipV="1">
            <a:off x="6330390" y="2268584"/>
            <a:ext cx="0" cy="876906"/>
          </a:xfrm>
          <a:prstGeom prst="line">
            <a:avLst/>
          </a:prstGeom>
          <a:ln w="57150">
            <a:solidFill>
              <a:srgbClr val="19356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4B0F457-AE38-4634-8C1F-D57A07E6DB38}"/>
              </a:ext>
            </a:extLst>
          </p:cNvPr>
          <p:cNvCxnSpPr>
            <a:cxnSpLocks/>
          </p:cNvCxnSpPr>
          <p:nvPr/>
        </p:nvCxnSpPr>
        <p:spPr>
          <a:xfrm>
            <a:off x="5000355" y="3013422"/>
            <a:ext cx="615971" cy="373791"/>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8232172-1098-4815-88FC-01F997CC2ABE}"/>
              </a:ext>
            </a:extLst>
          </p:cNvPr>
          <p:cNvCxnSpPr>
            <a:cxnSpLocks/>
          </p:cNvCxnSpPr>
          <p:nvPr/>
        </p:nvCxnSpPr>
        <p:spPr>
          <a:xfrm flipV="1">
            <a:off x="4981838" y="4189477"/>
            <a:ext cx="554294" cy="267213"/>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867B16A-9475-4CA2-AA42-B5BF1DB58840}"/>
              </a:ext>
            </a:extLst>
          </p:cNvPr>
          <p:cNvCxnSpPr>
            <a:cxnSpLocks/>
          </p:cNvCxnSpPr>
          <p:nvPr/>
        </p:nvCxnSpPr>
        <p:spPr>
          <a:xfrm>
            <a:off x="6299596" y="4526021"/>
            <a:ext cx="0" cy="624184"/>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ED938804-A7B3-4E43-B72D-4D3F06A63CFA}"/>
              </a:ext>
            </a:extLst>
          </p:cNvPr>
          <p:cNvGrpSpPr/>
          <p:nvPr/>
        </p:nvGrpSpPr>
        <p:grpSpPr>
          <a:xfrm>
            <a:off x="3844421" y="1813757"/>
            <a:ext cx="4878880" cy="4428915"/>
            <a:chOff x="4636579" y="1442231"/>
            <a:chExt cx="2979163" cy="2940670"/>
          </a:xfrm>
        </p:grpSpPr>
        <p:sp>
          <p:nvSpPr>
            <p:cNvPr id="15" name="Block Arc 14">
              <a:extLst>
                <a:ext uri="{FF2B5EF4-FFF2-40B4-BE49-F238E27FC236}">
                  <a16:creationId xmlns:a16="http://schemas.microsoft.com/office/drawing/2014/main" id="{4DEAABBF-882B-4855-8AD9-7BF7BA7519DE}"/>
                </a:ext>
              </a:extLst>
            </p:cNvPr>
            <p:cNvSpPr/>
            <p:nvPr/>
          </p:nvSpPr>
          <p:spPr>
            <a:xfrm>
              <a:off x="4843080" y="1442231"/>
              <a:ext cx="2566162" cy="2566162"/>
            </a:xfrm>
            <a:prstGeom prst="blockArc">
              <a:avLst>
                <a:gd name="adj1" fmla="val 12600000"/>
                <a:gd name="adj2" fmla="val 16200000"/>
                <a:gd name="adj3" fmla="val 4529"/>
              </a:avLst>
            </a:prstGeom>
            <a:solidFill>
              <a:srgbClr val="165C7D"/>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a:lstStyle/>
            <a:p>
              <a:pPr defTabSz="912114"/>
              <a:endParaRPr lang="en-US" sz="1795">
                <a:solidFill>
                  <a:prstClr val="white"/>
                </a:solidFill>
                <a:latin typeface="Arial"/>
              </a:endParaRPr>
            </a:p>
          </p:txBody>
        </p:sp>
        <p:sp>
          <p:nvSpPr>
            <p:cNvPr id="16" name="Block Arc 15">
              <a:extLst>
                <a:ext uri="{FF2B5EF4-FFF2-40B4-BE49-F238E27FC236}">
                  <a16:creationId xmlns:a16="http://schemas.microsoft.com/office/drawing/2014/main" id="{0FE4B75C-B3DA-430F-811D-449FBF7B4E56}"/>
                </a:ext>
              </a:extLst>
            </p:cNvPr>
            <p:cNvSpPr/>
            <p:nvPr/>
          </p:nvSpPr>
          <p:spPr>
            <a:xfrm>
              <a:off x="4843080" y="1442231"/>
              <a:ext cx="2566162" cy="2566162"/>
            </a:xfrm>
            <a:prstGeom prst="blockArc">
              <a:avLst>
                <a:gd name="adj1" fmla="val 9000000"/>
                <a:gd name="adj2" fmla="val 12600000"/>
                <a:gd name="adj3" fmla="val 4529"/>
              </a:avLst>
            </a:prstGeom>
            <a:solidFill>
              <a:srgbClr val="165C7D"/>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a:lstStyle/>
            <a:p>
              <a:endParaRPr lang="en-US"/>
            </a:p>
          </p:txBody>
        </p:sp>
        <p:sp>
          <p:nvSpPr>
            <p:cNvPr id="17" name="Block Arc 16">
              <a:extLst>
                <a:ext uri="{FF2B5EF4-FFF2-40B4-BE49-F238E27FC236}">
                  <a16:creationId xmlns:a16="http://schemas.microsoft.com/office/drawing/2014/main" id="{6472DD67-4271-4392-A56E-8F09F30899B8}"/>
                </a:ext>
              </a:extLst>
            </p:cNvPr>
            <p:cNvSpPr/>
            <p:nvPr/>
          </p:nvSpPr>
          <p:spPr>
            <a:xfrm>
              <a:off x="4843080" y="1442231"/>
              <a:ext cx="2566162" cy="2566162"/>
            </a:xfrm>
            <a:prstGeom prst="blockArc">
              <a:avLst>
                <a:gd name="adj1" fmla="val 5400000"/>
                <a:gd name="adj2" fmla="val 9000000"/>
                <a:gd name="adj3" fmla="val 4529"/>
              </a:avLst>
            </a:prstGeom>
            <a:solidFill>
              <a:srgbClr val="165C7D"/>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a:lstStyle/>
            <a:p>
              <a:endParaRPr lang="en-US"/>
            </a:p>
          </p:txBody>
        </p:sp>
        <p:sp>
          <p:nvSpPr>
            <p:cNvPr id="18" name="Block Arc 17">
              <a:extLst>
                <a:ext uri="{FF2B5EF4-FFF2-40B4-BE49-F238E27FC236}">
                  <a16:creationId xmlns:a16="http://schemas.microsoft.com/office/drawing/2014/main" id="{1A86ED44-E374-407C-890F-B13A07F9A262}"/>
                </a:ext>
              </a:extLst>
            </p:cNvPr>
            <p:cNvSpPr/>
            <p:nvPr/>
          </p:nvSpPr>
          <p:spPr>
            <a:xfrm>
              <a:off x="4843080" y="1442231"/>
              <a:ext cx="2566162" cy="2566162"/>
            </a:xfrm>
            <a:prstGeom prst="blockArc">
              <a:avLst>
                <a:gd name="adj1" fmla="val 1800000"/>
                <a:gd name="adj2" fmla="val 5400000"/>
                <a:gd name="adj3" fmla="val 4529"/>
              </a:avLst>
            </a:prstGeom>
            <a:solidFill>
              <a:srgbClr val="165C7D"/>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a:lstStyle/>
            <a:p>
              <a:endParaRPr lang="en-US"/>
            </a:p>
          </p:txBody>
        </p:sp>
        <p:sp>
          <p:nvSpPr>
            <p:cNvPr id="19" name="Block Arc 18">
              <a:extLst>
                <a:ext uri="{FF2B5EF4-FFF2-40B4-BE49-F238E27FC236}">
                  <a16:creationId xmlns:a16="http://schemas.microsoft.com/office/drawing/2014/main" id="{EA3A41B5-D1D0-44C4-A2E3-A224A7C9A2CE}"/>
                </a:ext>
              </a:extLst>
            </p:cNvPr>
            <p:cNvSpPr/>
            <p:nvPr/>
          </p:nvSpPr>
          <p:spPr>
            <a:xfrm>
              <a:off x="4843080" y="1442231"/>
              <a:ext cx="2566162" cy="2566162"/>
            </a:xfrm>
            <a:prstGeom prst="blockArc">
              <a:avLst>
                <a:gd name="adj1" fmla="val 19800000"/>
                <a:gd name="adj2" fmla="val 1800000"/>
                <a:gd name="adj3" fmla="val 4529"/>
              </a:avLst>
            </a:prstGeom>
            <a:solidFill>
              <a:srgbClr val="165C7D"/>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a:lstStyle/>
            <a:p>
              <a:endParaRPr lang="en-US"/>
            </a:p>
          </p:txBody>
        </p:sp>
        <p:sp>
          <p:nvSpPr>
            <p:cNvPr id="20" name="Block Arc 19">
              <a:extLst>
                <a:ext uri="{FF2B5EF4-FFF2-40B4-BE49-F238E27FC236}">
                  <a16:creationId xmlns:a16="http://schemas.microsoft.com/office/drawing/2014/main" id="{60A373F1-3C74-451E-B809-B10FB8AA194F}"/>
                </a:ext>
              </a:extLst>
            </p:cNvPr>
            <p:cNvSpPr/>
            <p:nvPr/>
          </p:nvSpPr>
          <p:spPr>
            <a:xfrm>
              <a:off x="4843080" y="1442231"/>
              <a:ext cx="2566162" cy="2566162"/>
            </a:xfrm>
            <a:prstGeom prst="blockArc">
              <a:avLst>
                <a:gd name="adj1" fmla="val 16200000"/>
                <a:gd name="adj2" fmla="val 19800000"/>
                <a:gd name="adj3" fmla="val 4529"/>
              </a:avLst>
            </a:prstGeom>
            <a:solidFill>
              <a:srgbClr val="165C7D"/>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a:lstStyle/>
            <a:p>
              <a:pPr defTabSz="912114"/>
              <a:endParaRPr lang="en-US" sz="1795">
                <a:solidFill>
                  <a:prstClr val="white"/>
                </a:solidFill>
                <a:latin typeface="Arial"/>
              </a:endParaRPr>
            </a:p>
          </p:txBody>
        </p:sp>
        <p:sp>
          <p:nvSpPr>
            <p:cNvPr id="21" name="Freeform: Shape 20">
              <a:extLst>
                <a:ext uri="{FF2B5EF4-FFF2-40B4-BE49-F238E27FC236}">
                  <a16:creationId xmlns:a16="http://schemas.microsoft.com/office/drawing/2014/main" id="{BF5715B8-FC38-4B97-8E59-35BB6DCD2C49}"/>
                </a:ext>
              </a:extLst>
            </p:cNvPr>
            <p:cNvSpPr/>
            <p:nvPr/>
          </p:nvSpPr>
          <p:spPr>
            <a:xfrm>
              <a:off x="5549640" y="2148791"/>
              <a:ext cx="1153042" cy="1153042"/>
            </a:xfrm>
            <a:custGeom>
              <a:avLst/>
              <a:gdLst>
                <a:gd name="connsiteX0" fmla="*/ 0 w 1153042"/>
                <a:gd name="connsiteY0" fmla="*/ 576521 h 1153042"/>
                <a:gd name="connsiteX1" fmla="*/ 576521 w 1153042"/>
                <a:gd name="connsiteY1" fmla="*/ 0 h 1153042"/>
                <a:gd name="connsiteX2" fmla="*/ 1153042 w 1153042"/>
                <a:gd name="connsiteY2" fmla="*/ 576521 h 1153042"/>
                <a:gd name="connsiteX3" fmla="*/ 576521 w 1153042"/>
                <a:gd name="connsiteY3" fmla="*/ 1153042 h 1153042"/>
                <a:gd name="connsiteX4" fmla="*/ 0 w 1153042"/>
                <a:gd name="connsiteY4" fmla="*/ 576521 h 115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042" h="1153042">
                  <a:moveTo>
                    <a:pt x="0" y="576521"/>
                  </a:moveTo>
                  <a:cubicBezTo>
                    <a:pt x="0" y="258117"/>
                    <a:pt x="258117" y="0"/>
                    <a:pt x="576521" y="0"/>
                  </a:cubicBezTo>
                  <a:cubicBezTo>
                    <a:pt x="894925" y="0"/>
                    <a:pt x="1153042" y="258117"/>
                    <a:pt x="1153042" y="576521"/>
                  </a:cubicBezTo>
                  <a:cubicBezTo>
                    <a:pt x="1153042" y="894925"/>
                    <a:pt x="894925" y="1153042"/>
                    <a:pt x="576521" y="1153042"/>
                  </a:cubicBezTo>
                  <a:cubicBezTo>
                    <a:pt x="258117" y="1153042"/>
                    <a:pt x="0" y="894925"/>
                    <a:pt x="0" y="576521"/>
                  </a:cubicBezTo>
                  <a:close/>
                </a:path>
              </a:pathLst>
            </a:custGeom>
            <a:gradFill rotWithShape="0">
              <a:gsLst>
                <a:gs pos="0">
                  <a:schemeClr val="tx2"/>
                </a:gs>
                <a:gs pos="100000">
                  <a:schemeClr val="accent1">
                    <a:tint val="50000"/>
                    <a:shade val="100000"/>
                    <a:satMod val="350000"/>
                  </a:schemeClr>
                </a:gs>
              </a:gsLst>
              <a:lin ang="16200000" scaled="0"/>
            </a:gradFill>
            <a:effectLst/>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201380" tIns="201380" rIns="201380" bIns="201380" numCol="1" spcCol="1270" anchor="ctr" anchorCtr="0">
              <a:noAutofit/>
            </a:bodyPr>
            <a:lstStyle/>
            <a:p>
              <a:pPr algn="ctr" defTabSz="1152811">
                <a:lnSpc>
                  <a:spcPct val="90000"/>
                </a:lnSpc>
                <a:spcBef>
                  <a:spcPct val="0"/>
                </a:spcBef>
                <a:spcAft>
                  <a:spcPct val="35000"/>
                </a:spcAft>
              </a:pPr>
              <a:r>
                <a:rPr lang="en-US" sz="2394">
                  <a:solidFill>
                    <a:prstClr val="white"/>
                  </a:solidFill>
                  <a:latin typeface="Arial"/>
                </a:rPr>
                <a:t>UHO</a:t>
              </a:r>
            </a:p>
          </p:txBody>
        </p:sp>
        <p:sp>
          <p:nvSpPr>
            <p:cNvPr id="22" name="Freeform: Shape 21">
              <a:extLst>
                <a:ext uri="{FF2B5EF4-FFF2-40B4-BE49-F238E27FC236}">
                  <a16:creationId xmlns:a16="http://schemas.microsoft.com/office/drawing/2014/main" id="{56029021-E092-4E5C-AA96-E8D080762E17}"/>
                </a:ext>
              </a:extLst>
            </p:cNvPr>
            <p:cNvSpPr/>
            <p:nvPr/>
          </p:nvSpPr>
          <p:spPr>
            <a:xfrm>
              <a:off x="6808613" y="1694735"/>
              <a:ext cx="807129" cy="807129"/>
            </a:xfrm>
            <a:custGeom>
              <a:avLst/>
              <a:gdLst>
                <a:gd name="connsiteX0" fmla="*/ 0 w 807129"/>
                <a:gd name="connsiteY0" fmla="*/ 403565 h 807129"/>
                <a:gd name="connsiteX1" fmla="*/ 403565 w 807129"/>
                <a:gd name="connsiteY1" fmla="*/ 0 h 807129"/>
                <a:gd name="connsiteX2" fmla="*/ 807130 w 807129"/>
                <a:gd name="connsiteY2" fmla="*/ 403565 h 807129"/>
                <a:gd name="connsiteX3" fmla="*/ 403565 w 807129"/>
                <a:gd name="connsiteY3" fmla="*/ 807130 h 807129"/>
                <a:gd name="connsiteX4" fmla="*/ 0 w 807129"/>
                <a:gd name="connsiteY4" fmla="*/ 403565 h 80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129" h="807129">
                  <a:moveTo>
                    <a:pt x="0" y="403565"/>
                  </a:moveTo>
                  <a:cubicBezTo>
                    <a:pt x="0" y="180682"/>
                    <a:pt x="180682" y="0"/>
                    <a:pt x="403565" y="0"/>
                  </a:cubicBezTo>
                  <a:cubicBezTo>
                    <a:pt x="626448" y="0"/>
                    <a:pt x="807130" y="180682"/>
                    <a:pt x="807130" y="403565"/>
                  </a:cubicBezTo>
                  <a:cubicBezTo>
                    <a:pt x="807130" y="626448"/>
                    <a:pt x="626448" y="807130"/>
                    <a:pt x="403565" y="807130"/>
                  </a:cubicBezTo>
                  <a:cubicBezTo>
                    <a:pt x="180682" y="807130"/>
                    <a:pt x="0" y="626448"/>
                    <a:pt x="0" y="403565"/>
                  </a:cubicBezTo>
                  <a:close/>
                </a:path>
              </a:pathLst>
            </a:custGeom>
            <a:solidFill>
              <a:schemeClr val="tx2"/>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4378" tIns="134378" rIns="134378" bIns="134378" numCol="1" spcCol="1270" anchor="ctr" anchorCtr="0">
              <a:noAutofit/>
            </a:bodyPr>
            <a:lstStyle/>
            <a:p>
              <a:pPr algn="ctr" defTabSz="576405">
                <a:lnSpc>
                  <a:spcPct val="90000"/>
                </a:lnSpc>
                <a:spcBef>
                  <a:spcPct val="0"/>
                </a:spcBef>
                <a:spcAft>
                  <a:spcPct val="35000"/>
                </a:spcAft>
              </a:pPr>
              <a:r>
                <a:rPr lang="en-US" sz="1795" dirty="0">
                  <a:solidFill>
                    <a:prstClr val="white"/>
                  </a:solidFill>
                  <a:latin typeface="Arial"/>
                </a:rPr>
                <a:t>Sub</a:t>
              </a:r>
            </a:p>
          </p:txBody>
        </p:sp>
        <p:sp>
          <p:nvSpPr>
            <p:cNvPr id="23" name="Freeform: Shape 22">
              <a:extLst>
                <a:ext uri="{FF2B5EF4-FFF2-40B4-BE49-F238E27FC236}">
                  <a16:creationId xmlns:a16="http://schemas.microsoft.com/office/drawing/2014/main" id="{295B5F8A-9CB2-4E84-AA57-36A8A1D5F49B}"/>
                </a:ext>
              </a:extLst>
            </p:cNvPr>
            <p:cNvSpPr/>
            <p:nvPr/>
          </p:nvSpPr>
          <p:spPr>
            <a:xfrm>
              <a:off x="6808613" y="2948759"/>
              <a:ext cx="807129" cy="807129"/>
            </a:xfrm>
            <a:custGeom>
              <a:avLst/>
              <a:gdLst>
                <a:gd name="connsiteX0" fmla="*/ 0 w 807129"/>
                <a:gd name="connsiteY0" fmla="*/ 403565 h 807129"/>
                <a:gd name="connsiteX1" fmla="*/ 403565 w 807129"/>
                <a:gd name="connsiteY1" fmla="*/ 0 h 807129"/>
                <a:gd name="connsiteX2" fmla="*/ 807130 w 807129"/>
                <a:gd name="connsiteY2" fmla="*/ 403565 h 807129"/>
                <a:gd name="connsiteX3" fmla="*/ 403565 w 807129"/>
                <a:gd name="connsiteY3" fmla="*/ 807130 h 807129"/>
                <a:gd name="connsiteX4" fmla="*/ 0 w 807129"/>
                <a:gd name="connsiteY4" fmla="*/ 403565 h 80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129" h="807129">
                  <a:moveTo>
                    <a:pt x="0" y="403565"/>
                  </a:moveTo>
                  <a:cubicBezTo>
                    <a:pt x="0" y="180682"/>
                    <a:pt x="180682" y="0"/>
                    <a:pt x="403565" y="0"/>
                  </a:cubicBezTo>
                  <a:cubicBezTo>
                    <a:pt x="626448" y="0"/>
                    <a:pt x="807130" y="180682"/>
                    <a:pt x="807130" y="403565"/>
                  </a:cubicBezTo>
                  <a:cubicBezTo>
                    <a:pt x="807130" y="626448"/>
                    <a:pt x="626448" y="807130"/>
                    <a:pt x="403565" y="807130"/>
                  </a:cubicBezTo>
                  <a:cubicBezTo>
                    <a:pt x="180682" y="807130"/>
                    <a:pt x="0" y="626448"/>
                    <a:pt x="0" y="403565"/>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4378" tIns="134378" rIns="134378" bIns="134378" numCol="1" spcCol="1270" anchor="ctr" anchorCtr="0">
              <a:noAutofit/>
            </a:bodyPr>
            <a:lstStyle/>
            <a:p>
              <a:pPr algn="ctr" defTabSz="576405">
                <a:lnSpc>
                  <a:spcPct val="90000"/>
                </a:lnSpc>
                <a:spcBef>
                  <a:spcPct val="0"/>
                </a:spcBef>
                <a:spcAft>
                  <a:spcPct val="35000"/>
                </a:spcAft>
              </a:pPr>
              <a:r>
                <a:rPr lang="en-US" sz="1795">
                  <a:solidFill>
                    <a:prstClr val="white"/>
                  </a:solidFill>
                  <a:latin typeface="Arial"/>
                </a:rPr>
                <a:t>Sub</a:t>
              </a:r>
              <a:endParaRPr lang="en-US" sz="1297">
                <a:solidFill>
                  <a:prstClr val="white"/>
                </a:solidFill>
                <a:latin typeface="Arial"/>
              </a:endParaRPr>
            </a:p>
          </p:txBody>
        </p:sp>
        <p:sp>
          <p:nvSpPr>
            <p:cNvPr id="24" name="Freeform: Shape 23">
              <a:extLst>
                <a:ext uri="{FF2B5EF4-FFF2-40B4-BE49-F238E27FC236}">
                  <a16:creationId xmlns:a16="http://schemas.microsoft.com/office/drawing/2014/main" id="{8E6B6669-C805-474A-A639-02750048AFBD}"/>
                </a:ext>
              </a:extLst>
            </p:cNvPr>
            <p:cNvSpPr/>
            <p:nvPr/>
          </p:nvSpPr>
          <p:spPr>
            <a:xfrm>
              <a:off x="5722596" y="3575772"/>
              <a:ext cx="807129" cy="807129"/>
            </a:xfrm>
            <a:custGeom>
              <a:avLst/>
              <a:gdLst>
                <a:gd name="connsiteX0" fmla="*/ 0 w 807129"/>
                <a:gd name="connsiteY0" fmla="*/ 403565 h 807129"/>
                <a:gd name="connsiteX1" fmla="*/ 403565 w 807129"/>
                <a:gd name="connsiteY1" fmla="*/ 0 h 807129"/>
                <a:gd name="connsiteX2" fmla="*/ 807130 w 807129"/>
                <a:gd name="connsiteY2" fmla="*/ 403565 h 807129"/>
                <a:gd name="connsiteX3" fmla="*/ 403565 w 807129"/>
                <a:gd name="connsiteY3" fmla="*/ 807130 h 807129"/>
                <a:gd name="connsiteX4" fmla="*/ 0 w 807129"/>
                <a:gd name="connsiteY4" fmla="*/ 403565 h 80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129" h="807129">
                  <a:moveTo>
                    <a:pt x="0" y="403565"/>
                  </a:moveTo>
                  <a:cubicBezTo>
                    <a:pt x="0" y="180682"/>
                    <a:pt x="180682" y="0"/>
                    <a:pt x="403565" y="0"/>
                  </a:cubicBezTo>
                  <a:cubicBezTo>
                    <a:pt x="626448" y="0"/>
                    <a:pt x="807130" y="180682"/>
                    <a:pt x="807130" y="403565"/>
                  </a:cubicBezTo>
                  <a:cubicBezTo>
                    <a:pt x="807130" y="626448"/>
                    <a:pt x="626448" y="807130"/>
                    <a:pt x="403565" y="807130"/>
                  </a:cubicBezTo>
                  <a:cubicBezTo>
                    <a:pt x="180682" y="807130"/>
                    <a:pt x="0" y="626448"/>
                    <a:pt x="0" y="403565"/>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4378" tIns="134378" rIns="134378" bIns="134378" numCol="1" spcCol="1270" anchor="ctr" anchorCtr="0">
              <a:noAutofit/>
            </a:bodyPr>
            <a:lstStyle/>
            <a:p>
              <a:pPr algn="ctr" defTabSz="576405">
                <a:lnSpc>
                  <a:spcPct val="90000"/>
                </a:lnSpc>
                <a:spcBef>
                  <a:spcPct val="0"/>
                </a:spcBef>
                <a:spcAft>
                  <a:spcPct val="35000"/>
                </a:spcAft>
              </a:pPr>
              <a:r>
                <a:rPr lang="en-US" sz="1795">
                  <a:solidFill>
                    <a:prstClr val="white"/>
                  </a:solidFill>
                  <a:latin typeface="Arial"/>
                </a:rPr>
                <a:t>Sub</a:t>
              </a:r>
              <a:endParaRPr lang="en-US" sz="1297">
                <a:solidFill>
                  <a:prstClr val="white"/>
                </a:solidFill>
                <a:latin typeface="Arial"/>
              </a:endParaRPr>
            </a:p>
          </p:txBody>
        </p:sp>
        <p:sp>
          <p:nvSpPr>
            <p:cNvPr id="25" name="Freeform: Shape 24">
              <a:extLst>
                <a:ext uri="{FF2B5EF4-FFF2-40B4-BE49-F238E27FC236}">
                  <a16:creationId xmlns:a16="http://schemas.microsoft.com/office/drawing/2014/main" id="{5584B081-DDA6-41B8-90A8-DA137AA91122}"/>
                </a:ext>
              </a:extLst>
            </p:cNvPr>
            <p:cNvSpPr/>
            <p:nvPr/>
          </p:nvSpPr>
          <p:spPr>
            <a:xfrm>
              <a:off x="4636579" y="2948759"/>
              <a:ext cx="807129" cy="807129"/>
            </a:xfrm>
            <a:custGeom>
              <a:avLst/>
              <a:gdLst>
                <a:gd name="connsiteX0" fmla="*/ 0 w 807129"/>
                <a:gd name="connsiteY0" fmla="*/ 403565 h 807129"/>
                <a:gd name="connsiteX1" fmla="*/ 403565 w 807129"/>
                <a:gd name="connsiteY1" fmla="*/ 0 h 807129"/>
                <a:gd name="connsiteX2" fmla="*/ 807130 w 807129"/>
                <a:gd name="connsiteY2" fmla="*/ 403565 h 807129"/>
                <a:gd name="connsiteX3" fmla="*/ 403565 w 807129"/>
                <a:gd name="connsiteY3" fmla="*/ 807130 h 807129"/>
                <a:gd name="connsiteX4" fmla="*/ 0 w 807129"/>
                <a:gd name="connsiteY4" fmla="*/ 403565 h 80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129" h="807129">
                  <a:moveTo>
                    <a:pt x="0" y="403565"/>
                  </a:moveTo>
                  <a:cubicBezTo>
                    <a:pt x="0" y="180682"/>
                    <a:pt x="180682" y="0"/>
                    <a:pt x="403565" y="0"/>
                  </a:cubicBezTo>
                  <a:cubicBezTo>
                    <a:pt x="626448" y="0"/>
                    <a:pt x="807130" y="180682"/>
                    <a:pt x="807130" y="403565"/>
                  </a:cubicBezTo>
                  <a:cubicBezTo>
                    <a:pt x="807130" y="626448"/>
                    <a:pt x="626448" y="807130"/>
                    <a:pt x="403565" y="807130"/>
                  </a:cubicBezTo>
                  <a:cubicBezTo>
                    <a:pt x="180682" y="807130"/>
                    <a:pt x="0" y="626448"/>
                    <a:pt x="0" y="403565"/>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4378" tIns="134378" rIns="134378" bIns="134378" numCol="1" spcCol="1270" anchor="ctr" anchorCtr="0">
              <a:noAutofit/>
            </a:bodyPr>
            <a:lstStyle/>
            <a:p>
              <a:pPr algn="ctr" defTabSz="576405">
                <a:lnSpc>
                  <a:spcPct val="90000"/>
                </a:lnSpc>
                <a:spcBef>
                  <a:spcPct val="0"/>
                </a:spcBef>
                <a:spcAft>
                  <a:spcPct val="35000"/>
                </a:spcAft>
              </a:pPr>
              <a:r>
                <a:rPr lang="en-US" sz="1795">
                  <a:solidFill>
                    <a:prstClr val="white"/>
                  </a:solidFill>
                  <a:latin typeface="Arial"/>
                </a:rPr>
                <a:t>Sub</a:t>
              </a:r>
              <a:endParaRPr lang="en-US" sz="1297">
                <a:solidFill>
                  <a:prstClr val="white"/>
                </a:solidFill>
                <a:latin typeface="Arial"/>
              </a:endParaRPr>
            </a:p>
          </p:txBody>
        </p:sp>
        <p:sp>
          <p:nvSpPr>
            <p:cNvPr id="26" name="Freeform: Shape 25">
              <a:extLst>
                <a:ext uri="{FF2B5EF4-FFF2-40B4-BE49-F238E27FC236}">
                  <a16:creationId xmlns:a16="http://schemas.microsoft.com/office/drawing/2014/main" id="{9C3B7728-0E8D-418C-B939-EF8E7717015B}"/>
                </a:ext>
              </a:extLst>
            </p:cNvPr>
            <p:cNvSpPr/>
            <p:nvPr/>
          </p:nvSpPr>
          <p:spPr>
            <a:xfrm>
              <a:off x="4636579" y="1694735"/>
              <a:ext cx="807129" cy="807129"/>
            </a:xfrm>
            <a:custGeom>
              <a:avLst/>
              <a:gdLst>
                <a:gd name="connsiteX0" fmla="*/ 0 w 807129"/>
                <a:gd name="connsiteY0" fmla="*/ 403565 h 807129"/>
                <a:gd name="connsiteX1" fmla="*/ 403565 w 807129"/>
                <a:gd name="connsiteY1" fmla="*/ 0 h 807129"/>
                <a:gd name="connsiteX2" fmla="*/ 807130 w 807129"/>
                <a:gd name="connsiteY2" fmla="*/ 403565 h 807129"/>
                <a:gd name="connsiteX3" fmla="*/ 403565 w 807129"/>
                <a:gd name="connsiteY3" fmla="*/ 807130 h 807129"/>
                <a:gd name="connsiteX4" fmla="*/ 0 w 807129"/>
                <a:gd name="connsiteY4" fmla="*/ 403565 h 80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129" h="807129">
                  <a:moveTo>
                    <a:pt x="0" y="403565"/>
                  </a:moveTo>
                  <a:cubicBezTo>
                    <a:pt x="0" y="180682"/>
                    <a:pt x="180682" y="0"/>
                    <a:pt x="403565" y="0"/>
                  </a:cubicBezTo>
                  <a:cubicBezTo>
                    <a:pt x="626448" y="0"/>
                    <a:pt x="807130" y="180682"/>
                    <a:pt x="807130" y="403565"/>
                  </a:cubicBezTo>
                  <a:cubicBezTo>
                    <a:pt x="807130" y="626448"/>
                    <a:pt x="626448" y="807130"/>
                    <a:pt x="403565" y="807130"/>
                  </a:cubicBezTo>
                  <a:cubicBezTo>
                    <a:pt x="180682" y="807130"/>
                    <a:pt x="0" y="626448"/>
                    <a:pt x="0" y="403565"/>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4378" tIns="134378" rIns="134378" bIns="134378" numCol="1" spcCol="1270" anchor="ctr" anchorCtr="0">
              <a:noAutofit/>
            </a:bodyPr>
            <a:lstStyle/>
            <a:p>
              <a:pPr algn="ctr" defTabSz="576405">
                <a:lnSpc>
                  <a:spcPct val="90000"/>
                </a:lnSpc>
                <a:spcBef>
                  <a:spcPct val="0"/>
                </a:spcBef>
                <a:spcAft>
                  <a:spcPct val="35000"/>
                </a:spcAft>
              </a:pPr>
              <a:r>
                <a:rPr lang="en-US" sz="1795" dirty="0">
                  <a:solidFill>
                    <a:prstClr val="white"/>
                  </a:solidFill>
                  <a:latin typeface="Arial"/>
                </a:rPr>
                <a:t>Sub</a:t>
              </a:r>
            </a:p>
          </p:txBody>
        </p:sp>
      </p:grpSp>
      <p:sp>
        <p:nvSpPr>
          <p:cNvPr id="5" name="Title 4">
            <a:extLst>
              <a:ext uri="{FF2B5EF4-FFF2-40B4-BE49-F238E27FC236}">
                <a16:creationId xmlns:a16="http://schemas.microsoft.com/office/drawing/2014/main" id="{4CAE5089-D08D-4511-907C-7019FE2DB328}"/>
              </a:ext>
            </a:extLst>
          </p:cNvPr>
          <p:cNvSpPr>
            <a:spLocks noGrp="1"/>
          </p:cNvSpPr>
          <p:nvPr>
            <p:ph type="title"/>
          </p:nvPr>
        </p:nvSpPr>
        <p:spPr/>
        <p:txBody>
          <a:bodyPr>
            <a:normAutofit fontScale="90000"/>
          </a:bodyPr>
          <a:lstStyle/>
          <a:p>
            <a:r>
              <a:rPr lang="en-US" dirty="0"/>
              <a:t>UHA Contracting Model</a:t>
            </a:r>
          </a:p>
        </p:txBody>
      </p:sp>
      <p:sp>
        <p:nvSpPr>
          <p:cNvPr id="7" name="Text Placeholder 6">
            <a:extLst>
              <a:ext uri="{FF2B5EF4-FFF2-40B4-BE49-F238E27FC236}">
                <a16:creationId xmlns:a16="http://schemas.microsoft.com/office/drawing/2014/main" id="{319672C2-0144-44B8-83FD-986FCC10A941}"/>
              </a:ext>
            </a:extLst>
          </p:cNvPr>
          <p:cNvSpPr>
            <a:spLocks noGrp="1"/>
          </p:cNvSpPr>
          <p:nvPr>
            <p:ph type="body" sz="quarter" idx="13"/>
          </p:nvPr>
        </p:nvSpPr>
        <p:spPr>
          <a:xfrm>
            <a:off x="9659934" y="6495484"/>
            <a:ext cx="2514713" cy="354033"/>
          </a:xfrm>
        </p:spPr>
        <p:txBody>
          <a:bodyPr/>
          <a:lstStyle/>
          <a:p>
            <a:r>
              <a:rPr lang="en-US"/>
              <a:t>Cost</a:t>
            </a:r>
          </a:p>
        </p:txBody>
      </p:sp>
      <p:sp>
        <p:nvSpPr>
          <p:cNvPr id="30" name="TextBox 29">
            <a:extLst>
              <a:ext uri="{FF2B5EF4-FFF2-40B4-BE49-F238E27FC236}">
                <a16:creationId xmlns:a16="http://schemas.microsoft.com/office/drawing/2014/main" id="{193D7678-2D78-46B6-91EB-560478AE2D91}"/>
              </a:ext>
            </a:extLst>
          </p:cNvPr>
          <p:cNvSpPr txBox="1"/>
          <p:nvPr/>
        </p:nvSpPr>
        <p:spPr>
          <a:xfrm>
            <a:off x="498089" y="2320395"/>
            <a:ext cx="2295997" cy="951747"/>
          </a:xfrm>
          <a:prstGeom prst="rect">
            <a:avLst/>
          </a:prstGeom>
          <a:noFill/>
        </p:spPr>
        <p:txBody>
          <a:bodyPr wrap="square" rtlCol="0">
            <a:spAutoFit/>
          </a:bodyPr>
          <a:lstStyle/>
          <a:p>
            <a:pPr algn="r" defTabSz="912114"/>
            <a:r>
              <a:rPr lang="en-US" sz="1397" b="1" dirty="0">
                <a:solidFill>
                  <a:srgbClr val="00B140"/>
                </a:solidFill>
                <a:latin typeface="Arial"/>
              </a:rPr>
              <a:t>Master Service Agreement (MSA)</a:t>
            </a:r>
            <a:r>
              <a:rPr lang="en-US" sz="1397" dirty="0">
                <a:solidFill>
                  <a:srgbClr val="00B140"/>
                </a:solidFill>
                <a:latin typeface="Arial"/>
              </a:rPr>
              <a:t> between Billing Platform and UHO</a:t>
            </a:r>
          </a:p>
        </p:txBody>
      </p:sp>
      <p:sp>
        <p:nvSpPr>
          <p:cNvPr id="31" name="TextBox 30">
            <a:extLst>
              <a:ext uri="{FF2B5EF4-FFF2-40B4-BE49-F238E27FC236}">
                <a16:creationId xmlns:a16="http://schemas.microsoft.com/office/drawing/2014/main" id="{8FB67AA5-CE7B-4A04-8A99-5B3CBA2D44F8}"/>
              </a:ext>
            </a:extLst>
          </p:cNvPr>
          <p:cNvSpPr txBox="1"/>
          <p:nvPr/>
        </p:nvSpPr>
        <p:spPr>
          <a:xfrm>
            <a:off x="8735034" y="4143348"/>
            <a:ext cx="1757431" cy="951747"/>
          </a:xfrm>
          <a:prstGeom prst="rect">
            <a:avLst/>
          </a:prstGeom>
          <a:noFill/>
        </p:spPr>
        <p:txBody>
          <a:bodyPr wrap="square" rtlCol="0">
            <a:spAutoFit/>
          </a:bodyPr>
          <a:lstStyle/>
          <a:p>
            <a:pPr defTabSz="912114"/>
            <a:r>
              <a:rPr lang="en-US" sz="1397" b="1">
                <a:solidFill>
                  <a:srgbClr val="193560"/>
                </a:solidFill>
                <a:latin typeface="Arial"/>
              </a:rPr>
              <a:t>Charter</a:t>
            </a:r>
            <a:r>
              <a:rPr lang="en-US" sz="1397">
                <a:solidFill>
                  <a:srgbClr val="193560"/>
                </a:solidFill>
                <a:latin typeface="Arial"/>
              </a:rPr>
              <a:t> and </a:t>
            </a:r>
            <a:r>
              <a:rPr lang="en-US" sz="1397" b="1">
                <a:solidFill>
                  <a:srgbClr val="193560"/>
                </a:solidFill>
                <a:latin typeface="Arial"/>
              </a:rPr>
              <a:t>Contracts</a:t>
            </a:r>
            <a:r>
              <a:rPr lang="en-US" sz="1397">
                <a:solidFill>
                  <a:srgbClr val="193560"/>
                </a:solidFill>
                <a:latin typeface="Arial"/>
              </a:rPr>
              <a:t> between UHO and Subsidiaries</a:t>
            </a:r>
          </a:p>
        </p:txBody>
      </p:sp>
      <p:sp>
        <p:nvSpPr>
          <p:cNvPr id="32" name="TextBox 31">
            <a:extLst>
              <a:ext uri="{FF2B5EF4-FFF2-40B4-BE49-F238E27FC236}">
                <a16:creationId xmlns:a16="http://schemas.microsoft.com/office/drawing/2014/main" id="{095905AB-C897-4A22-859A-4917EC185D55}"/>
              </a:ext>
            </a:extLst>
          </p:cNvPr>
          <p:cNvSpPr txBox="1"/>
          <p:nvPr/>
        </p:nvSpPr>
        <p:spPr>
          <a:xfrm>
            <a:off x="716641" y="4089619"/>
            <a:ext cx="2094331" cy="1166658"/>
          </a:xfrm>
          <a:prstGeom prst="rect">
            <a:avLst/>
          </a:prstGeom>
          <a:noFill/>
        </p:spPr>
        <p:txBody>
          <a:bodyPr wrap="square" rtlCol="0">
            <a:spAutoFit/>
          </a:bodyPr>
          <a:lstStyle/>
          <a:p>
            <a:pPr algn="r" defTabSz="912114"/>
            <a:r>
              <a:rPr lang="en-US" sz="1397" b="1" dirty="0">
                <a:solidFill>
                  <a:srgbClr val="D50032"/>
                </a:solidFill>
                <a:latin typeface="Arial"/>
              </a:rPr>
              <a:t>Business Associate Agreements (BAAs) </a:t>
            </a:r>
            <a:r>
              <a:rPr lang="en-US" sz="1397" dirty="0">
                <a:solidFill>
                  <a:srgbClr val="D50032"/>
                </a:solidFill>
                <a:latin typeface="Arial"/>
              </a:rPr>
              <a:t>between Billing Platform and UHO as well as Subsidiaries</a:t>
            </a:r>
          </a:p>
        </p:txBody>
      </p:sp>
      <p:sp>
        <p:nvSpPr>
          <p:cNvPr id="33" name="Oval 32">
            <a:extLst>
              <a:ext uri="{FF2B5EF4-FFF2-40B4-BE49-F238E27FC236}">
                <a16:creationId xmlns:a16="http://schemas.microsoft.com/office/drawing/2014/main" id="{77A7D7DF-92C6-4893-8115-BEFC0EE34B93}"/>
              </a:ext>
            </a:extLst>
          </p:cNvPr>
          <p:cNvSpPr/>
          <p:nvPr/>
        </p:nvSpPr>
        <p:spPr>
          <a:xfrm>
            <a:off x="8734487" y="3330117"/>
            <a:ext cx="1164026" cy="788456"/>
          </a:xfrm>
          <a:prstGeom prst="ellipse">
            <a:avLst/>
          </a:prstGeom>
          <a:solidFill>
            <a:schemeClr val="bg2">
              <a:lumMod val="75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2114"/>
            <a:r>
              <a:rPr lang="en-US" sz="1197" dirty="0">
                <a:solidFill>
                  <a:prstClr val="white"/>
                </a:solidFill>
                <a:latin typeface="Arial"/>
              </a:rPr>
              <a:t>Health Plans</a:t>
            </a:r>
          </a:p>
        </p:txBody>
      </p:sp>
      <p:sp>
        <p:nvSpPr>
          <p:cNvPr id="34" name="TextBox 33">
            <a:extLst>
              <a:ext uri="{FF2B5EF4-FFF2-40B4-BE49-F238E27FC236}">
                <a16:creationId xmlns:a16="http://schemas.microsoft.com/office/drawing/2014/main" id="{F3B46C3B-A01A-4A43-8DC7-1247252550E1}"/>
              </a:ext>
            </a:extLst>
          </p:cNvPr>
          <p:cNvSpPr txBox="1"/>
          <p:nvPr/>
        </p:nvSpPr>
        <p:spPr>
          <a:xfrm>
            <a:off x="8717104" y="2580618"/>
            <a:ext cx="1842982" cy="736837"/>
          </a:xfrm>
          <a:prstGeom prst="rect">
            <a:avLst/>
          </a:prstGeom>
          <a:noFill/>
        </p:spPr>
        <p:txBody>
          <a:bodyPr wrap="square" rtlCol="0">
            <a:spAutoFit/>
          </a:bodyPr>
          <a:lstStyle/>
          <a:p>
            <a:pPr defTabSz="912114"/>
            <a:r>
              <a:rPr lang="en-US" sz="1397" b="1" dirty="0">
                <a:solidFill>
                  <a:srgbClr val="FFB25B">
                    <a:lumMod val="75000"/>
                  </a:srgbClr>
                </a:solidFill>
                <a:latin typeface="Arial"/>
              </a:rPr>
              <a:t>UHO Contracts </a:t>
            </a:r>
            <a:r>
              <a:rPr lang="en-US" sz="1397" dirty="0">
                <a:solidFill>
                  <a:srgbClr val="FFB25B">
                    <a:lumMod val="75000"/>
                  </a:srgbClr>
                </a:solidFill>
                <a:latin typeface="Arial"/>
              </a:rPr>
              <a:t>Directly with Health Plan</a:t>
            </a:r>
          </a:p>
        </p:txBody>
      </p:sp>
      <p:cxnSp>
        <p:nvCxnSpPr>
          <p:cNvPr id="35" name="Straight Arrow Connector 34">
            <a:extLst>
              <a:ext uri="{FF2B5EF4-FFF2-40B4-BE49-F238E27FC236}">
                <a16:creationId xmlns:a16="http://schemas.microsoft.com/office/drawing/2014/main" id="{D0BD56A6-2426-4B9F-B058-3C40BF1D39A6}"/>
              </a:ext>
            </a:extLst>
          </p:cNvPr>
          <p:cNvCxnSpPr>
            <a:cxnSpLocks/>
            <a:endCxn id="33" idx="2"/>
          </p:cNvCxnSpPr>
          <p:nvPr/>
        </p:nvCxnSpPr>
        <p:spPr>
          <a:xfrm>
            <a:off x="7431554" y="3724345"/>
            <a:ext cx="1302933" cy="0"/>
          </a:xfrm>
          <a:prstGeom prst="straightConnector1">
            <a:avLst/>
          </a:prstGeom>
          <a:ln>
            <a:solidFill>
              <a:schemeClr val="bg2">
                <a:lumMod val="75000"/>
              </a:schemeClr>
            </a:solidFill>
            <a:tailEnd type="triangle" w="lg" len="lg"/>
          </a:ln>
        </p:spPr>
        <p:style>
          <a:lnRef idx="2">
            <a:schemeClr val="dk1"/>
          </a:lnRef>
          <a:fillRef idx="0">
            <a:schemeClr val="dk1"/>
          </a:fillRef>
          <a:effectRef idx="1">
            <a:schemeClr val="dk1"/>
          </a:effectRef>
          <a:fontRef idx="minor">
            <a:schemeClr val="tx1"/>
          </a:fontRef>
        </p:style>
      </p:cxnSp>
      <p:sp>
        <p:nvSpPr>
          <p:cNvPr id="57" name="Rectangle 56">
            <a:extLst>
              <a:ext uri="{FF2B5EF4-FFF2-40B4-BE49-F238E27FC236}">
                <a16:creationId xmlns:a16="http://schemas.microsoft.com/office/drawing/2014/main" id="{21031DED-AD8D-4B75-8641-728F3BFEC526}"/>
              </a:ext>
            </a:extLst>
          </p:cNvPr>
          <p:cNvSpPr/>
          <p:nvPr/>
        </p:nvSpPr>
        <p:spPr>
          <a:xfrm>
            <a:off x="9659932" y="5650222"/>
            <a:ext cx="2514714" cy="748512"/>
          </a:xfrm>
          <a:prstGeom prst="rect">
            <a:avLst/>
          </a:prstGeom>
          <a:solidFill>
            <a:schemeClr val="accent4"/>
          </a:solidFill>
        </p:spPr>
        <p:style>
          <a:lnRef idx="1">
            <a:schemeClr val="dk1"/>
          </a:lnRef>
          <a:fillRef idx="3">
            <a:schemeClr val="dk1"/>
          </a:fillRef>
          <a:effectRef idx="2">
            <a:schemeClr val="dk1"/>
          </a:effectRef>
          <a:fontRef idx="minor">
            <a:schemeClr val="lt1"/>
          </a:fontRef>
        </p:style>
        <p:txBody>
          <a:bodyPr rtlCol="0" anchor="ctr"/>
          <a:lstStyle/>
          <a:p>
            <a:pPr algn="ctr" defTabSz="912114"/>
            <a:r>
              <a:rPr lang="en-US" sz="1397" b="1" dirty="0">
                <a:solidFill>
                  <a:prstClr val="white"/>
                </a:solidFill>
                <a:latin typeface="Arial"/>
              </a:rPr>
              <a:t>For more details on the contracting piece, refer to the </a:t>
            </a:r>
            <a:r>
              <a:rPr lang="en-US" sz="1397" b="1" dirty="0">
                <a:solidFill>
                  <a:prstClr val="white"/>
                </a:solidFill>
                <a:latin typeface="Arial"/>
                <a:hlinkClick r:id="rId3"/>
              </a:rPr>
              <a:t>UHA Basics Webinar</a:t>
            </a:r>
            <a:r>
              <a:rPr lang="en-US" sz="1397" b="1" dirty="0">
                <a:solidFill>
                  <a:prstClr val="white"/>
                </a:solidFill>
                <a:latin typeface="Arial"/>
              </a:rPr>
              <a:t>.</a:t>
            </a:r>
          </a:p>
        </p:txBody>
      </p:sp>
      <p:sp>
        <p:nvSpPr>
          <p:cNvPr id="38" name="Freeform: Shape 37">
            <a:extLst>
              <a:ext uri="{FF2B5EF4-FFF2-40B4-BE49-F238E27FC236}">
                <a16:creationId xmlns:a16="http://schemas.microsoft.com/office/drawing/2014/main" id="{9075FF0E-B008-4C92-AA1C-AF25F3CEDFEC}"/>
              </a:ext>
            </a:extLst>
          </p:cNvPr>
          <p:cNvSpPr/>
          <p:nvPr/>
        </p:nvSpPr>
        <p:spPr>
          <a:xfrm>
            <a:off x="5638691" y="1217686"/>
            <a:ext cx="1321810" cy="1215609"/>
          </a:xfrm>
          <a:custGeom>
            <a:avLst/>
            <a:gdLst>
              <a:gd name="connsiteX0" fmla="*/ 0 w 807129"/>
              <a:gd name="connsiteY0" fmla="*/ 403565 h 807129"/>
              <a:gd name="connsiteX1" fmla="*/ 403565 w 807129"/>
              <a:gd name="connsiteY1" fmla="*/ 0 h 807129"/>
              <a:gd name="connsiteX2" fmla="*/ 807130 w 807129"/>
              <a:gd name="connsiteY2" fmla="*/ 403565 h 807129"/>
              <a:gd name="connsiteX3" fmla="*/ 403565 w 807129"/>
              <a:gd name="connsiteY3" fmla="*/ 807130 h 807129"/>
              <a:gd name="connsiteX4" fmla="*/ 0 w 807129"/>
              <a:gd name="connsiteY4" fmla="*/ 403565 h 80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129" h="807129">
                <a:moveTo>
                  <a:pt x="0" y="403565"/>
                </a:moveTo>
                <a:cubicBezTo>
                  <a:pt x="0" y="180682"/>
                  <a:pt x="180682" y="0"/>
                  <a:pt x="403565" y="0"/>
                </a:cubicBezTo>
                <a:cubicBezTo>
                  <a:pt x="626448" y="0"/>
                  <a:pt x="807130" y="180682"/>
                  <a:pt x="807130" y="403565"/>
                </a:cubicBezTo>
                <a:cubicBezTo>
                  <a:pt x="807130" y="626448"/>
                  <a:pt x="626448" y="807130"/>
                  <a:pt x="403565" y="807130"/>
                </a:cubicBezTo>
                <a:cubicBezTo>
                  <a:pt x="180682" y="807130"/>
                  <a:pt x="0" y="626448"/>
                  <a:pt x="0" y="403565"/>
                </a:cubicBezTo>
                <a:close/>
              </a:path>
            </a:pathLst>
          </a:custGeom>
          <a:solidFill>
            <a:schemeClr val="tx2"/>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4378" tIns="134378" rIns="134378" bIns="134378" numCol="1" spcCol="1270" anchor="ctr" anchorCtr="0">
            <a:noAutofit/>
          </a:bodyPr>
          <a:lstStyle/>
          <a:p>
            <a:pPr algn="ctr" defTabSz="576405">
              <a:lnSpc>
                <a:spcPct val="90000"/>
              </a:lnSpc>
              <a:spcBef>
                <a:spcPct val="0"/>
              </a:spcBef>
              <a:spcAft>
                <a:spcPct val="35000"/>
              </a:spcAft>
            </a:pPr>
            <a:r>
              <a:rPr lang="en-US" sz="1795">
                <a:solidFill>
                  <a:prstClr val="white"/>
                </a:solidFill>
                <a:latin typeface="Arial"/>
              </a:rPr>
              <a:t>Sub</a:t>
            </a:r>
          </a:p>
        </p:txBody>
      </p:sp>
      <p:sp>
        <p:nvSpPr>
          <p:cNvPr id="42" name="Oval 41">
            <a:extLst>
              <a:ext uri="{FF2B5EF4-FFF2-40B4-BE49-F238E27FC236}">
                <a16:creationId xmlns:a16="http://schemas.microsoft.com/office/drawing/2014/main" id="{FE269A52-C52B-4F5A-A597-65FF9539CCCD}"/>
              </a:ext>
            </a:extLst>
          </p:cNvPr>
          <p:cNvSpPr/>
          <p:nvPr/>
        </p:nvSpPr>
        <p:spPr>
          <a:xfrm>
            <a:off x="2675761" y="3331142"/>
            <a:ext cx="1164026" cy="788456"/>
          </a:xfrm>
          <a:prstGeom prst="ellipse">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2114"/>
            <a:r>
              <a:rPr lang="en-US" sz="1197" dirty="0">
                <a:solidFill>
                  <a:prstClr val="white"/>
                </a:solidFill>
                <a:latin typeface="Arial"/>
              </a:rPr>
              <a:t>Billing &amp; Claims</a:t>
            </a:r>
          </a:p>
        </p:txBody>
      </p:sp>
      <p:cxnSp>
        <p:nvCxnSpPr>
          <p:cNvPr id="43" name="Straight Arrow Connector 42">
            <a:extLst>
              <a:ext uri="{FF2B5EF4-FFF2-40B4-BE49-F238E27FC236}">
                <a16:creationId xmlns:a16="http://schemas.microsoft.com/office/drawing/2014/main" id="{D77FEE0E-0930-4454-9C2C-6A4685E5270E}"/>
              </a:ext>
            </a:extLst>
          </p:cNvPr>
          <p:cNvCxnSpPr>
            <a:cxnSpLocks/>
          </p:cNvCxnSpPr>
          <p:nvPr/>
        </p:nvCxnSpPr>
        <p:spPr>
          <a:xfrm flipH="1">
            <a:off x="3885417" y="3617035"/>
            <a:ext cx="1280814" cy="0"/>
          </a:xfrm>
          <a:prstGeom prst="straightConnector1">
            <a:avLst/>
          </a:prstGeom>
          <a:ln>
            <a:solidFill>
              <a:srgbClr val="00B050"/>
            </a:solidFill>
            <a:tailEnd type="triangle" w="lg" len="lg"/>
          </a:ln>
        </p:spPr>
        <p:style>
          <a:lnRef idx="2">
            <a:schemeClr val="dk1"/>
          </a:lnRef>
          <a:fillRef idx="0">
            <a:schemeClr val="dk1"/>
          </a:fillRef>
          <a:effectRef idx="1">
            <a:schemeClr val="dk1"/>
          </a:effectRef>
          <a:fontRef idx="minor">
            <a:schemeClr val="tx1"/>
          </a:fontRef>
        </p:style>
      </p:cxnSp>
      <p:cxnSp>
        <p:nvCxnSpPr>
          <p:cNvPr id="6" name="Straight Arrow Connector 5">
            <a:extLst>
              <a:ext uri="{FF2B5EF4-FFF2-40B4-BE49-F238E27FC236}">
                <a16:creationId xmlns:a16="http://schemas.microsoft.com/office/drawing/2014/main" id="{73051811-C70F-452F-AC24-67D52CB53947}"/>
              </a:ext>
            </a:extLst>
          </p:cNvPr>
          <p:cNvCxnSpPr>
            <a:cxnSpLocks/>
            <a:stCxn id="42" idx="7"/>
          </p:cNvCxnSpPr>
          <p:nvPr/>
        </p:nvCxnSpPr>
        <p:spPr>
          <a:xfrm flipV="1">
            <a:off x="3669319" y="3213141"/>
            <a:ext cx="360142" cy="233468"/>
          </a:xfrm>
          <a:prstGeom prst="straightConnector1">
            <a:avLst/>
          </a:prstGeom>
          <a:ln>
            <a:solidFill>
              <a:schemeClr val="accent2">
                <a:lumMod val="60000"/>
                <a:lumOff val="40000"/>
              </a:schemeClr>
            </a:solidFill>
            <a:headEnd w="lg" len="sm"/>
            <a:tailEnd type="triangle" w="lg" len="lg"/>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6D7398F3-6ABA-4EFC-B81E-C094E23382BD}"/>
              </a:ext>
            </a:extLst>
          </p:cNvPr>
          <p:cNvCxnSpPr>
            <a:stCxn id="42" idx="5"/>
          </p:cNvCxnSpPr>
          <p:nvPr/>
        </p:nvCxnSpPr>
        <p:spPr>
          <a:xfrm>
            <a:off x="3669319" y="4004131"/>
            <a:ext cx="347428" cy="263798"/>
          </a:xfrm>
          <a:prstGeom prst="straightConnector1">
            <a:avLst/>
          </a:prstGeom>
          <a:ln>
            <a:solidFill>
              <a:schemeClr val="accent2">
                <a:lumMod val="60000"/>
                <a:lumOff val="4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8" name="Connector: Elbow 47">
            <a:extLst>
              <a:ext uri="{FF2B5EF4-FFF2-40B4-BE49-F238E27FC236}">
                <a16:creationId xmlns:a16="http://schemas.microsoft.com/office/drawing/2014/main" id="{E9B79629-85E4-4C7C-945D-9E9479DBA093}"/>
              </a:ext>
            </a:extLst>
          </p:cNvPr>
          <p:cNvCxnSpPr>
            <a:cxnSpLocks/>
            <a:stCxn id="42" idx="4"/>
          </p:cNvCxnSpPr>
          <p:nvPr/>
        </p:nvCxnSpPr>
        <p:spPr>
          <a:xfrm rot="16200000" flipH="1">
            <a:off x="3645097" y="3732274"/>
            <a:ext cx="1559031" cy="2333678"/>
          </a:xfrm>
          <a:prstGeom prst="bentConnector2">
            <a:avLst/>
          </a:prstGeom>
          <a:ln>
            <a:solidFill>
              <a:schemeClr val="accent2">
                <a:lumMod val="60000"/>
                <a:lumOff val="4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0" name="Connector: Elbow 49">
            <a:extLst>
              <a:ext uri="{FF2B5EF4-FFF2-40B4-BE49-F238E27FC236}">
                <a16:creationId xmlns:a16="http://schemas.microsoft.com/office/drawing/2014/main" id="{42FEAB98-99EF-49D7-8BD3-5E0D56AC1DE5}"/>
              </a:ext>
            </a:extLst>
          </p:cNvPr>
          <p:cNvCxnSpPr>
            <a:stCxn id="42" idx="0"/>
          </p:cNvCxnSpPr>
          <p:nvPr/>
        </p:nvCxnSpPr>
        <p:spPr>
          <a:xfrm rot="5400000" flipH="1" flipV="1">
            <a:off x="3663198" y="1371384"/>
            <a:ext cx="1554333" cy="2365182"/>
          </a:xfrm>
          <a:prstGeom prst="bentConnector2">
            <a:avLst/>
          </a:prstGeom>
          <a:ln>
            <a:solidFill>
              <a:schemeClr val="accent2">
                <a:lumMod val="60000"/>
                <a:lumOff val="4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4" name="Connector: Elbow 53">
            <a:extLst>
              <a:ext uri="{FF2B5EF4-FFF2-40B4-BE49-F238E27FC236}">
                <a16:creationId xmlns:a16="http://schemas.microsoft.com/office/drawing/2014/main" id="{F3A448E3-E8E7-48CB-96DC-869CB9348398}"/>
              </a:ext>
            </a:extLst>
          </p:cNvPr>
          <p:cNvCxnSpPr>
            <a:cxnSpLocks/>
            <a:stCxn id="42" idx="3"/>
          </p:cNvCxnSpPr>
          <p:nvPr/>
        </p:nvCxnSpPr>
        <p:spPr>
          <a:xfrm rot="16200000" flipH="1">
            <a:off x="4218949" y="2631409"/>
            <a:ext cx="2491351" cy="5236795"/>
          </a:xfrm>
          <a:prstGeom prst="bentConnector2">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6" name="Connector: Elbow 55">
            <a:extLst>
              <a:ext uri="{FF2B5EF4-FFF2-40B4-BE49-F238E27FC236}">
                <a16:creationId xmlns:a16="http://schemas.microsoft.com/office/drawing/2014/main" id="{37E4CB68-53C5-40C4-A5C7-F6BD884B1581}"/>
              </a:ext>
            </a:extLst>
          </p:cNvPr>
          <p:cNvCxnSpPr>
            <a:cxnSpLocks/>
            <a:stCxn id="42" idx="1"/>
          </p:cNvCxnSpPr>
          <p:nvPr/>
        </p:nvCxnSpPr>
        <p:spPr>
          <a:xfrm rot="5400000" flipH="1" flipV="1">
            <a:off x="4265477" y="-370934"/>
            <a:ext cx="2398295" cy="5236793"/>
          </a:xfrm>
          <a:prstGeom prst="bentConnector2">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0773FB38-582D-4925-A44D-7A37B5385FD3}"/>
              </a:ext>
            </a:extLst>
          </p:cNvPr>
          <p:cNvCxnSpPr/>
          <p:nvPr/>
        </p:nvCxnSpPr>
        <p:spPr>
          <a:xfrm>
            <a:off x="8083021" y="1056366"/>
            <a:ext cx="0" cy="1115413"/>
          </a:xfrm>
          <a:prstGeom prst="straightConnector1">
            <a:avLst/>
          </a:prstGeom>
          <a:ln>
            <a:solidFill>
              <a:schemeClr val="accent2">
                <a:lumMod val="60000"/>
                <a:lumOff val="4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92AA38DF-2FD9-42B0-89D4-2BF82E5B6E13}"/>
              </a:ext>
            </a:extLst>
          </p:cNvPr>
          <p:cNvCxnSpPr/>
          <p:nvPr/>
        </p:nvCxnSpPr>
        <p:spPr>
          <a:xfrm flipV="1">
            <a:off x="8062396" y="5307540"/>
            <a:ext cx="0" cy="1187944"/>
          </a:xfrm>
          <a:prstGeom prst="straightConnector1">
            <a:avLst/>
          </a:prstGeom>
          <a:ln>
            <a:solidFill>
              <a:schemeClr val="accent2">
                <a:lumMod val="60000"/>
                <a:lumOff val="4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8A1E2F74-F210-477B-B8A3-E6D9482620D2}"/>
              </a:ext>
            </a:extLst>
          </p:cNvPr>
          <p:cNvCxnSpPr>
            <a:cxnSpLocks/>
          </p:cNvCxnSpPr>
          <p:nvPr/>
        </p:nvCxnSpPr>
        <p:spPr>
          <a:xfrm flipH="1">
            <a:off x="3898831" y="3849540"/>
            <a:ext cx="1280814" cy="0"/>
          </a:xfrm>
          <a:prstGeom prst="straightConnector1">
            <a:avLst/>
          </a:prstGeom>
          <a:ln>
            <a:solidFill>
              <a:schemeClr val="accent2">
                <a:lumMod val="60000"/>
                <a:lumOff val="40000"/>
              </a:schemeClr>
            </a:solidFill>
            <a:tailEnd type="triangle" w="lg" len="lg"/>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74301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215EB-2A27-45AE-A0EC-5278FB4E58D2}"/>
              </a:ext>
            </a:extLst>
          </p:cNvPr>
          <p:cNvSpPr>
            <a:spLocks noGrp="1"/>
          </p:cNvSpPr>
          <p:nvPr>
            <p:ph type="sldNum" sz="quarter" idx="12"/>
          </p:nvPr>
        </p:nvSpPr>
        <p:spPr/>
        <p:txBody>
          <a:bodyPr/>
          <a:lstStyle/>
          <a:p>
            <a:fld id="{238C24C4-4CC6-884D-A68F-F73B9ABD69CC}" type="slidenum">
              <a:rPr lang="en-US" smtClean="0"/>
              <a:pPr/>
              <a:t>17</a:t>
            </a:fld>
            <a:endParaRPr lang="en-US"/>
          </a:p>
        </p:txBody>
      </p:sp>
      <p:sp>
        <p:nvSpPr>
          <p:cNvPr id="3" name="Title 2">
            <a:extLst>
              <a:ext uri="{FF2B5EF4-FFF2-40B4-BE49-F238E27FC236}">
                <a16:creationId xmlns:a16="http://schemas.microsoft.com/office/drawing/2014/main" id="{06BF2C3B-6DEC-4CAD-A77B-424A94DC1EC5}"/>
              </a:ext>
            </a:extLst>
          </p:cNvPr>
          <p:cNvSpPr>
            <a:spLocks noGrp="1"/>
          </p:cNvSpPr>
          <p:nvPr>
            <p:ph type="title"/>
          </p:nvPr>
        </p:nvSpPr>
        <p:spPr/>
        <p:txBody>
          <a:bodyPr>
            <a:normAutofit fontScale="90000"/>
          </a:bodyPr>
          <a:lstStyle/>
          <a:p>
            <a:r>
              <a:rPr lang="en-US" dirty="0"/>
              <a:t>General Benefits for UHA Partners</a:t>
            </a:r>
          </a:p>
        </p:txBody>
      </p:sp>
      <p:sp>
        <p:nvSpPr>
          <p:cNvPr id="5" name="TextBox 4">
            <a:extLst>
              <a:ext uri="{FF2B5EF4-FFF2-40B4-BE49-F238E27FC236}">
                <a16:creationId xmlns:a16="http://schemas.microsoft.com/office/drawing/2014/main" id="{34C1A0A1-4B09-4DD9-908C-0917D85C27FF}"/>
              </a:ext>
            </a:extLst>
          </p:cNvPr>
          <p:cNvSpPr txBox="1"/>
          <p:nvPr/>
        </p:nvSpPr>
        <p:spPr>
          <a:xfrm>
            <a:off x="1612965" y="868407"/>
            <a:ext cx="9329837" cy="338554"/>
          </a:xfrm>
          <a:prstGeom prst="rect">
            <a:avLst/>
          </a:prstGeom>
          <a:noFill/>
        </p:spPr>
        <p:txBody>
          <a:bodyPr wrap="square">
            <a:spAutoFit/>
          </a:bodyPr>
          <a:lstStyle/>
          <a:p>
            <a:r>
              <a:rPr lang="en-US" sz="1600" dirty="0">
                <a:solidFill>
                  <a:srgbClr val="193560"/>
                </a:solidFill>
              </a:rPr>
              <a:t>Partners include health plans, referral sources, conveners, and/or the general community</a:t>
            </a:r>
          </a:p>
        </p:txBody>
      </p:sp>
      <p:grpSp>
        <p:nvGrpSpPr>
          <p:cNvPr id="6" name="Group 5">
            <a:extLst>
              <a:ext uri="{FF2B5EF4-FFF2-40B4-BE49-F238E27FC236}">
                <a16:creationId xmlns:a16="http://schemas.microsoft.com/office/drawing/2014/main" id="{B3A2B122-7910-4012-867D-1030F7AC29FD}"/>
              </a:ext>
            </a:extLst>
          </p:cNvPr>
          <p:cNvGrpSpPr/>
          <p:nvPr/>
        </p:nvGrpSpPr>
        <p:grpSpPr>
          <a:xfrm>
            <a:off x="893378" y="2859519"/>
            <a:ext cx="10121367" cy="843856"/>
            <a:chOff x="5632391" y="2024489"/>
            <a:chExt cx="17761693" cy="1480858"/>
          </a:xfrm>
        </p:grpSpPr>
        <p:sp>
          <p:nvSpPr>
            <p:cNvPr id="7" name="Text Placeholder 5">
              <a:extLst>
                <a:ext uri="{FF2B5EF4-FFF2-40B4-BE49-F238E27FC236}">
                  <a16:creationId xmlns:a16="http://schemas.microsoft.com/office/drawing/2014/main" id="{002675A3-5019-45FD-A26F-5DB4A6FC8507}"/>
                </a:ext>
              </a:extLst>
            </p:cNvPr>
            <p:cNvSpPr txBox="1">
              <a:spLocks/>
            </p:cNvSpPr>
            <p:nvPr/>
          </p:nvSpPr>
          <p:spPr>
            <a:xfrm>
              <a:off x="7207349" y="2024489"/>
              <a:ext cx="16186735"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00" noProof="1">
                  <a:solidFill>
                    <a:srgbClr val="193560"/>
                  </a:solidFill>
                </a:rPr>
                <a:t>Opportunity to meaningful</a:t>
              </a:r>
              <a:r>
                <a:rPr lang="en-US" sz="2000" noProof="1">
                  <a:solidFill>
                    <a:srgbClr val="002060"/>
                  </a:solidFill>
                </a:rPr>
                <a:t>ly</a:t>
              </a:r>
              <a:r>
                <a:rPr lang="en-US" sz="2000" noProof="1">
                  <a:solidFill>
                    <a:srgbClr val="193560"/>
                  </a:solidFill>
                </a:rPr>
                <a:t> </a:t>
              </a:r>
              <a:r>
                <a:rPr lang="en-US" sz="2000" b="1" noProof="1">
                  <a:solidFill>
                    <a:srgbClr val="193560"/>
                  </a:solidFill>
                </a:rPr>
                <a:t>support improving population health </a:t>
              </a:r>
              <a:r>
                <a:rPr lang="en-US" sz="2000" noProof="1">
                  <a:solidFill>
                    <a:srgbClr val="193560"/>
                  </a:solidFill>
                </a:rPr>
                <a:t>in the partners region(s) </a:t>
              </a:r>
            </a:p>
          </p:txBody>
        </p:sp>
        <p:cxnSp>
          <p:nvCxnSpPr>
            <p:cNvPr id="8" name="Straight Connector 7">
              <a:extLst>
                <a:ext uri="{FF2B5EF4-FFF2-40B4-BE49-F238E27FC236}">
                  <a16:creationId xmlns:a16="http://schemas.microsoft.com/office/drawing/2014/main" id="{1FBB7CC4-EBC8-4346-BE96-930AC8B6EB28}"/>
                </a:ext>
              </a:extLst>
            </p:cNvPr>
            <p:cNvCxnSpPr>
              <a:cxnSpLocks/>
            </p:cNvCxnSpPr>
            <p:nvPr/>
          </p:nvCxnSpPr>
          <p:spPr>
            <a:xfrm>
              <a:off x="6575344" y="2779156"/>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9" name="Shape 167">
              <a:extLst>
                <a:ext uri="{FF2B5EF4-FFF2-40B4-BE49-F238E27FC236}">
                  <a16:creationId xmlns:a16="http://schemas.microsoft.com/office/drawing/2014/main" id="{94AA1B3C-A5B3-417B-B7C1-D8DDB8608179}"/>
                </a:ext>
              </a:extLst>
            </p:cNvPr>
            <p:cNvSpPr>
              <a:spLocks noChangeAspect="1"/>
            </p:cNvSpPr>
            <p:nvPr/>
          </p:nvSpPr>
          <p:spPr>
            <a:xfrm rot="19800000" flipH="1">
              <a:off x="5632391" y="2393774"/>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10" name="Text Placeholder 5">
              <a:extLst>
                <a:ext uri="{FF2B5EF4-FFF2-40B4-BE49-F238E27FC236}">
                  <a16:creationId xmlns:a16="http://schemas.microsoft.com/office/drawing/2014/main" id="{8E3D70C7-FE4B-478D-B276-272EF25924E5}"/>
                </a:ext>
              </a:extLst>
            </p:cNvPr>
            <p:cNvSpPr txBox="1">
              <a:spLocks/>
            </p:cNvSpPr>
            <p:nvPr/>
          </p:nvSpPr>
          <p:spPr>
            <a:xfrm>
              <a:off x="5685597" y="2463156"/>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2</a:t>
              </a:r>
            </a:p>
          </p:txBody>
        </p:sp>
      </p:grpSp>
      <p:grpSp>
        <p:nvGrpSpPr>
          <p:cNvPr id="11" name="Group 10">
            <a:extLst>
              <a:ext uri="{FF2B5EF4-FFF2-40B4-BE49-F238E27FC236}">
                <a16:creationId xmlns:a16="http://schemas.microsoft.com/office/drawing/2014/main" id="{5731E58B-11B8-4B5E-924C-A3B49D0BC0C8}"/>
              </a:ext>
            </a:extLst>
          </p:cNvPr>
          <p:cNvGrpSpPr/>
          <p:nvPr/>
        </p:nvGrpSpPr>
        <p:grpSpPr>
          <a:xfrm>
            <a:off x="893378" y="2001969"/>
            <a:ext cx="10227317" cy="744641"/>
            <a:chOff x="5632390" y="1127449"/>
            <a:chExt cx="17947625" cy="1306748"/>
          </a:xfrm>
        </p:grpSpPr>
        <p:sp>
          <p:nvSpPr>
            <p:cNvPr id="12" name="Text Placeholder 5">
              <a:extLst>
                <a:ext uri="{FF2B5EF4-FFF2-40B4-BE49-F238E27FC236}">
                  <a16:creationId xmlns:a16="http://schemas.microsoft.com/office/drawing/2014/main" id="{354181F6-94DF-44B7-9FEF-2156EBC67B38}"/>
                </a:ext>
              </a:extLst>
            </p:cNvPr>
            <p:cNvSpPr txBox="1">
              <a:spLocks/>
            </p:cNvSpPr>
            <p:nvPr/>
          </p:nvSpPr>
          <p:spPr>
            <a:xfrm>
              <a:off x="7207348" y="1127449"/>
              <a:ext cx="16372667" cy="130674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00" b="1" dirty="0">
                  <a:solidFill>
                    <a:srgbClr val="193560"/>
                  </a:solidFill>
                </a:rPr>
                <a:t>Reliance on UHO </a:t>
              </a:r>
              <a:r>
                <a:rPr lang="en-US" sz="2000" dirty="0">
                  <a:solidFill>
                    <a:srgbClr val="193560"/>
                  </a:solidFill>
                </a:rPr>
                <a:t>to navigate and manage services offered by subsidiaries to save partners time and costs</a:t>
              </a:r>
            </a:p>
          </p:txBody>
        </p:sp>
        <p:cxnSp>
          <p:nvCxnSpPr>
            <p:cNvPr id="13" name="Straight Connector 12">
              <a:extLst>
                <a:ext uri="{FF2B5EF4-FFF2-40B4-BE49-F238E27FC236}">
                  <a16:creationId xmlns:a16="http://schemas.microsoft.com/office/drawing/2014/main" id="{660E68C0-E781-4C71-8DB3-F45E3055E5E6}"/>
                </a:ext>
              </a:extLst>
            </p:cNvPr>
            <p:cNvCxnSpPr>
              <a:cxnSpLocks/>
            </p:cNvCxnSpPr>
            <p:nvPr/>
          </p:nvCxnSpPr>
          <p:spPr>
            <a:xfrm>
              <a:off x="6575344" y="1562838"/>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4" name="Shape 167">
              <a:extLst>
                <a:ext uri="{FF2B5EF4-FFF2-40B4-BE49-F238E27FC236}">
                  <a16:creationId xmlns:a16="http://schemas.microsoft.com/office/drawing/2014/main" id="{8441218B-791E-48B7-B48E-F47A84A16DA8}"/>
                </a:ext>
              </a:extLst>
            </p:cNvPr>
            <p:cNvSpPr>
              <a:spLocks noChangeAspect="1"/>
            </p:cNvSpPr>
            <p:nvPr/>
          </p:nvSpPr>
          <p:spPr>
            <a:xfrm rot="19800000" flipH="1">
              <a:off x="5632390" y="114300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193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15" name="Text Placeholder 5">
              <a:extLst>
                <a:ext uri="{FF2B5EF4-FFF2-40B4-BE49-F238E27FC236}">
                  <a16:creationId xmlns:a16="http://schemas.microsoft.com/office/drawing/2014/main" id="{81E32639-0684-4E54-880B-5E199BAC19F7}"/>
                </a:ext>
              </a:extLst>
            </p:cNvPr>
            <p:cNvSpPr txBox="1">
              <a:spLocks/>
            </p:cNvSpPr>
            <p:nvPr/>
          </p:nvSpPr>
          <p:spPr>
            <a:xfrm>
              <a:off x="5685596" y="121238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dirty="0">
                  <a:solidFill>
                    <a:schemeClr val="bg1"/>
                  </a:solidFill>
                  <a:latin typeface="+mj-lt"/>
                  <a:ea typeface="Roboto Light"/>
                  <a:cs typeface="Roboto Light"/>
                </a:rPr>
                <a:t>1</a:t>
              </a:r>
              <a:endParaRPr lang="en-JM" sz="2800" b="1" dirty="0">
                <a:solidFill>
                  <a:schemeClr val="bg1"/>
                </a:solidFill>
                <a:latin typeface="+mj-lt"/>
                <a:cs typeface="Roboto Light"/>
              </a:endParaRPr>
            </a:p>
          </p:txBody>
        </p:sp>
      </p:grpSp>
      <p:grpSp>
        <p:nvGrpSpPr>
          <p:cNvPr id="16" name="Group 15">
            <a:extLst>
              <a:ext uri="{FF2B5EF4-FFF2-40B4-BE49-F238E27FC236}">
                <a16:creationId xmlns:a16="http://schemas.microsoft.com/office/drawing/2014/main" id="{2AA448C8-F437-4BA6-B488-545FA1D85736}"/>
              </a:ext>
            </a:extLst>
          </p:cNvPr>
          <p:cNvGrpSpPr/>
          <p:nvPr/>
        </p:nvGrpSpPr>
        <p:grpSpPr>
          <a:xfrm>
            <a:off x="893378" y="3929187"/>
            <a:ext cx="10349012" cy="787406"/>
            <a:chOff x="5632391" y="3471120"/>
            <a:chExt cx="18161188" cy="1381796"/>
          </a:xfrm>
        </p:grpSpPr>
        <p:sp>
          <p:nvSpPr>
            <p:cNvPr id="17" name="Text Placeholder 5">
              <a:extLst>
                <a:ext uri="{FF2B5EF4-FFF2-40B4-BE49-F238E27FC236}">
                  <a16:creationId xmlns:a16="http://schemas.microsoft.com/office/drawing/2014/main" id="{45567EE4-74C4-4ED2-8464-A2489C01B546}"/>
                </a:ext>
              </a:extLst>
            </p:cNvPr>
            <p:cNvSpPr txBox="1">
              <a:spLocks/>
            </p:cNvSpPr>
            <p:nvPr/>
          </p:nvSpPr>
          <p:spPr>
            <a:xfrm>
              <a:off x="7207348" y="3471120"/>
              <a:ext cx="16586231" cy="1381796"/>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00" b="1" noProof="1">
                  <a:solidFill>
                    <a:srgbClr val="193560"/>
                  </a:solidFill>
                </a:rPr>
                <a:t>Serve as a critical partner </a:t>
              </a:r>
              <a:r>
                <a:rPr lang="en-US" sz="2000" noProof="1">
                  <a:solidFill>
                    <a:srgbClr val="193560"/>
                  </a:solidFill>
                </a:rPr>
                <a:t>to support CBOs in the partners region(s)</a:t>
              </a:r>
            </a:p>
          </p:txBody>
        </p:sp>
        <p:cxnSp>
          <p:nvCxnSpPr>
            <p:cNvPr id="18" name="Straight Connector 17">
              <a:extLst>
                <a:ext uri="{FF2B5EF4-FFF2-40B4-BE49-F238E27FC236}">
                  <a16:creationId xmlns:a16="http://schemas.microsoft.com/office/drawing/2014/main" id="{9B2396A7-BD7B-4418-9073-820F01257A31}"/>
                </a:ext>
              </a:extLst>
            </p:cNvPr>
            <p:cNvCxnSpPr>
              <a:cxnSpLocks/>
            </p:cNvCxnSpPr>
            <p:nvPr/>
          </p:nvCxnSpPr>
          <p:spPr>
            <a:xfrm>
              <a:off x="6573209" y="4149785"/>
              <a:ext cx="437826"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9" name="Shape 167">
              <a:extLst>
                <a:ext uri="{FF2B5EF4-FFF2-40B4-BE49-F238E27FC236}">
                  <a16:creationId xmlns:a16="http://schemas.microsoft.com/office/drawing/2014/main" id="{09224010-EB24-46C4-A5C1-02BB0E6C40F9}"/>
                </a:ext>
              </a:extLst>
            </p:cNvPr>
            <p:cNvSpPr>
              <a:spLocks noChangeAspect="1"/>
            </p:cNvSpPr>
            <p:nvPr/>
          </p:nvSpPr>
          <p:spPr>
            <a:xfrm rot="19800000" flipH="1">
              <a:off x="5632391" y="3824695"/>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165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20" name="Text Placeholder 5">
              <a:extLst>
                <a:ext uri="{FF2B5EF4-FFF2-40B4-BE49-F238E27FC236}">
                  <a16:creationId xmlns:a16="http://schemas.microsoft.com/office/drawing/2014/main" id="{D65EAE22-A09D-4269-BE90-50DA15749313}"/>
                </a:ext>
              </a:extLst>
            </p:cNvPr>
            <p:cNvSpPr txBox="1">
              <a:spLocks/>
            </p:cNvSpPr>
            <p:nvPr/>
          </p:nvSpPr>
          <p:spPr>
            <a:xfrm>
              <a:off x="5685597" y="3894077"/>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ea typeface="Roboto Light"/>
                  <a:cs typeface="Roboto Light"/>
                </a:rPr>
                <a:t>3</a:t>
              </a:r>
              <a:endParaRPr lang="en-JM" sz="2800" b="1">
                <a:solidFill>
                  <a:schemeClr val="bg1"/>
                </a:solidFill>
                <a:cs typeface="Roboto Light"/>
              </a:endParaRPr>
            </a:p>
          </p:txBody>
        </p:sp>
      </p:grpSp>
      <p:grpSp>
        <p:nvGrpSpPr>
          <p:cNvPr id="21" name="Group 20">
            <a:extLst>
              <a:ext uri="{FF2B5EF4-FFF2-40B4-BE49-F238E27FC236}">
                <a16:creationId xmlns:a16="http://schemas.microsoft.com/office/drawing/2014/main" id="{BD0A959B-BE71-400A-9AD5-F1E0608BCC86}"/>
              </a:ext>
            </a:extLst>
          </p:cNvPr>
          <p:cNvGrpSpPr/>
          <p:nvPr/>
        </p:nvGrpSpPr>
        <p:grpSpPr>
          <a:xfrm>
            <a:off x="893378" y="4942405"/>
            <a:ext cx="10227317" cy="843856"/>
            <a:chOff x="5436074" y="4742686"/>
            <a:chExt cx="17947622" cy="1480858"/>
          </a:xfrm>
        </p:grpSpPr>
        <p:sp>
          <p:nvSpPr>
            <p:cNvPr id="22" name="Shape 167">
              <a:extLst>
                <a:ext uri="{FF2B5EF4-FFF2-40B4-BE49-F238E27FC236}">
                  <a16:creationId xmlns:a16="http://schemas.microsoft.com/office/drawing/2014/main" id="{4D7BA32D-EC08-42A8-A503-BB271F6D706C}"/>
                </a:ext>
              </a:extLst>
            </p:cNvPr>
            <p:cNvSpPr>
              <a:spLocks noChangeAspect="1"/>
            </p:cNvSpPr>
            <p:nvPr/>
          </p:nvSpPr>
          <p:spPr>
            <a:xfrm rot="19800000" flipH="1">
              <a:off x="5436074" y="511197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687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23" name="Text Placeholder 5">
              <a:extLst>
                <a:ext uri="{FF2B5EF4-FFF2-40B4-BE49-F238E27FC236}">
                  <a16:creationId xmlns:a16="http://schemas.microsoft.com/office/drawing/2014/main" id="{BA32377C-F9E9-4366-A882-9F0D3205F6FD}"/>
                </a:ext>
              </a:extLst>
            </p:cNvPr>
            <p:cNvSpPr txBox="1">
              <a:spLocks/>
            </p:cNvSpPr>
            <p:nvPr/>
          </p:nvSpPr>
          <p:spPr>
            <a:xfrm>
              <a:off x="7011034" y="4742686"/>
              <a:ext cx="16372662"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00" b="1" noProof="1">
                  <a:solidFill>
                    <a:srgbClr val="193560"/>
                  </a:solidFill>
                </a:rPr>
                <a:t>Advance a partner’s mission and goals </a:t>
              </a:r>
              <a:r>
                <a:rPr lang="en-US" sz="2000" noProof="1">
                  <a:solidFill>
                    <a:srgbClr val="193560"/>
                  </a:solidFill>
                </a:rPr>
                <a:t>that align with the goals of a UHA</a:t>
              </a:r>
            </a:p>
          </p:txBody>
        </p:sp>
        <p:cxnSp>
          <p:nvCxnSpPr>
            <p:cNvPr id="24" name="Straight Connector 23">
              <a:extLst>
                <a:ext uri="{FF2B5EF4-FFF2-40B4-BE49-F238E27FC236}">
                  <a16:creationId xmlns:a16="http://schemas.microsoft.com/office/drawing/2014/main" id="{92AE2110-A49D-420C-B093-9F02BE8B11D1}"/>
                </a:ext>
              </a:extLst>
            </p:cNvPr>
            <p:cNvCxnSpPr>
              <a:cxnSpLocks/>
            </p:cNvCxnSpPr>
            <p:nvPr/>
          </p:nvCxnSpPr>
          <p:spPr>
            <a:xfrm>
              <a:off x="6379027" y="5497352"/>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5" name="Text Placeholder 5">
              <a:extLst>
                <a:ext uri="{FF2B5EF4-FFF2-40B4-BE49-F238E27FC236}">
                  <a16:creationId xmlns:a16="http://schemas.microsoft.com/office/drawing/2014/main" id="{BBC893EA-9219-4D13-AA14-98DB4263BF85}"/>
                </a:ext>
              </a:extLst>
            </p:cNvPr>
            <p:cNvSpPr txBox="1">
              <a:spLocks/>
            </p:cNvSpPr>
            <p:nvPr/>
          </p:nvSpPr>
          <p:spPr>
            <a:xfrm>
              <a:off x="5489280" y="5181353"/>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4</a:t>
              </a:r>
            </a:p>
          </p:txBody>
        </p:sp>
      </p:grpSp>
    </p:spTree>
    <p:extLst>
      <p:ext uri="{BB962C8B-B14F-4D97-AF65-F5344CB8AC3E}">
        <p14:creationId xmlns:p14="http://schemas.microsoft.com/office/powerpoint/2010/main" val="1971926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2ABC-2160-4A69-B7AE-A17A10E1355B}"/>
              </a:ext>
            </a:extLst>
          </p:cNvPr>
          <p:cNvSpPr>
            <a:spLocks noGrp="1"/>
          </p:cNvSpPr>
          <p:nvPr>
            <p:ph type="title"/>
          </p:nvPr>
        </p:nvSpPr>
        <p:spPr>
          <a:xfrm>
            <a:off x="1010051" y="255773"/>
            <a:ext cx="10543696" cy="779991"/>
          </a:xfrm>
        </p:spPr>
        <p:txBody>
          <a:bodyPr>
            <a:normAutofit fontScale="90000"/>
          </a:bodyPr>
          <a:lstStyle/>
          <a:p>
            <a:r>
              <a:rPr lang="en-US" dirty="0"/>
              <a:t>General Benefits for UHA Participants</a:t>
            </a:r>
          </a:p>
        </p:txBody>
      </p:sp>
      <p:grpSp>
        <p:nvGrpSpPr>
          <p:cNvPr id="5" name="Group 4">
            <a:extLst>
              <a:ext uri="{FF2B5EF4-FFF2-40B4-BE49-F238E27FC236}">
                <a16:creationId xmlns:a16="http://schemas.microsoft.com/office/drawing/2014/main" id="{C300732B-54B5-4092-9A94-7DF8B17508A8}"/>
              </a:ext>
            </a:extLst>
          </p:cNvPr>
          <p:cNvGrpSpPr/>
          <p:nvPr/>
        </p:nvGrpSpPr>
        <p:grpSpPr>
          <a:xfrm>
            <a:off x="893378" y="2402319"/>
            <a:ext cx="10121367" cy="843856"/>
            <a:chOff x="5632391" y="2024489"/>
            <a:chExt cx="17761693" cy="1480858"/>
          </a:xfrm>
        </p:grpSpPr>
        <p:sp>
          <p:nvSpPr>
            <p:cNvPr id="6" name="Text Placeholder 5">
              <a:extLst>
                <a:ext uri="{FF2B5EF4-FFF2-40B4-BE49-F238E27FC236}">
                  <a16:creationId xmlns:a16="http://schemas.microsoft.com/office/drawing/2014/main" id="{4649F906-9FE0-4436-8111-67304DEDE1D9}"/>
                </a:ext>
              </a:extLst>
            </p:cNvPr>
            <p:cNvSpPr txBox="1">
              <a:spLocks/>
            </p:cNvSpPr>
            <p:nvPr/>
          </p:nvSpPr>
          <p:spPr>
            <a:xfrm>
              <a:off x="7207349" y="2024489"/>
              <a:ext cx="16186735"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00" b="1" dirty="0">
                  <a:solidFill>
                    <a:srgbClr val="193560"/>
                  </a:solidFill>
                </a:rPr>
                <a:t>Streamlining business and administrative support </a:t>
              </a:r>
              <a:r>
                <a:rPr lang="en-US" sz="2000" dirty="0">
                  <a:solidFill>
                    <a:srgbClr val="193560"/>
                  </a:solidFill>
                </a:rPr>
                <a:t>so subsidiaries can focus on providing the National DPP lifestyle change program</a:t>
              </a:r>
            </a:p>
          </p:txBody>
        </p:sp>
        <p:cxnSp>
          <p:nvCxnSpPr>
            <p:cNvPr id="7" name="Straight Connector 6">
              <a:extLst>
                <a:ext uri="{FF2B5EF4-FFF2-40B4-BE49-F238E27FC236}">
                  <a16:creationId xmlns:a16="http://schemas.microsoft.com/office/drawing/2014/main" id="{95B2B117-45D7-43A6-959B-76D35A6588BA}"/>
                </a:ext>
              </a:extLst>
            </p:cNvPr>
            <p:cNvCxnSpPr>
              <a:cxnSpLocks/>
            </p:cNvCxnSpPr>
            <p:nvPr/>
          </p:nvCxnSpPr>
          <p:spPr>
            <a:xfrm>
              <a:off x="6575344" y="2779156"/>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8" name="Shape 167">
              <a:extLst>
                <a:ext uri="{FF2B5EF4-FFF2-40B4-BE49-F238E27FC236}">
                  <a16:creationId xmlns:a16="http://schemas.microsoft.com/office/drawing/2014/main" id="{78E64B41-690B-480D-8870-D8C2A55CC34F}"/>
                </a:ext>
              </a:extLst>
            </p:cNvPr>
            <p:cNvSpPr>
              <a:spLocks noChangeAspect="1"/>
            </p:cNvSpPr>
            <p:nvPr/>
          </p:nvSpPr>
          <p:spPr>
            <a:xfrm rot="19800000" flipH="1">
              <a:off x="5632391" y="2393774"/>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9" name="Text Placeholder 5">
              <a:extLst>
                <a:ext uri="{FF2B5EF4-FFF2-40B4-BE49-F238E27FC236}">
                  <a16:creationId xmlns:a16="http://schemas.microsoft.com/office/drawing/2014/main" id="{85A9D2D9-BA8D-4AFC-8357-CDF0A3669A96}"/>
                </a:ext>
              </a:extLst>
            </p:cNvPr>
            <p:cNvSpPr txBox="1">
              <a:spLocks/>
            </p:cNvSpPr>
            <p:nvPr/>
          </p:nvSpPr>
          <p:spPr>
            <a:xfrm>
              <a:off x="5685597" y="2463156"/>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dirty="0">
                  <a:solidFill>
                    <a:schemeClr val="bg1"/>
                  </a:solidFill>
                  <a:cs typeface="Roboto Light"/>
                </a:rPr>
                <a:t>2</a:t>
              </a:r>
            </a:p>
          </p:txBody>
        </p:sp>
      </p:grpSp>
      <p:grpSp>
        <p:nvGrpSpPr>
          <p:cNvPr id="10" name="Group 9">
            <a:extLst>
              <a:ext uri="{FF2B5EF4-FFF2-40B4-BE49-F238E27FC236}">
                <a16:creationId xmlns:a16="http://schemas.microsoft.com/office/drawing/2014/main" id="{A16B6B87-3DFC-46A4-8B49-D237AD2F80CC}"/>
              </a:ext>
            </a:extLst>
          </p:cNvPr>
          <p:cNvGrpSpPr/>
          <p:nvPr/>
        </p:nvGrpSpPr>
        <p:grpSpPr>
          <a:xfrm>
            <a:off x="893378" y="1544769"/>
            <a:ext cx="10227317" cy="744641"/>
            <a:chOff x="5632390" y="1127449"/>
            <a:chExt cx="17947625" cy="1306748"/>
          </a:xfrm>
        </p:grpSpPr>
        <p:sp>
          <p:nvSpPr>
            <p:cNvPr id="11" name="Text Placeholder 5">
              <a:extLst>
                <a:ext uri="{FF2B5EF4-FFF2-40B4-BE49-F238E27FC236}">
                  <a16:creationId xmlns:a16="http://schemas.microsoft.com/office/drawing/2014/main" id="{1A65E2A7-0519-47BA-B345-2959E0F12D13}"/>
                </a:ext>
              </a:extLst>
            </p:cNvPr>
            <p:cNvSpPr txBox="1">
              <a:spLocks/>
            </p:cNvSpPr>
            <p:nvPr/>
          </p:nvSpPr>
          <p:spPr>
            <a:xfrm>
              <a:off x="7207348" y="1127449"/>
              <a:ext cx="16372667" cy="130674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00" b="1" dirty="0">
                  <a:solidFill>
                    <a:srgbClr val="193560"/>
                  </a:solidFill>
                  <a:latin typeface="Arial (Body)"/>
                </a:rPr>
                <a:t>Combining DPRP status </a:t>
              </a:r>
              <a:r>
                <a:rPr lang="en-US" sz="2000" dirty="0">
                  <a:solidFill>
                    <a:srgbClr val="193560"/>
                  </a:solidFill>
                  <a:latin typeface="Arial (Body)"/>
                </a:rPr>
                <a:t>to a</a:t>
              </a:r>
              <a:r>
                <a:rPr lang="en-US" sz="2000" dirty="0">
                  <a:solidFill>
                    <a:srgbClr val="193560"/>
                  </a:solidFill>
                  <a:effectLst/>
                  <a:latin typeface="Arial (Body)"/>
                </a:rPr>
                <a:t>llow subsidiaries to </a:t>
              </a:r>
              <a:r>
                <a:rPr lang="en-US" sz="2000" dirty="0">
                  <a:solidFill>
                    <a:srgbClr val="193560"/>
                  </a:solidFill>
                  <a:latin typeface="Arial (Body)"/>
                </a:rPr>
                <a:t>achieve the DPRP recognition status of their UHA</a:t>
              </a:r>
              <a:endParaRPr lang="en-US" sz="2000" dirty="0">
                <a:solidFill>
                  <a:srgbClr val="193560"/>
                </a:solidFill>
                <a:effectLst/>
                <a:latin typeface="Arial (Body)"/>
              </a:endParaRPr>
            </a:p>
            <a:p>
              <a:endParaRPr lang="en-US" sz="2000" dirty="0">
                <a:solidFill>
                  <a:srgbClr val="193560"/>
                </a:solidFill>
              </a:endParaRPr>
            </a:p>
          </p:txBody>
        </p:sp>
        <p:cxnSp>
          <p:nvCxnSpPr>
            <p:cNvPr id="12" name="Straight Connector 11">
              <a:extLst>
                <a:ext uri="{FF2B5EF4-FFF2-40B4-BE49-F238E27FC236}">
                  <a16:creationId xmlns:a16="http://schemas.microsoft.com/office/drawing/2014/main" id="{9557A60B-4B8E-45AB-BFCD-806F4A2FF7D2}"/>
                </a:ext>
              </a:extLst>
            </p:cNvPr>
            <p:cNvCxnSpPr>
              <a:cxnSpLocks/>
            </p:cNvCxnSpPr>
            <p:nvPr/>
          </p:nvCxnSpPr>
          <p:spPr>
            <a:xfrm>
              <a:off x="6575344" y="1562838"/>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3" name="Shape 167">
              <a:extLst>
                <a:ext uri="{FF2B5EF4-FFF2-40B4-BE49-F238E27FC236}">
                  <a16:creationId xmlns:a16="http://schemas.microsoft.com/office/drawing/2014/main" id="{FA211005-644C-4B70-949D-14D71688FF41}"/>
                </a:ext>
              </a:extLst>
            </p:cNvPr>
            <p:cNvSpPr>
              <a:spLocks noChangeAspect="1"/>
            </p:cNvSpPr>
            <p:nvPr/>
          </p:nvSpPr>
          <p:spPr>
            <a:xfrm rot="19800000" flipH="1">
              <a:off x="5632390" y="114300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193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14" name="Text Placeholder 5">
              <a:extLst>
                <a:ext uri="{FF2B5EF4-FFF2-40B4-BE49-F238E27FC236}">
                  <a16:creationId xmlns:a16="http://schemas.microsoft.com/office/drawing/2014/main" id="{2458C914-2700-486A-9DBB-0AA2372FF699}"/>
                </a:ext>
              </a:extLst>
            </p:cNvPr>
            <p:cNvSpPr txBox="1">
              <a:spLocks/>
            </p:cNvSpPr>
            <p:nvPr/>
          </p:nvSpPr>
          <p:spPr>
            <a:xfrm>
              <a:off x="5685596" y="121238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dirty="0">
                  <a:solidFill>
                    <a:schemeClr val="bg1"/>
                  </a:solidFill>
                  <a:latin typeface="+mj-lt"/>
                  <a:ea typeface="Roboto Light"/>
                  <a:cs typeface="Roboto Light"/>
                </a:rPr>
                <a:t>1</a:t>
              </a:r>
              <a:endParaRPr lang="en-JM" sz="2800" b="1" dirty="0">
                <a:solidFill>
                  <a:schemeClr val="bg1"/>
                </a:solidFill>
                <a:latin typeface="+mj-lt"/>
                <a:cs typeface="Roboto Light"/>
              </a:endParaRPr>
            </a:p>
          </p:txBody>
        </p:sp>
      </p:grpSp>
      <p:grpSp>
        <p:nvGrpSpPr>
          <p:cNvPr id="15" name="Group 14">
            <a:extLst>
              <a:ext uri="{FF2B5EF4-FFF2-40B4-BE49-F238E27FC236}">
                <a16:creationId xmlns:a16="http://schemas.microsoft.com/office/drawing/2014/main" id="{4A190750-A01F-40CC-A3F2-3D11EF92D2FE}"/>
              </a:ext>
            </a:extLst>
          </p:cNvPr>
          <p:cNvGrpSpPr/>
          <p:nvPr/>
        </p:nvGrpSpPr>
        <p:grpSpPr>
          <a:xfrm>
            <a:off x="893378" y="3471987"/>
            <a:ext cx="10349012" cy="787406"/>
            <a:chOff x="5632391" y="3471120"/>
            <a:chExt cx="18161188" cy="1381796"/>
          </a:xfrm>
        </p:grpSpPr>
        <p:sp>
          <p:nvSpPr>
            <p:cNvPr id="16" name="Text Placeholder 5">
              <a:extLst>
                <a:ext uri="{FF2B5EF4-FFF2-40B4-BE49-F238E27FC236}">
                  <a16:creationId xmlns:a16="http://schemas.microsoft.com/office/drawing/2014/main" id="{5C7DE397-E412-4F24-B8F4-83B7CA4E4608}"/>
                </a:ext>
              </a:extLst>
            </p:cNvPr>
            <p:cNvSpPr txBox="1">
              <a:spLocks/>
            </p:cNvSpPr>
            <p:nvPr/>
          </p:nvSpPr>
          <p:spPr>
            <a:xfrm>
              <a:off x="7207348" y="3471120"/>
              <a:ext cx="16586231" cy="1381796"/>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00" b="1" dirty="0">
                  <a:solidFill>
                    <a:srgbClr val="193560"/>
                  </a:solidFill>
                </a:rPr>
                <a:t>Operating as one MDPP supplier </a:t>
              </a:r>
              <a:r>
                <a:rPr lang="en-US" sz="2000" dirty="0">
                  <a:solidFill>
                    <a:srgbClr val="193560"/>
                  </a:solidFill>
                </a:rPr>
                <a:t>to reduce need for subsidiaries to complete a complex MDPP supplier application process and to increase opportunities for subsidiaries to enroll Medicare eligible beneficiaries</a:t>
              </a:r>
              <a:endParaRPr lang="en-US" sz="2000" b="1" dirty="0">
                <a:solidFill>
                  <a:srgbClr val="193560"/>
                </a:solidFill>
              </a:endParaRPr>
            </a:p>
          </p:txBody>
        </p:sp>
        <p:cxnSp>
          <p:nvCxnSpPr>
            <p:cNvPr id="17" name="Straight Connector 16">
              <a:extLst>
                <a:ext uri="{FF2B5EF4-FFF2-40B4-BE49-F238E27FC236}">
                  <a16:creationId xmlns:a16="http://schemas.microsoft.com/office/drawing/2014/main" id="{7BA207EC-969B-49CB-8774-D21708BF2420}"/>
                </a:ext>
              </a:extLst>
            </p:cNvPr>
            <p:cNvCxnSpPr>
              <a:cxnSpLocks/>
            </p:cNvCxnSpPr>
            <p:nvPr/>
          </p:nvCxnSpPr>
          <p:spPr>
            <a:xfrm>
              <a:off x="6573209" y="4149785"/>
              <a:ext cx="437826"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8" name="Shape 167">
              <a:extLst>
                <a:ext uri="{FF2B5EF4-FFF2-40B4-BE49-F238E27FC236}">
                  <a16:creationId xmlns:a16="http://schemas.microsoft.com/office/drawing/2014/main" id="{907E112A-7C69-47E0-8359-2074DFEDE606}"/>
                </a:ext>
              </a:extLst>
            </p:cNvPr>
            <p:cNvSpPr>
              <a:spLocks noChangeAspect="1"/>
            </p:cNvSpPr>
            <p:nvPr/>
          </p:nvSpPr>
          <p:spPr>
            <a:xfrm rot="19800000" flipH="1">
              <a:off x="5632391" y="3824695"/>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165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19" name="Text Placeholder 5">
              <a:extLst>
                <a:ext uri="{FF2B5EF4-FFF2-40B4-BE49-F238E27FC236}">
                  <a16:creationId xmlns:a16="http://schemas.microsoft.com/office/drawing/2014/main" id="{66AC2374-F5CC-4361-9512-F3F391086735}"/>
                </a:ext>
              </a:extLst>
            </p:cNvPr>
            <p:cNvSpPr txBox="1">
              <a:spLocks/>
            </p:cNvSpPr>
            <p:nvPr/>
          </p:nvSpPr>
          <p:spPr>
            <a:xfrm>
              <a:off x="5685597" y="3894077"/>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ea typeface="Roboto Light"/>
                  <a:cs typeface="Roboto Light"/>
                </a:rPr>
                <a:t>3</a:t>
              </a:r>
              <a:endParaRPr lang="en-JM" sz="2800" b="1">
                <a:solidFill>
                  <a:schemeClr val="bg1"/>
                </a:solidFill>
                <a:cs typeface="Roboto Light"/>
              </a:endParaRPr>
            </a:p>
          </p:txBody>
        </p:sp>
      </p:grpSp>
      <p:grpSp>
        <p:nvGrpSpPr>
          <p:cNvPr id="20" name="Group 19">
            <a:extLst>
              <a:ext uri="{FF2B5EF4-FFF2-40B4-BE49-F238E27FC236}">
                <a16:creationId xmlns:a16="http://schemas.microsoft.com/office/drawing/2014/main" id="{74B68640-B0AC-438A-89EE-F4AB147889AE}"/>
              </a:ext>
            </a:extLst>
          </p:cNvPr>
          <p:cNvGrpSpPr/>
          <p:nvPr/>
        </p:nvGrpSpPr>
        <p:grpSpPr>
          <a:xfrm>
            <a:off x="893378" y="4485205"/>
            <a:ext cx="10227317" cy="843856"/>
            <a:chOff x="5436074" y="4742686"/>
            <a:chExt cx="17947622" cy="1480858"/>
          </a:xfrm>
        </p:grpSpPr>
        <p:sp>
          <p:nvSpPr>
            <p:cNvPr id="21" name="Shape 167">
              <a:extLst>
                <a:ext uri="{FF2B5EF4-FFF2-40B4-BE49-F238E27FC236}">
                  <a16:creationId xmlns:a16="http://schemas.microsoft.com/office/drawing/2014/main" id="{C67CE288-FCE1-4A11-90F6-051672638C57}"/>
                </a:ext>
              </a:extLst>
            </p:cNvPr>
            <p:cNvSpPr>
              <a:spLocks noChangeAspect="1"/>
            </p:cNvSpPr>
            <p:nvPr/>
          </p:nvSpPr>
          <p:spPr>
            <a:xfrm rot="19800000" flipH="1">
              <a:off x="5436074" y="511197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687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22" name="Text Placeholder 5">
              <a:extLst>
                <a:ext uri="{FF2B5EF4-FFF2-40B4-BE49-F238E27FC236}">
                  <a16:creationId xmlns:a16="http://schemas.microsoft.com/office/drawing/2014/main" id="{55003195-06D7-4299-8135-7CD89B21373E}"/>
                </a:ext>
              </a:extLst>
            </p:cNvPr>
            <p:cNvSpPr txBox="1">
              <a:spLocks/>
            </p:cNvSpPr>
            <p:nvPr/>
          </p:nvSpPr>
          <p:spPr>
            <a:xfrm>
              <a:off x="7011034" y="4742686"/>
              <a:ext cx="16372662"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00" b="1" dirty="0">
                  <a:solidFill>
                    <a:srgbClr val="193560"/>
                  </a:solidFill>
                </a:rPr>
                <a:t>Achieving benefits of scale </a:t>
              </a:r>
              <a:r>
                <a:rPr lang="en-US" sz="2000" dirty="0">
                  <a:solidFill>
                    <a:srgbClr val="193560"/>
                  </a:solidFill>
                </a:rPr>
                <a:t>by increasing reimbursement opportunities and enrolling larger numbers of National DPP lifestyle change program participants</a:t>
              </a:r>
              <a:endParaRPr lang="en-US" sz="2000" b="1" dirty="0">
                <a:solidFill>
                  <a:srgbClr val="193560"/>
                </a:solidFill>
              </a:endParaRPr>
            </a:p>
          </p:txBody>
        </p:sp>
        <p:cxnSp>
          <p:nvCxnSpPr>
            <p:cNvPr id="23" name="Straight Connector 22">
              <a:extLst>
                <a:ext uri="{FF2B5EF4-FFF2-40B4-BE49-F238E27FC236}">
                  <a16:creationId xmlns:a16="http://schemas.microsoft.com/office/drawing/2014/main" id="{FB157A01-98C9-4263-8BDE-98CCBD0AE74C}"/>
                </a:ext>
              </a:extLst>
            </p:cNvPr>
            <p:cNvCxnSpPr>
              <a:cxnSpLocks/>
            </p:cNvCxnSpPr>
            <p:nvPr/>
          </p:nvCxnSpPr>
          <p:spPr>
            <a:xfrm>
              <a:off x="6379027" y="5497352"/>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4" name="Text Placeholder 5">
              <a:extLst>
                <a:ext uri="{FF2B5EF4-FFF2-40B4-BE49-F238E27FC236}">
                  <a16:creationId xmlns:a16="http://schemas.microsoft.com/office/drawing/2014/main" id="{C9D8D46F-5EBF-4E0E-A65E-B2CDA8ACBEDD}"/>
                </a:ext>
              </a:extLst>
            </p:cNvPr>
            <p:cNvSpPr txBox="1">
              <a:spLocks/>
            </p:cNvSpPr>
            <p:nvPr/>
          </p:nvSpPr>
          <p:spPr>
            <a:xfrm>
              <a:off x="5489280" y="5181353"/>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4</a:t>
              </a:r>
            </a:p>
          </p:txBody>
        </p:sp>
      </p:grpSp>
      <p:grpSp>
        <p:nvGrpSpPr>
          <p:cNvPr id="25" name="Group 24">
            <a:extLst>
              <a:ext uri="{FF2B5EF4-FFF2-40B4-BE49-F238E27FC236}">
                <a16:creationId xmlns:a16="http://schemas.microsoft.com/office/drawing/2014/main" id="{3620CAB7-A848-48DC-8FEC-08453298378F}"/>
              </a:ext>
            </a:extLst>
          </p:cNvPr>
          <p:cNvGrpSpPr/>
          <p:nvPr/>
        </p:nvGrpSpPr>
        <p:grpSpPr>
          <a:xfrm>
            <a:off x="893378" y="5554878"/>
            <a:ext cx="10490481" cy="843857"/>
            <a:chOff x="5436074" y="4742686"/>
            <a:chExt cx="18409442" cy="1480858"/>
          </a:xfrm>
        </p:grpSpPr>
        <p:sp>
          <p:nvSpPr>
            <p:cNvPr id="26" name="Shape 167">
              <a:extLst>
                <a:ext uri="{FF2B5EF4-FFF2-40B4-BE49-F238E27FC236}">
                  <a16:creationId xmlns:a16="http://schemas.microsoft.com/office/drawing/2014/main" id="{27F9CA74-A064-4D26-AB64-D4537D10AE61}"/>
                </a:ext>
              </a:extLst>
            </p:cNvPr>
            <p:cNvSpPr>
              <a:spLocks noChangeAspect="1"/>
            </p:cNvSpPr>
            <p:nvPr/>
          </p:nvSpPr>
          <p:spPr>
            <a:xfrm rot="19800000" flipH="1">
              <a:off x="5436074" y="511197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27" name="Text Placeholder 5">
              <a:extLst>
                <a:ext uri="{FF2B5EF4-FFF2-40B4-BE49-F238E27FC236}">
                  <a16:creationId xmlns:a16="http://schemas.microsoft.com/office/drawing/2014/main" id="{B43472BF-988D-42C2-91D7-2E8D7CB6B762}"/>
                </a:ext>
              </a:extLst>
            </p:cNvPr>
            <p:cNvSpPr txBox="1">
              <a:spLocks/>
            </p:cNvSpPr>
            <p:nvPr/>
          </p:nvSpPr>
          <p:spPr>
            <a:xfrm>
              <a:off x="7011032" y="4742686"/>
              <a:ext cx="16834484"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2000" b="1" dirty="0">
                  <a:solidFill>
                    <a:srgbClr val="193560"/>
                  </a:solidFill>
                </a:rPr>
                <a:t>Connecting delivery organizations to more reimbursement opportunities </a:t>
              </a:r>
              <a:r>
                <a:rPr lang="en-US" sz="2000" dirty="0">
                  <a:solidFill>
                    <a:srgbClr val="193560"/>
                  </a:solidFill>
                </a:rPr>
                <a:t>via a network of commercial and public payer (Medicaid, Medicare) health plans  </a:t>
              </a:r>
              <a:endParaRPr lang="en-US" sz="2000" b="1" dirty="0">
                <a:solidFill>
                  <a:srgbClr val="193560"/>
                </a:solidFill>
              </a:endParaRPr>
            </a:p>
          </p:txBody>
        </p:sp>
        <p:cxnSp>
          <p:nvCxnSpPr>
            <p:cNvPr id="28" name="Straight Connector 27">
              <a:extLst>
                <a:ext uri="{FF2B5EF4-FFF2-40B4-BE49-F238E27FC236}">
                  <a16:creationId xmlns:a16="http://schemas.microsoft.com/office/drawing/2014/main" id="{041D3689-18B3-4796-AD82-CB400024931D}"/>
                </a:ext>
              </a:extLst>
            </p:cNvPr>
            <p:cNvCxnSpPr>
              <a:cxnSpLocks/>
            </p:cNvCxnSpPr>
            <p:nvPr/>
          </p:nvCxnSpPr>
          <p:spPr>
            <a:xfrm>
              <a:off x="6379027" y="5497352"/>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9" name="Text Placeholder 5">
              <a:extLst>
                <a:ext uri="{FF2B5EF4-FFF2-40B4-BE49-F238E27FC236}">
                  <a16:creationId xmlns:a16="http://schemas.microsoft.com/office/drawing/2014/main" id="{BDE7BDF3-9493-46C1-A2AA-D04530E8BDE3}"/>
                </a:ext>
              </a:extLst>
            </p:cNvPr>
            <p:cNvSpPr txBox="1">
              <a:spLocks/>
            </p:cNvSpPr>
            <p:nvPr/>
          </p:nvSpPr>
          <p:spPr>
            <a:xfrm>
              <a:off x="5489280" y="518135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5</a:t>
              </a:r>
            </a:p>
          </p:txBody>
        </p:sp>
      </p:grpSp>
      <p:sp>
        <p:nvSpPr>
          <p:cNvPr id="35" name="TextBox 34">
            <a:extLst>
              <a:ext uri="{FF2B5EF4-FFF2-40B4-BE49-F238E27FC236}">
                <a16:creationId xmlns:a16="http://schemas.microsoft.com/office/drawing/2014/main" id="{43CABD6A-A80E-4D54-A5A5-8689FDE94FB5}"/>
              </a:ext>
            </a:extLst>
          </p:cNvPr>
          <p:cNvSpPr txBox="1"/>
          <p:nvPr/>
        </p:nvSpPr>
        <p:spPr>
          <a:xfrm>
            <a:off x="1612965" y="868407"/>
            <a:ext cx="9329837" cy="338554"/>
          </a:xfrm>
          <a:prstGeom prst="rect">
            <a:avLst/>
          </a:prstGeom>
          <a:noFill/>
        </p:spPr>
        <p:txBody>
          <a:bodyPr wrap="square">
            <a:spAutoFit/>
          </a:bodyPr>
          <a:lstStyle/>
          <a:p>
            <a:r>
              <a:rPr lang="en-US" sz="1600" dirty="0">
                <a:solidFill>
                  <a:srgbClr val="193560"/>
                </a:solidFill>
              </a:rPr>
              <a:t>Participants include umbrella hub organizations, subsidiaries, and billing platforms </a:t>
            </a:r>
          </a:p>
        </p:txBody>
      </p:sp>
      <p:sp>
        <p:nvSpPr>
          <p:cNvPr id="38" name="Slide Number Placeholder 1">
            <a:extLst>
              <a:ext uri="{FF2B5EF4-FFF2-40B4-BE49-F238E27FC236}">
                <a16:creationId xmlns:a16="http://schemas.microsoft.com/office/drawing/2014/main" id="{109E66D4-7246-4046-87AC-536DE7E39AD4}"/>
              </a:ext>
            </a:extLst>
          </p:cNvPr>
          <p:cNvSpPr>
            <a:spLocks noGrp="1"/>
          </p:cNvSpPr>
          <p:nvPr>
            <p:ph type="sldNum" sz="quarter" idx="12"/>
          </p:nvPr>
        </p:nvSpPr>
        <p:spPr>
          <a:xfrm>
            <a:off x="10337435" y="6491623"/>
            <a:ext cx="1126542" cy="365125"/>
          </a:xfrm>
        </p:spPr>
        <p:txBody>
          <a:bodyPr/>
          <a:lstStyle/>
          <a:p>
            <a:fld id="{238C24C4-4CC6-884D-A68F-F73B9ABD69CC}" type="slidenum">
              <a:rPr lang="en-US" smtClean="0"/>
              <a:pPr/>
              <a:t>18</a:t>
            </a:fld>
            <a:endParaRPr lang="en-US"/>
          </a:p>
        </p:txBody>
      </p:sp>
    </p:spTree>
    <p:extLst>
      <p:ext uri="{BB962C8B-B14F-4D97-AF65-F5344CB8AC3E}">
        <p14:creationId xmlns:p14="http://schemas.microsoft.com/office/powerpoint/2010/main" val="2592459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a:extLst>
              <a:ext uri="{FF2B5EF4-FFF2-40B4-BE49-F238E27FC236}">
                <a16:creationId xmlns:a16="http://schemas.microsoft.com/office/drawing/2014/main" id="{052DBD74-9FE4-4AB4-9008-5DE0C9880B2A}"/>
              </a:ext>
            </a:extLst>
          </p:cNvPr>
          <p:cNvSpPr/>
          <p:nvPr/>
        </p:nvSpPr>
        <p:spPr>
          <a:xfrm rot="5400000">
            <a:off x="6488656" y="1534321"/>
            <a:ext cx="4471995" cy="4673874"/>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5">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lgn="ctr">
              <a:defRPr sz="3000">
                <a:solidFill>
                  <a:srgbClr val="FFFFFF"/>
                </a:solidFill>
              </a:defRPr>
            </a:pPr>
            <a:endParaRPr sz="1600" b="1">
              <a:solidFill>
                <a:schemeClr val="bg1"/>
              </a:solidFill>
            </a:endParaRPr>
          </a:p>
        </p:txBody>
      </p:sp>
      <p:sp>
        <p:nvSpPr>
          <p:cNvPr id="18" name="Shape">
            <a:extLst>
              <a:ext uri="{FF2B5EF4-FFF2-40B4-BE49-F238E27FC236}">
                <a16:creationId xmlns:a16="http://schemas.microsoft.com/office/drawing/2014/main" id="{2ABC39EF-0E4A-4120-A8D4-BD1FF04C24B1}"/>
              </a:ext>
            </a:extLst>
          </p:cNvPr>
          <p:cNvSpPr/>
          <p:nvPr/>
        </p:nvSpPr>
        <p:spPr>
          <a:xfrm rot="5400000">
            <a:off x="1369177" y="1522241"/>
            <a:ext cx="4496154" cy="4673873"/>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1">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defRPr sz="3000">
                <a:solidFill>
                  <a:srgbClr val="FFFFFF"/>
                </a:solidFill>
              </a:defRPr>
            </a:pPr>
            <a:endParaRPr sz="1600" b="1">
              <a:solidFill>
                <a:schemeClr val="bg1"/>
              </a:solidFill>
            </a:endParaRPr>
          </a:p>
        </p:txBody>
      </p:sp>
      <p:sp>
        <p:nvSpPr>
          <p:cNvPr id="3" name="Title 2">
            <a:extLst>
              <a:ext uri="{FF2B5EF4-FFF2-40B4-BE49-F238E27FC236}">
                <a16:creationId xmlns:a16="http://schemas.microsoft.com/office/drawing/2014/main" id="{FCEFE876-933A-4FDE-A03A-B60B5030C545}"/>
              </a:ext>
            </a:extLst>
          </p:cNvPr>
          <p:cNvSpPr>
            <a:spLocks noGrp="1"/>
          </p:cNvSpPr>
          <p:nvPr>
            <p:ph type="title"/>
          </p:nvPr>
        </p:nvSpPr>
        <p:spPr/>
        <p:txBody>
          <a:bodyPr>
            <a:normAutofit fontScale="90000"/>
          </a:bodyPr>
          <a:lstStyle/>
          <a:p>
            <a:r>
              <a:rPr lang="en-US" dirty="0"/>
              <a:t>UHO – Benefits and Role</a:t>
            </a:r>
          </a:p>
        </p:txBody>
      </p:sp>
      <p:grpSp>
        <p:nvGrpSpPr>
          <p:cNvPr id="6" name="Group 5">
            <a:extLst>
              <a:ext uri="{FF2B5EF4-FFF2-40B4-BE49-F238E27FC236}">
                <a16:creationId xmlns:a16="http://schemas.microsoft.com/office/drawing/2014/main" id="{8C835DE2-5A26-471B-B363-418E640AA760}"/>
              </a:ext>
            </a:extLst>
          </p:cNvPr>
          <p:cNvGrpSpPr>
            <a:grpSpLocks noChangeAspect="1"/>
          </p:cNvGrpSpPr>
          <p:nvPr/>
        </p:nvGrpSpPr>
        <p:grpSpPr>
          <a:xfrm>
            <a:off x="2958650" y="1049519"/>
            <a:ext cx="1371600" cy="1371600"/>
            <a:chOff x="359609" y="3325722"/>
            <a:chExt cx="1828800" cy="1828801"/>
          </a:xfrm>
        </p:grpSpPr>
        <p:sp>
          <p:nvSpPr>
            <p:cNvPr id="7" name="Rounded Rectangle 39">
              <a:extLst>
                <a:ext uri="{FF2B5EF4-FFF2-40B4-BE49-F238E27FC236}">
                  <a16:creationId xmlns:a16="http://schemas.microsoft.com/office/drawing/2014/main" id="{12573E08-43E5-404A-945C-327CF3366B5E}"/>
                </a:ext>
              </a:extLst>
            </p:cNvPr>
            <p:cNvSpPr/>
            <p:nvPr/>
          </p:nvSpPr>
          <p:spPr>
            <a:xfrm>
              <a:off x="359609" y="3325722"/>
              <a:ext cx="1828800" cy="1828801"/>
            </a:xfrm>
            <a:prstGeom prst="roundRect">
              <a:avLst>
                <a:gd name="adj" fmla="val 3075"/>
              </a:avLst>
            </a:prstGeom>
            <a:solidFill>
              <a:srgbClr val="165C7D"/>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Segoe UI Light" panose="020B0502040204020203" pitchFamily="34" charset="0"/>
              </a:endParaRPr>
            </a:p>
            <a:p>
              <a:pPr algn="ctr"/>
              <a:endParaRPr lang="en-US" dirty="0">
                <a:cs typeface="Segoe UI Light" panose="020B0502040204020203" pitchFamily="34" charset="0"/>
              </a:endParaRPr>
            </a:p>
            <a:p>
              <a:pPr algn="ctr"/>
              <a:endParaRPr lang="en-US" dirty="0">
                <a:cs typeface="Segoe UI Light" panose="020B0502040204020203" pitchFamily="34" charset="0"/>
              </a:endParaRPr>
            </a:p>
            <a:p>
              <a:pPr algn="ctr"/>
              <a:r>
                <a:rPr lang="en-US" dirty="0">
                  <a:cs typeface="Segoe UI Light" panose="020B0502040204020203" pitchFamily="34" charset="0"/>
                </a:rPr>
                <a:t>Benefits</a:t>
              </a:r>
              <a:endParaRPr lang="en-US" sz="1400" dirty="0">
                <a:cs typeface="Segoe UI Light" panose="020B0502040204020203" pitchFamily="34" charset="0"/>
              </a:endParaRPr>
            </a:p>
          </p:txBody>
        </p:sp>
        <p:grpSp>
          <p:nvGrpSpPr>
            <p:cNvPr id="8" name="Group 7">
              <a:extLst>
                <a:ext uri="{FF2B5EF4-FFF2-40B4-BE49-F238E27FC236}">
                  <a16:creationId xmlns:a16="http://schemas.microsoft.com/office/drawing/2014/main" id="{028A91C7-3DCA-423C-974F-F4546685869C}"/>
                </a:ext>
              </a:extLst>
            </p:cNvPr>
            <p:cNvGrpSpPr/>
            <p:nvPr/>
          </p:nvGrpSpPr>
          <p:grpSpPr>
            <a:xfrm>
              <a:off x="816809" y="3569480"/>
              <a:ext cx="914400" cy="914400"/>
              <a:chOff x="7385204" y="3581541"/>
              <a:chExt cx="914400" cy="914400"/>
            </a:xfrm>
          </p:grpSpPr>
          <p:sp>
            <p:nvSpPr>
              <p:cNvPr id="9" name="Oval 8">
                <a:extLst>
                  <a:ext uri="{FF2B5EF4-FFF2-40B4-BE49-F238E27FC236}">
                    <a16:creationId xmlns:a16="http://schemas.microsoft.com/office/drawing/2014/main" id="{CE4FE978-30BB-475C-8DC4-BC8A7779B7A5}"/>
                  </a:ext>
                </a:extLst>
              </p:cNvPr>
              <p:cNvSpPr/>
              <p:nvPr/>
            </p:nvSpPr>
            <p:spPr>
              <a:xfrm>
                <a:off x="7385204" y="358154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Thumbs up sign outline">
                <a:extLst>
                  <a:ext uri="{FF2B5EF4-FFF2-40B4-BE49-F238E27FC236}">
                    <a16:creationId xmlns:a16="http://schemas.microsoft.com/office/drawing/2014/main" id="{3DF05C4E-3467-4309-A3A6-8F2A1DD8FD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450841" y="3608113"/>
                <a:ext cx="803645" cy="803645"/>
              </a:xfrm>
              <a:prstGeom prst="rect">
                <a:avLst/>
              </a:prstGeom>
              <a:noFill/>
            </p:spPr>
          </p:pic>
        </p:grpSp>
      </p:grpSp>
      <p:grpSp>
        <p:nvGrpSpPr>
          <p:cNvPr id="11" name="Group 10">
            <a:extLst>
              <a:ext uri="{FF2B5EF4-FFF2-40B4-BE49-F238E27FC236}">
                <a16:creationId xmlns:a16="http://schemas.microsoft.com/office/drawing/2014/main" id="{AC697662-EEA0-4E98-9E64-4E49CB6E8FFB}"/>
              </a:ext>
            </a:extLst>
          </p:cNvPr>
          <p:cNvGrpSpPr>
            <a:grpSpLocks noChangeAspect="1"/>
          </p:cNvGrpSpPr>
          <p:nvPr/>
        </p:nvGrpSpPr>
        <p:grpSpPr>
          <a:xfrm>
            <a:off x="8038855" y="1047448"/>
            <a:ext cx="1371600" cy="1371600"/>
            <a:chOff x="4987682" y="2873777"/>
            <a:chExt cx="1912415" cy="1828801"/>
          </a:xfrm>
        </p:grpSpPr>
        <p:sp>
          <p:nvSpPr>
            <p:cNvPr id="12" name="Rounded Rectangle 36">
              <a:extLst>
                <a:ext uri="{FF2B5EF4-FFF2-40B4-BE49-F238E27FC236}">
                  <a16:creationId xmlns:a16="http://schemas.microsoft.com/office/drawing/2014/main" id="{9ED1999C-F669-4B09-BD16-8CAFC36179F4}"/>
                </a:ext>
              </a:extLst>
            </p:cNvPr>
            <p:cNvSpPr/>
            <p:nvPr/>
          </p:nvSpPr>
          <p:spPr>
            <a:xfrm>
              <a:off x="4987682" y="2873777"/>
              <a:ext cx="1912415" cy="1828801"/>
            </a:xfrm>
            <a:prstGeom prst="roundRect">
              <a:avLst>
                <a:gd name="adj" fmla="val 3075"/>
              </a:avLst>
            </a:prstGeom>
            <a:solidFill>
              <a:srgbClr val="687DA1"/>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Segoe UI Light" panose="020B0502040204020203" pitchFamily="34" charset="0"/>
              </a:endParaRPr>
            </a:p>
            <a:p>
              <a:pPr algn="ctr"/>
              <a:endParaRPr lang="en-US" dirty="0">
                <a:cs typeface="Segoe UI Light" panose="020B0502040204020203" pitchFamily="34" charset="0"/>
              </a:endParaRPr>
            </a:p>
            <a:p>
              <a:pPr algn="ctr"/>
              <a:endParaRPr lang="en-US" dirty="0">
                <a:cs typeface="Segoe UI Light" panose="020B0502040204020203" pitchFamily="34" charset="0"/>
              </a:endParaRPr>
            </a:p>
            <a:p>
              <a:pPr algn="ctr"/>
              <a:r>
                <a:rPr lang="en-US" dirty="0">
                  <a:cs typeface="Segoe UI Light" panose="020B0502040204020203" pitchFamily="34" charset="0"/>
                </a:rPr>
                <a:t>Role</a:t>
              </a:r>
              <a:endParaRPr lang="en-US" sz="1600" dirty="0">
                <a:cs typeface="Segoe UI Light" panose="020B0502040204020203" pitchFamily="34" charset="0"/>
              </a:endParaRPr>
            </a:p>
          </p:txBody>
        </p:sp>
        <p:grpSp>
          <p:nvGrpSpPr>
            <p:cNvPr id="13" name="Group 12">
              <a:extLst>
                <a:ext uri="{FF2B5EF4-FFF2-40B4-BE49-F238E27FC236}">
                  <a16:creationId xmlns:a16="http://schemas.microsoft.com/office/drawing/2014/main" id="{160E54D0-A1F8-479C-A9AC-858802758F25}"/>
                </a:ext>
              </a:extLst>
            </p:cNvPr>
            <p:cNvGrpSpPr/>
            <p:nvPr/>
          </p:nvGrpSpPr>
          <p:grpSpPr>
            <a:xfrm>
              <a:off x="5489959" y="3153091"/>
              <a:ext cx="914401" cy="914400"/>
              <a:chOff x="3724840" y="3181556"/>
              <a:chExt cx="914401" cy="914400"/>
            </a:xfrm>
          </p:grpSpPr>
          <p:sp>
            <p:nvSpPr>
              <p:cNvPr id="14" name="Oval 13">
                <a:extLst>
                  <a:ext uri="{FF2B5EF4-FFF2-40B4-BE49-F238E27FC236}">
                    <a16:creationId xmlns:a16="http://schemas.microsoft.com/office/drawing/2014/main" id="{CCADE0EB-56FA-42CA-8130-69A366FEDB08}"/>
                  </a:ext>
                </a:extLst>
              </p:cNvPr>
              <p:cNvSpPr/>
              <p:nvPr/>
            </p:nvSpPr>
            <p:spPr>
              <a:xfrm>
                <a:off x="3724840" y="3181556"/>
                <a:ext cx="914401"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3" descr="Users with solid fill">
                <a:extLst>
                  <a:ext uri="{FF2B5EF4-FFF2-40B4-BE49-F238E27FC236}">
                    <a16:creationId xmlns:a16="http://schemas.microsoft.com/office/drawing/2014/main" id="{6E506722-BC25-4A1B-B443-1366CC91A6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18477" y="3291088"/>
                <a:ext cx="727127" cy="695335"/>
              </a:xfrm>
              <a:prstGeom prst="rect">
                <a:avLst/>
              </a:prstGeom>
            </p:spPr>
          </p:pic>
        </p:grpSp>
      </p:grpSp>
      <p:sp>
        <p:nvSpPr>
          <p:cNvPr id="24" name="TextBox 23">
            <a:extLst>
              <a:ext uri="{FF2B5EF4-FFF2-40B4-BE49-F238E27FC236}">
                <a16:creationId xmlns:a16="http://schemas.microsoft.com/office/drawing/2014/main" id="{48D1643C-773E-476D-A946-738C7C324272}"/>
              </a:ext>
            </a:extLst>
          </p:cNvPr>
          <p:cNvSpPr txBox="1"/>
          <p:nvPr/>
        </p:nvSpPr>
        <p:spPr>
          <a:xfrm>
            <a:off x="6534001" y="2567825"/>
            <a:ext cx="4599054" cy="2800767"/>
          </a:xfrm>
          <a:prstGeom prst="rect">
            <a:avLst/>
          </a:prstGeom>
          <a:noFill/>
        </p:spPr>
        <p:txBody>
          <a:bodyPr wrap="square" lIns="0" rIns="0" rtlCol="0" anchor="t">
            <a:spAutoFit/>
          </a:bodyPr>
          <a:lstStyle/>
          <a:p>
            <a:pPr marL="285750" indent="-285750">
              <a:buFont typeface="Arial" panose="020B0604020202020204" pitchFamily="34" charset="0"/>
              <a:buChar char="•"/>
            </a:pPr>
            <a:r>
              <a:rPr lang="en-US" sz="1600" dirty="0">
                <a:solidFill>
                  <a:srgbClr val="193560"/>
                </a:solidFill>
              </a:rPr>
              <a:t>Serve as the lead organization in a UHA</a:t>
            </a:r>
          </a:p>
          <a:p>
            <a:pPr marL="285750" indent="-285750">
              <a:buFont typeface="Arial" panose="020B0604020202020204" pitchFamily="34" charset="0"/>
              <a:buChar char="•"/>
            </a:pPr>
            <a:endParaRPr lang="en-US" sz="1600" dirty="0">
              <a:solidFill>
                <a:srgbClr val="193560"/>
              </a:solidFill>
            </a:endParaRPr>
          </a:p>
          <a:p>
            <a:pPr marL="285750" indent="-285750">
              <a:buFont typeface="Arial" panose="020B0604020202020204" pitchFamily="34" charset="0"/>
              <a:buChar char="•"/>
            </a:pPr>
            <a:r>
              <a:rPr lang="en-US" sz="1600" dirty="0">
                <a:solidFill>
                  <a:srgbClr val="193560"/>
                </a:solidFill>
              </a:rPr>
              <a:t>Administrative, billing and data support (</a:t>
            </a:r>
            <a:r>
              <a:rPr lang="en-US" sz="1600" i="1" dirty="0">
                <a:solidFill>
                  <a:srgbClr val="193560"/>
                </a:solidFill>
              </a:rPr>
              <a:t>e.g., </a:t>
            </a:r>
            <a:r>
              <a:rPr lang="en-US" sz="1600" dirty="0">
                <a:solidFill>
                  <a:srgbClr val="193560"/>
                </a:solidFill>
              </a:rPr>
              <a:t>payer contracting, claims submission, DPRP data management)</a:t>
            </a:r>
          </a:p>
          <a:p>
            <a:pPr marL="285750" indent="-285750">
              <a:buFont typeface="Arial" panose="020B0604020202020204" pitchFamily="34" charset="0"/>
              <a:buChar char="•"/>
            </a:pPr>
            <a:endParaRPr lang="en-US" sz="1600" dirty="0">
              <a:solidFill>
                <a:srgbClr val="193560"/>
              </a:solidFill>
            </a:endParaRPr>
          </a:p>
          <a:p>
            <a:pPr marL="285750" indent="-285750">
              <a:buFont typeface="Arial" panose="020B0604020202020204" pitchFamily="34" charset="0"/>
              <a:buChar char="•"/>
            </a:pPr>
            <a:r>
              <a:rPr lang="en-US" sz="1600" dirty="0">
                <a:solidFill>
                  <a:srgbClr val="193560"/>
                </a:solidFill>
              </a:rPr>
              <a:t>Relationship building with healthcare providers, payers, and potential subsidiaries</a:t>
            </a:r>
          </a:p>
          <a:p>
            <a:pPr marL="285750" indent="-285750">
              <a:buFont typeface="Arial" panose="020B0604020202020204" pitchFamily="34" charset="0"/>
              <a:buChar char="•"/>
            </a:pPr>
            <a:endParaRPr lang="en-US" sz="1600" dirty="0">
              <a:solidFill>
                <a:srgbClr val="193560"/>
              </a:solidFill>
            </a:endParaRPr>
          </a:p>
          <a:p>
            <a:pPr marL="285750" indent="-285750">
              <a:buFont typeface="Arial" panose="020B0604020202020204" pitchFamily="34" charset="0"/>
              <a:buChar char="•"/>
            </a:pPr>
            <a:r>
              <a:rPr lang="en-US" sz="1600" dirty="0">
                <a:solidFill>
                  <a:srgbClr val="193560"/>
                </a:solidFill>
              </a:rPr>
              <a:t>Complete MDPP supplier application on behalf of UHA participants</a:t>
            </a:r>
          </a:p>
        </p:txBody>
      </p:sp>
      <p:sp>
        <p:nvSpPr>
          <p:cNvPr id="19" name="TextBox 18">
            <a:extLst>
              <a:ext uri="{FF2B5EF4-FFF2-40B4-BE49-F238E27FC236}">
                <a16:creationId xmlns:a16="http://schemas.microsoft.com/office/drawing/2014/main" id="{9C8BFB51-3F5A-4A16-8ECC-467E04C6BDF8}"/>
              </a:ext>
            </a:extLst>
          </p:cNvPr>
          <p:cNvSpPr txBox="1"/>
          <p:nvPr/>
        </p:nvSpPr>
        <p:spPr>
          <a:xfrm>
            <a:off x="1489731" y="2596105"/>
            <a:ext cx="4386283" cy="2800767"/>
          </a:xfrm>
          <a:prstGeom prst="rect">
            <a:avLst/>
          </a:prstGeom>
          <a:noFill/>
        </p:spPr>
        <p:txBody>
          <a:bodyPr wrap="square" lIns="0" rIns="0" rtlCol="0" anchor="t">
            <a:spAutoFit/>
          </a:bodyPr>
          <a:lstStyle/>
          <a:p>
            <a:pPr marL="342900" indent="-342900">
              <a:buFont typeface="Arial" panose="020B0604020202020204" pitchFamily="34" charset="0"/>
              <a:buChar char="•"/>
            </a:pPr>
            <a:r>
              <a:rPr lang="en-US" sz="1600" noProof="1">
                <a:solidFill>
                  <a:srgbClr val="193560"/>
                </a:solidFill>
              </a:rPr>
              <a:t>Provide needed support and services to your organization’s members that align with your mission and goals</a:t>
            </a:r>
          </a:p>
          <a:p>
            <a:endParaRPr lang="en-US" sz="1600" noProof="1">
              <a:solidFill>
                <a:srgbClr val="193560"/>
              </a:solidFill>
            </a:endParaRPr>
          </a:p>
          <a:p>
            <a:pPr marL="342900" indent="-342900">
              <a:buFont typeface="Arial" panose="020B0604020202020204" pitchFamily="34" charset="0"/>
              <a:buChar char="•"/>
            </a:pPr>
            <a:r>
              <a:rPr lang="en-US" sz="1600" noProof="1">
                <a:solidFill>
                  <a:srgbClr val="193560"/>
                </a:solidFill>
              </a:rPr>
              <a:t>Elevate your organization’s profile and involvement in the effort to prevent type 2 diabetes</a:t>
            </a:r>
          </a:p>
          <a:p>
            <a:endParaRPr lang="en-US" sz="1600" noProof="1">
              <a:solidFill>
                <a:srgbClr val="193560"/>
              </a:solidFill>
            </a:endParaRPr>
          </a:p>
          <a:p>
            <a:pPr marL="342900" indent="-342900">
              <a:buFont typeface="Arial" panose="020B0604020202020204" pitchFamily="34" charset="0"/>
              <a:buChar char="•"/>
            </a:pPr>
            <a:r>
              <a:rPr lang="en-US" sz="1600" noProof="1">
                <a:solidFill>
                  <a:srgbClr val="193560"/>
                </a:solidFill>
              </a:rPr>
              <a:t>Improve population health and advance health equity by increasing access to the National DPP lifestyle change program</a:t>
            </a:r>
          </a:p>
        </p:txBody>
      </p:sp>
      <p:sp>
        <p:nvSpPr>
          <p:cNvPr id="20" name="Slide Number Placeholder 1">
            <a:extLst>
              <a:ext uri="{FF2B5EF4-FFF2-40B4-BE49-F238E27FC236}">
                <a16:creationId xmlns:a16="http://schemas.microsoft.com/office/drawing/2014/main" id="{60D51F00-7FBB-4005-92EC-AFD26CD940C2}"/>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19</a:t>
            </a:fld>
            <a:endParaRPr lang="en-US"/>
          </a:p>
        </p:txBody>
      </p:sp>
    </p:spTree>
    <p:extLst>
      <p:ext uri="{BB962C8B-B14F-4D97-AF65-F5344CB8AC3E}">
        <p14:creationId xmlns:p14="http://schemas.microsoft.com/office/powerpoint/2010/main" val="381635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4E026F48-D5B4-4D2A-8907-4CCEEAD4B345}"/>
              </a:ext>
            </a:extLst>
          </p:cNvPr>
          <p:cNvGrpSpPr/>
          <p:nvPr/>
        </p:nvGrpSpPr>
        <p:grpSpPr>
          <a:xfrm rot="20700000">
            <a:off x="6433840" y="1258900"/>
            <a:ext cx="5743176" cy="5838578"/>
            <a:chOff x="6378725" y="1808340"/>
            <a:chExt cx="2278046" cy="2278046"/>
          </a:xfrm>
        </p:grpSpPr>
        <p:pic>
          <p:nvPicPr>
            <p:cNvPr id="58" name="Graphic 57" descr="Single gear">
              <a:extLst>
                <a:ext uri="{FF2B5EF4-FFF2-40B4-BE49-F238E27FC236}">
                  <a16:creationId xmlns:a16="http://schemas.microsoft.com/office/drawing/2014/main" id="{B52F5229-22FB-40A8-94B5-DF4ABDA121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45272">
              <a:off x="6378725" y="1808340"/>
              <a:ext cx="2278046" cy="2278046"/>
            </a:xfrm>
            <a:prstGeom prst="rect">
              <a:avLst/>
            </a:prstGeom>
          </p:spPr>
        </p:pic>
        <p:sp>
          <p:nvSpPr>
            <p:cNvPr id="59" name="Oval 58">
              <a:extLst>
                <a:ext uri="{FF2B5EF4-FFF2-40B4-BE49-F238E27FC236}">
                  <a16:creationId xmlns:a16="http://schemas.microsoft.com/office/drawing/2014/main" id="{A2B8937A-550A-4396-844F-2D2729A04BC0}"/>
                </a:ext>
              </a:extLst>
            </p:cNvPr>
            <p:cNvSpPr/>
            <p:nvPr/>
          </p:nvSpPr>
          <p:spPr>
            <a:xfrm rot="345272">
              <a:off x="6930695" y="2360309"/>
              <a:ext cx="1174106" cy="1174108"/>
            </a:xfrm>
            <a:prstGeom prst="ellipse">
              <a:avLst/>
            </a:prstGeom>
            <a:solidFill>
              <a:schemeClr val="bg1"/>
            </a:solidFill>
            <a:ln w="38100">
              <a:solidFill>
                <a:srgbClr val="193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sp>
        <p:nvSpPr>
          <p:cNvPr id="3" name="Title 2">
            <a:extLst>
              <a:ext uri="{FF2B5EF4-FFF2-40B4-BE49-F238E27FC236}">
                <a16:creationId xmlns:a16="http://schemas.microsoft.com/office/drawing/2014/main" id="{D4B3DA43-A40F-4197-8789-F118319978E9}"/>
              </a:ext>
            </a:extLst>
          </p:cNvPr>
          <p:cNvSpPr>
            <a:spLocks noGrp="1"/>
          </p:cNvSpPr>
          <p:nvPr>
            <p:ph type="title"/>
          </p:nvPr>
        </p:nvSpPr>
        <p:spPr/>
        <p:txBody>
          <a:bodyPr>
            <a:normAutofit fontScale="90000"/>
          </a:bodyPr>
          <a:lstStyle/>
          <a:p>
            <a:r>
              <a:rPr lang="en-US"/>
              <a:t>Table of Contents </a:t>
            </a:r>
          </a:p>
        </p:txBody>
      </p:sp>
      <p:sp>
        <p:nvSpPr>
          <p:cNvPr id="4" name="Content Placeholder 3">
            <a:extLst>
              <a:ext uri="{FF2B5EF4-FFF2-40B4-BE49-F238E27FC236}">
                <a16:creationId xmlns:a16="http://schemas.microsoft.com/office/drawing/2014/main" id="{27C9200D-0C8F-4FC7-8C61-8268C31C1465}"/>
              </a:ext>
            </a:extLst>
          </p:cNvPr>
          <p:cNvSpPr>
            <a:spLocks noGrp="1"/>
          </p:cNvSpPr>
          <p:nvPr>
            <p:ph idx="1"/>
          </p:nvPr>
        </p:nvSpPr>
        <p:spPr>
          <a:xfrm>
            <a:off x="1813719" y="1295400"/>
            <a:ext cx="5320042" cy="5443330"/>
          </a:xfrm>
        </p:spPr>
        <p:txBody>
          <a:bodyPr>
            <a:normAutofit fontScale="47500" lnSpcReduction="20000"/>
          </a:bodyPr>
          <a:lstStyle/>
          <a:p>
            <a:pPr marL="0" indent="0">
              <a:buNone/>
            </a:pPr>
            <a:r>
              <a:rPr lang="en-US" sz="5100" b="1" dirty="0">
                <a:solidFill>
                  <a:srgbClr val="193560"/>
                </a:solidFill>
              </a:rPr>
              <a:t>Overview</a:t>
            </a:r>
            <a:endParaRPr lang="en-US" sz="4400" b="1" dirty="0">
              <a:solidFill>
                <a:srgbClr val="193560"/>
              </a:solidFill>
            </a:endParaRPr>
          </a:p>
          <a:p>
            <a:pPr lvl="1"/>
            <a:r>
              <a:rPr lang="en-US" sz="4400" dirty="0">
                <a:solidFill>
                  <a:srgbClr val="193560"/>
                </a:solidFill>
              </a:rPr>
              <a:t>Organization Information</a:t>
            </a:r>
          </a:p>
          <a:p>
            <a:pPr lvl="1"/>
            <a:r>
              <a:rPr lang="en-US" sz="4400" dirty="0">
                <a:solidFill>
                  <a:srgbClr val="193560"/>
                </a:solidFill>
              </a:rPr>
              <a:t>The Local Need and Landscape</a:t>
            </a:r>
          </a:p>
          <a:p>
            <a:pPr marL="0" indent="0">
              <a:buNone/>
            </a:pPr>
            <a:endParaRPr lang="en-US" sz="4400" b="1" dirty="0">
              <a:solidFill>
                <a:srgbClr val="193560"/>
              </a:solidFill>
            </a:endParaRPr>
          </a:p>
          <a:p>
            <a:pPr marL="0" indent="0">
              <a:buNone/>
            </a:pPr>
            <a:r>
              <a:rPr lang="en-US" sz="5100" b="1" dirty="0">
                <a:solidFill>
                  <a:srgbClr val="193560"/>
                </a:solidFill>
              </a:rPr>
              <a:t>Umbrella Hub Arrangement (UHA)</a:t>
            </a:r>
          </a:p>
          <a:p>
            <a:pPr lvl="1"/>
            <a:r>
              <a:rPr lang="en-US" sz="4400" dirty="0">
                <a:solidFill>
                  <a:srgbClr val="193560"/>
                </a:solidFill>
              </a:rPr>
              <a:t>What is a UHA</a:t>
            </a:r>
          </a:p>
          <a:p>
            <a:pPr lvl="1"/>
            <a:r>
              <a:rPr lang="en-US" sz="4400" dirty="0">
                <a:solidFill>
                  <a:srgbClr val="193560"/>
                </a:solidFill>
              </a:rPr>
              <a:t>Purpose of a UHA</a:t>
            </a:r>
          </a:p>
          <a:p>
            <a:pPr lvl="1"/>
            <a:r>
              <a:rPr lang="en-US" sz="4400" dirty="0">
                <a:solidFill>
                  <a:srgbClr val="193560"/>
                </a:solidFill>
              </a:rPr>
              <a:t>Benefits of a UHA</a:t>
            </a:r>
          </a:p>
          <a:p>
            <a:pPr lvl="1"/>
            <a:r>
              <a:rPr lang="en-US" sz="4400" dirty="0">
                <a:solidFill>
                  <a:srgbClr val="193560"/>
                </a:solidFill>
              </a:rPr>
              <a:t>UHA Participants and Roles</a:t>
            </a:r>
          </a:p>
          <a:p>
            <a:pPr lvl="1"/>
            <a:r>
              <a:rPr lang="en-US" sz="4400" dirty="0">
                <a:solidFill>
                  <a:srgbClr val="193560"/>
                </a:solidFill>
              </a:rPr>
              <a:t>UHA Partners and Roles</a:t>
            </a:r>
          </a:p>
          <a:p>
            <a:pPr marL="0" indent="0">
              <a:buNone/>
            </a:pPr>
            <a:endParaRPr lang="en-US" sz="5100" b="1" dirty="0">
              <a:solidFill>
                <a:srgbClr val="193560"/>
              </a:solidFill>
            </a:endParaRPr>
          </a:p>
          <a:p>
            <a:pPr marL="76009" indent="0">
              <a:buNone/>
            </a:pPr>
            <a:r>
              <a:rPr lang="en-US" sz="4932" b="1" dirty="0">
                <a:solidFill>
                  <a:srgbClr val="193560"/>
                </a:solidFill>
              </a:rPr>
              <a:t>Recap &amp; Next Steps</a:t>
            </a:r>
            <a:endParaRPr lang="en-US" sz="4400" dirty="0">
              <a:solidFill>
                <a:srgbClr val="193560"/>
              </a:solidFill>
            </a:endParaRPr>
          </a:p>
          <a:p>
            <a:pPr marL="76009" indent="0">
              <a:buNone/>
            </a:pPr>
            <a:endParaRPr lang="en-US" sz="4400" b="1" dirty="0">
              <a:solidFill>
                <a:srgbClr val="193560"/>
              </a:solidFill>
            </a:endParaRPr>
          </a:p>
          <a:p>
            <a:pPr marL="76009" indent="0">
              <a:buNone/>
            </a:pPr>
            <a:r>
              <a:rPr lang="en-US" sz="5100" b="1" dirty="0">
                <a:solidFill>
                  <a:srgbClr val="193560"/>
                </a:solidFill>
              </a:rPr>
              <a:t>Appendix</a:t>
            </a:r>
            <a:endParaRPr lang="en-US" sz="4400" b="1" dirty="0">
              <a:solidFill>
                <a:srgbClr val="193560"/>
              </a:solidFill>
            </a:endParaRPr>
          </a:p>
          <a:p>
            <a:pPr lvl="1"/>
            <a:r>
              <a:rPr lang="en-US" sz="4400" dirty="0">
                <a:solidFill>
                  <a:srgbClr val="193560"/>
                </a:solidFill>
              </a:rPr>
              <a:t>Puzzle Pieces of Sustainability</a:t>
            </a:r>
          </a:p>
          <a:p>
            <a:pPr lvl="1"/>
            <a:r>
              <a:rPr lang="en-US" sz="4400" dirty="0">
                <a:solidFill>
                  <a:srgbClr val="193560"/>
                </a:solidFill>
              </a:rPr>
              <a:t>Road to Sustainability </a:t>
            </a:r>
          </a:p>
          <a:p>
            <a:pPr marL="608076" lvl="1" indent="0">
              <a:buNone/>
            </a:pPr>
            <a:endParaRPr lang="en-US" dirty="0"/>
          </a:p>
        </p:txBody>
      </p:sp>
      <p:grpSp>
        <p:nvGrpSpPr>
          <p:cNvPr id="10" name="Group 9">
            <a:extLst>
              <a:ext uri="{FF2B5EF4-FFF2-40B4-BE49-F238E27FC236}">
                <a16:creationId xmlns:a16="http://schemas.microsoft.com/office/drawing/2014/main" id="{79405BE5-9E17-4970-A13C-D0FE6C4A76D6}"/>
              </a:ext>
            </a:extLst>
          </p:cNvPr>
          <p:cNvGrpSpPr/>
          <p:nvPr/>
        </p:nvGrpSpPr>
        <p:grpSpPr>
          <a:xfrm>
            <a:off x="1103494" y="1239251"/>
            <a:ext cx="638496" cy="638496"/>
            <a:chOff x="1167176" y="1143000"/>
            <a:chExt cx="638496" cy="638496"/>
          </a:xfrm>
        </p:grpSpPr>
        <p:sp>
          <p:nvSpPr>
            <p:cNvPr id="5" name="Shape 126">
              <a:extLst>
                <a:ext uri="{FF2B5EF4-FFF2-40B4-BE49-F238E27FC236}">
                  <a16:creationId xmlns:a16="http://schemas.microsoft.com/office/drawing/2014/main" id="{A906AE60-10B0-4790-9EEB-DDBA735F16E7}"/>
                </a:ext>
              </a:extLst>
            </p:cNvPr>
            <p:cNvSpPr>
              <a:spLocks noChangeAspect="1"/>
            </p:cNvSpPr>
            <p:nvPr/>
          </p:nvSpPr>
          <p:spPr>
            <a:xfrm>
              <a:off x="1167176" y="1143000"/>
              <a:ext cx="638496" cy="6384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65C7D"/>
            </a:solidFill>
            <a:ln w="12700">
              <a:solidFill>
                <a:srgbClr val="165C7D"/>
              </a:solidFill>
              <a:miter lim="400000"/>
            </a:ln>
          </p:spPr>
          <p:txBody>
            <a:bodyPr lIns="0" tIns="0" rIns="0" bIns="0" anchor="ctr">
              <a:noAutofit/>
            </a:bodyPr>
            <a:lstStyle/>
            <a:p>
              <a:pPr lvl="0">
                <a:defRPr sz="2400">
                  <a:solidFill>
                    <a:srgbClr val="FFFFFF"/>
                  </a:solidFill>
                </a:defRPr>
              </a:pPr>
              <a:endParaRPr sz="2394">
                <a:ea typeface="Calibri"/>
                <a:cs typeface="Calibri"/>
              </a:endParaRPr>
            </a:p>
          </p:txBody>
        </p:sp>
        <p:pic>
          <p:nvPicPr>
            <p:cNvPr id="9" name="Graphic 8" descr="Customer review with solid fill">
              <a:extLst>
                <a:ext uri="{FF2B5EF4-FFF2-40B4-BE49-F238E27FC236}">
                  <a16:creationId xmlns:a16="http://schemas.microsoft.com/office/drawing/2014/main" id="{B5D21763-B963-419C-AFB9-F7DDD18F42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5656" y="1234756"/>
              <a:ext cx="481535" cy="481535"/>
            </a:xfrm>
            <a:prstGeom prst="rect">
              <a:avLst/>
            </a:prstGeom>
          </p:spPr>
        </p:pic>
      </p:grpSp>
      <p:grpSp>
        <p:nvGrpSpPr>
          <p:cNvPr id="8" name="Group 7">
            <a:extLst>
              <a:ext uri="{FF2B5EF4-FFF2-40B4-BE49-F238E27FC236}">
                <a16:creationId xmlns:a16="http://schemas.microsoft.com/office/drawing/2014/main" id="{7A8DDA16-FDFC-4F97-A723-171FE6A9CA88}"/>
              </a:ext>
            </a:extLst>
          </p:cNvPr>
          <p:cNvGrpSpPr/>
          <p:nvPr/>
        </p:nvGrpSpPr>
        <p:grpSpPr>
          <a:xfrm>
            <a:off x="1103494" y="2503337"/>
            <a:ext cx="638496" cy="638496"/>
            <a:chOff x="1167176" y="2133600"/>
            <a:chExt cx="638496" cy="638496"/>
          </a:xfrm>
        </p:grpSpPr>
        <p:sp>
          <p:nvSpPr>
            <p:cNvPr id="6" name="Shape 126">
              <a:extLst>
                <a:ext uri="{FF2B5EF4-FFF2-40B4-BE49-F238E27FC236}">
                  <a16:creationId xmlns:a16="http://schemas.microsoft.com/office/drawing/2014/main" id="{3608DCCD-6ED3-49BF-9409-5C3C1D764DAD}"/>
                </a:ext>
              </a:extLst>
            </p:cNvPr>
            <p:cNvSpPr>
              <a:spLocks noChangeAspect="1"/>
            </p:cNvSpPr>
            <p:nvPr/>
          </p:nvSpPr>
          <p:spPr>
            <a:xfrm>
              <a:off x="1167176" y="2133600"/>
              <a:ext cx="638496" cy="6384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65C7D"/>
            </a:solidFill>
            <a:ln w="12700">
              <a:solidFill>
                <a:srgbClr val="165C7D"/>
              </a:solidFill>
              <a:miter lim="400000"/>
            </a:ln>
          </p:spPr>
          <p:txBody>
            <a:bodyPr lIns="0" tIns="0" rIns="0" bIns="0" anchor="ctr">
              <a:noAutofit/>
            </a:bodyPr>
            <a:lstStyle/>
            <a:p>
              <a:pPr lvl="0">
                <a:defRPr sz="2400">
                  <a:solidFill>
                    <a:srgbClr val="FFFFFF"/>
                  </a:solidFill>
                </a:defRPr>
              </a:pPr>
              <a:endParaRPr sz="2394">
                <a:ea typeface="Calibri"/>
                <a:cs typeface="Calibri"/>
              </a:endParaRPr>
            </a:p>
          </p:txBody>
        </p:sp>
        <p:pic>
          <p:nvPicPr>
            <p:cNvPr id="11" name="Graphic 10" descr="Umbrella outline">
              <a:extLst>
                <a:ext uri="{FF2B5EF4-FFF2-40B4-BE49-F238E27FC236}">
                  <a16:creationId xmlns:a16="http://schemas.microsoft.com/office/drawing/2014/main" id="{62048D7D-2719-489D-BB60-284249CD24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92967" y="2159392"/>
              <a:ext cx="586912" cy="586912"/>
            </a:xfrm>
            <a:prstGeom prst="rect">
              <a:avLst/>
            </a:prstGeom>
          </p:spPr>
        </p:pic>
      </p:grpSp>
      <p:grpSp>
        <p:nvGrpSpPr>
          <p:cNvPr id="12" name="Group 11">
            <a:extLst>
              <a:ext uri="{FF2B5EF4-FFF2-40B4-BE49-F238E27FC236}">
                <a16:creationId xmlns:a16="http://schemas.microsoft.com/office/drawing/2014/main" id="{CD0E31A0-A327-4F51-B345-D5BEAC8904F5}"/>
              </a:ext>
            </a:extLst>
          </p:cNvPr>
          <p:cNvGrpSpPr/>
          <p:nvPr/>
        </p:nvGrpSpPr>
        <p:grpSpPr>
          <a:xfrm>
            <a:off x="1103494" y="5549791"/>
            <a:ext cx="638496" cy="638496"/>
            <a:chOff x="1167176" y="4088250"/>
            <a:chExt cx="638496" cy="638496"/>
          </a:xfrm>
        </p:grpSpPr>
        <p:sp>
          <p:nvSpPr>
            <p:cNvPr id="7" name="Shape 126">
              <a:extLst>
                <a:ext uri="{FF2B5EF4-FFF2-40B4-BE49-F238E27FC236}">
                  <a16:creationId xmlns:a16="http://schemas.microsoft.com/office/drawing/2014/main" id="{38826FF6-1714-46C5-8D13-2EAB8D5EA311}"/>
                </a:ext>
              </a:extLst>
            </p:cNvPr>
            <p:cNvSpPr>
              <a:spLocks noChangeAspect="1"/>
            </p:cNvSpPr>
            <p:nvPr/>
          </p:nvSpPr>
          <p:spPr>
            <a:xfrm>
              <a:off x="1167176" y="4088250"/>
              <a:ext cx="638496" cy="6384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65C7D"/>
            </a:solidFill>
            <a:ln w="12700">
              <a:solidFill>
                <a:srgbClr val="165C7D"/>
              </a:solidFill>
              <a:miter lim="400000"/>
            </a:ln>
          </p:spPr>
          <p:txBody>
            <a:bodyPr lIns="0" tIns="0" rIns="0" bIns="0" anchor="ctr">
              <a:noAutofit/>
            </a:bodyPr>
            <a:lstStyle/>
            <a:p>
              <a:pPr lvl="0">
                <a:defRPr sz="2400">
                  <a:solidFill>
                    <a:srgbClr val="FFFFFF"/>
                  </a:solidFill>
                </a:defRPr>
              </a:pPr>
              <a:endParaRPr sz="2394">
                <a:ea typeface="Calibri"/>
                <a:cs typeface="Calibri"/>
              </a:endParaRPr>
            </a:p>
          </p:txBody>
        </p:sp>
        <p:pic>
          <p:nvPicPr>
            <p:cNvPr id="13" name="Graphic 12" descr="Remote work with solid fill">
              <a:extLst>
                <a:ext uri="{FF2B5EF4-FFF2-40B4-BE49-F238E27FC236}">
                  <a16:creationId xmlns:a16="http://schemas.microsoft.com/office/drawing/2014/main" id="{B97BC734-9B2A-427F-8A8D-BA54368F8C8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05413" y="4130730"/>
              <a:ext cx="562019" cy="562019"/>
            </a:xfrm>
            <a:prstGeom prst="rect">
              <a:avLst/>
            </a:prstGeom>
          </p:spPr>
        </p:pic>
      </p:grpSp>
      <p:sp>
        <p:nvSpPr>
          <p:cNvPr id="14" name="Oval 13">
            <a:extLst>
              <a:ext uri="{FF2B5EF4-FFF2-40B4-BE49-F238E27FC236}">
                <a16:creationId xmlns:a16="http://schemas.microsoft.com/office/drawing/2014/main" id="{17250ED4-7D2D-42CD-AC85-ADBC4B849CEA}"/>
              </a:ext>
            </a:extLst>
          </p:cNvPr>
          <p:cNvSpPr/>
          <p:nvPr/>
        </p:nvSpPr>
        <p:spPr>
          <a:xfrm rot="345272">
            <a:off x="7903014" y="3140636"/>
            <a:ext cx="2222780" cy="2259708"/>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15" name="Group 14">
            <a:extLst>
              <a:ext uri="{FF2B5EF4-FFF2-40B4-BE49-F238E27FC236}">
                <a16:creationId xmlns:a16="http://schemas.microsoft.com/office/drawing/2014/main" id="{203C875A-F195-44C1-ACA3-8881AC3606EF}"/>
              </a:ext>
            </a:extLst>
          </p:cNvPr>
          <p:cNvGrpSpPr/>
          <p:nvPr/>
        </p:nvGrpSpPr>
        <p:grpSpPr>
          <a:xfrm rot="1095048">
            <a:off x="8705176" y="68631"/>
            <a:ext cx="2523256" cy="2565170"/>
            <a:chOff x="6378725" y="1808340"/>
            <a:chExt cx="2278046" cy="2278046"/>
          </a:xfrm>
        </p:grpSpPr>
        <p:pic>
          <p:nvPicPr>
            <p:cNvPr id="16" name="Graphic 15" descr="Single gear">
              <a:extLst>
                <a:ext uri="{FF2B5EF4-FFF2-40B4-BE49-F238E27FC236}">
                  <a16:creationId xmlns:a16="http://schemas.microsoft.com/office/drawing/2014/main" id="{BA3C201E-8410-4864-BE91-130A715AAE4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1439525">
              <a:off x="6378725" y="1808340"/>
              <a:ext cx="2278046" cy="2278046"/>
            </a:xfrm>
            <a:prstGeom prst="rect">
              <a:avLst/>
            </a:prstGeom>
          </p:spPr>
        </p:pic>
        <p:sp>
          <p:nvSpPr>
            <p:cNvPr id="17" name="Oval 16">
              <a:extLst>
                <a:ext uri="{FF2B5EF4-FFF2-40B4-BE49-F238E27FC236}">
                  <a16:creationId xmlns:a16="http://schemas.microsoft.com/office/drawing/2014/main" id="{F3BC7358-E426-4B6C-B4C7-158FFF31C031}"/>
                </a:ext>
              </a:extLst>
            </p:cNvPr>
            <p:cNvSpPr/>
            <p:nvPr/>
          </p:nvSpPr>
          <p:spPr>
            <a:xfrm rot="345272">
              <a:off x="6930695" y="2360309"/>
              <a:ext cx="1174106" cy="1174108"/>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47" name="Group 46">
            <a:extLst>
              <a:ext uri="{FF2B5EF4-FFF2-40B4-BE49-F238E27FC236}">
                <a16:creationId xmlns:a16="http://schemas.microsoft.com/office/drawing/2014/main" id="{85CB872C-3375-480A-AAAB-D61A51C2478C}"/>
              </a:ext>
            </a:extLst>
          </p:cNvPr>
          <p:cNvGrpSpPr/>
          <p:nvPr/>
        </p:nvGrpSpPr>
        <p:grpSpPr>
          <a:xfrm rot="2109078" flipH="1">
            <a:off x="10655782" y="2412731"/>
            <a:ext cx="1075978" cy="1093852"/>
            <a:chOff x="6378725" y="1808340"/>
            <a:chExt cx="2278046" cy="2278046"/>
          </a:xfrm>
        </p:grpSpPr>
        <p:pic>
          <p:nvPicPr>
            <p:cNvPr id="48" name="Graphic 47" descr="Single gear">
              <a:extLst>
                <a:ext uri="{FF2B5EF4-FFF2-40B4-BE49-F238E27FC236}">
                  <a16:creationId xmlns:a16="http://schemas.microsoft.com/office/drawing/2014/main" id="{CEDE5E4C-CB71-48C2-839B-61866B863F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459979">
              <a:off x="6378725" y="1808340"/>
              <a:ext cx="2278046" cy="2278046"/>
            </a:xfrm>
            <a:prstGeom prst="rect">
              <a:avLst/>
            </a:prstGeom>
          </p:spPr>
        </p:pic>
        <p:sp>
          <p:nvSpPr>
            <p:cNvPr id="49" name="Oval 48">
              <a:extLst>
                <a:ext uri="{FF2B5EF4-FFF2-40B4-BE49-F238E27FC236}">
                  <a16:creationId xmlns:a16="http://schemas.microsoft.com/office/drawing/2014/main" id="{E7BD6AD6-48D6-4023-A6DB-01C637212E96}"/>
                </a:ext>
              </a:extLst>
            </p:cNvPr>
            <p:cNvSpPr/>
            <p:nvPr/>
          </p:nvSpPr>
          <p:spPr>
            <a:xfrm rot="345272">
              <a:off x="6930695" y="2360309"/>
              <a:ext cx="1174106" cy="1174108"/>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50" name="Group 49">
            <a:extLst>
              <a:ext uri="{FF2B5EF4-FFF2-40B4-BE49-F238E27FC236}">
                <a16:creationId xmlns:a16="http://schemas.microsoft.com/office/drawing/2014/main" id="{5B10BD2F-0023-4D99-943F-2681F697936F}"/>
              </a:ext>
            </a:extLst>
          </p:cNvPr>
          <p:cNvGrpSpPr/>
          <p:nvPr/>
        </p:nvGrpSpPr>
        <p:grpSpPr>
          <a:xfrm rot="19506328">
            <a:off x="10013357" y="5539405"/>
            <a:ext cx="1073330" cy="1155102"/>
            <a:chOff x="6378725" y="1808340"/>
            <a:chExt cx="2278046" cy="2278046"/>
          </a:xfrm>
        </p:grpSpPr>
        <p:pic>
          <p:nvPicPr>
            <p:cNvPr id="51" name="Graphic 50" descr="Single gear">
              <a:extLst>
                <a:ext uri="{FF2B5EF4-FFF2-40B4-BE49-F238E27FC236}">
                  <a16:creationId xmlns:a16="http://schemas.microsoft.com/office/drawing/2014/main" id="{F32833D1-5A65-4069-85B3-D53190D73D6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21439525">
              <a:off x="6378725" y="1808340"/>
              <a:ext cx="2278046" cy="2278046"/>
            </a:xfrm>
            <a:prstGeom prst="rect">
              <a:avLst/>
            </a:prstGeom>
          </p:spPr>
        </p:pic>
        <p:sp>
          <p:nvSpPr>
            <p:cNvPr id="52" name="Oval 51">
              <a:extLst>
                <a:ext uri="{FF2B5EF4-FFF2-40B4-BE49-F238E27FC236}">
                  <a16:creationId xmlns:a16="http://schemas.microsoft.com/office/drawing/2014/main" id="{4F03461C-C056-4B3E-B31D-9ACC40689DC2}"/>
                </a:ext>
              </a:extLst>
            </p:cNvPr>
            <p:cNvSpPr/>
            <p:nvPr/>
          </p:nvSpPr>
          <p:spPr>
            <a:xfrm rot="345272">
              <a:off x="6930695" y="2360309"/>
              <a:ext cx="1174106" cy="1174108"/>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pic>
        <p:nvPicPr>
          <p:cNvPr id="53" name="Graphic 52" descr="Single gear">
            <a:extLst>
              <a:ext uri="{FF2B5EF4-FFF2-40B4-BE49-F238E27FC236}">
                <a16:creationId xmlns:a16="http://schemas.microsoft.com/office/drawing/2014/main" id="{3FC11350-F0FE-4600-9D2F-99DEEA133A1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9345853">
            <a:off x="11152136" y="2974279"/>
            <a:ext cx="1073330" cy="1155102"/>
          </a:xfrm>
          <a:prstGeom prst="rect">
            <a:avLst/>
          </a:prstGeom>
        </p:spPr>
      </p:pic>
      <p:grpSp>
        <p:nvGrpSpPr>
          <p:cNvPr id="54" name="Group 53">
            <a:extLst>
              <a:ext uri="{FF2B5EF4-FFF2-40B4-BE49-F238E27FC236}">
                <a16:creationId xmlns:a16="http://schemas.microsoft.com/office/drawing/2014/main" id="{D649FB4B-8A42-4453-BC17-C9AF553022A1}"/>
              </a:ext>
            </a:extLst>
          </p:cNvPr>
          <p:cNvGrpSpPr/>
          <p:nvPr/>
        </p:nvGrpSpPr>
        <p:grpSpPr>
          <a:xfrm rot="19506328">
            <a:off x="10864956" y="5621757"/>
            <a:ext cx="812556" cy="874460"/>
            <a:chOff x="6378725" y="1808340"/>
            <a:chExt cx="2278046" cy="2278046"/>
          </a:xfrm>
        </p:grpSpPr>
        <p:pic>
          <p:nvPicPr>
            <p:cNvPr id="55" name="Graphic 54" descr="Single gear">
              <a:extLst>
                <a:ext uri="{FF2B5EF4-FFF2-40B4-BE49-F238E27FC236}">
                  <a16:creationId xmlns:a16="http://schemas.microsoft.com/office/drawing/2014/main" id="{195B178A-6DCF-42FA-B578-32900028752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21439525">
              <a:off x="6378725" y="1808340"/>
              <a:ext cx="2278046" cy="2278046"/>
            </a:xfrm>
            <a:prstGeom prst="rect">
              <a:avLst/>
            </a:prstGeom>
          </p:spPr>
        </p:pic>
        <p:sp>
          <p:nvSpPr>
            <p:cNvPr id="56" name="Oval 55">
              <a:extLst>
                <a:ext uri="{FF2B5EF4-FFF2-40B4-BE49-F238E27FC236}">
                  <a16:creationId xmlns:a16="http://schemas.microsoft.com/office/drawing/2014/main" id="{C4E8FD69-6DE5-4C30-B851-B3DA2FD3C56B}"/>
                </a:ext>
              </a:extLst>
            </p:cNvPr>
            <p:cNvSpPr/>
            <p:nvPr/>
          </p:nvSpPr>
          <p:spPr>
            <a:xfrm rot="345272">
              <a:off x="6930695" y="2360309"/>
              <a:ext cx="1174106" cy="1174108"/>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8" name="Group 17">
            <a:extLst>
              <a:ext uri="{FF2B5EF4-FFF2-40B4-BE49-F238E27FC236}">
                <a16:creationId xmlns:a16="http://schemas.microsoft.com/office/drawing/2014/main" id="{DA5FA25B-3879-4DEA-B3E4-C102D0FA2589}"/>
              </a:ext>
            </a:extLst>
          </p:cNvPr>
          <p:cNvGrpSpPr/>
          <p:nvPr/>
        </p:nvGrpSpPr>
        <p:grpSpPr>
          <a:xfrm>
            <a:off x="1091577" y="4693468"/>
            <a:ext cx="638496" cy="638496"/>
            <a:chOff x="1150372" y="4973862"/>
            <a:chExt cx="638496" cy="638496"/>
          </a:xfrm>
        </p:grpSpPr>
        <p:sp>
          <p:nvSpPr>
            <p:cNvPr id="28" name="Shape 126">
              <a:extLst>
                <a:ext uri="{FF2B5EF4-FFF2-40B4-BE49-F238E27FC236}">
                  <a16:creationId xmlns:a16="http://schemas.microsoft.com/office/drawing/2014/main" id="{70E67BC0-408A-4F9F-89FB-A0A51E82B42F}"/>
                </a:ext>
              </a:extLst>
            </p:cNvPr>
            <p:cNvSpPr>
              <a:spLocks noChangeAspect="1"/>
            </p:cNvSpPr>
            <p:nvPr/>
          </p:nvSpPr>
          <p:spPr>
            <a:xfrm>
              <a:off x="1150372" y="4973862"/>
              <a:ext cx="638496" cy="6384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65C7D"/>
            </a:solidFill>
            <a:ln w="12700">
              <a:solidFill>
                <a:srgbClr val="165C7D"/>
              </a:solidFill>
              <a:miter lim="400000"/>
            </a:ln>
          </p:spPr>
          <p:txBody>
            <a:bodyPr lIns="0" tIns="0" rIns="0" bIns="0" anchor="ctr">
              <a:noAutofit/>
            </a:bodyPr>
            <a:lstStyle/>
            <a:p>
              <a:pPr lvl="0">
                <a:defRPr sz="2400">
                  <a:solidFill>
                    <a:srgbClr val="FFFFFF"/>
                  </a:solidFill>
                </a:defRPr>
              </a:pPr>
              <a:endParaRPr sz="2394">
                <a:ea typeface="Calibri"/>
                <a:cs typeface="Calibri"/>
              </a:endParaRPr>
            </a:p>
          </p:txBody>
        </p:sp>
        <p:pic>
          <p:nvPicPr>
            <p:cNvPr id="29" name="Graphic 28" descr="Settings with solid fill">
              <a:extLst>
                <a:ext uri="{FF2B5EF4-FFF2-40B4-BE49-F238E27FC236}">
                  <a16:creationId xmlns:a16="http://schemas.microsoft.com/office/drawing/2014/main" id="{328688C0-67EA-4B6D-98EF-B748CB6331D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1188609" y="5016342"/>
              <a:ext cx="562019" cy="562019"/>
            </a:xfrm>
            <a:prstGeom prst="rect">
              <a:avLst/>
            </a:prstGeom>
          </p:spPr>
        </p:pic>
      </p:grpSp>
      <p:sp>
        <p:nvSpPr>
          <p:cNvPr id="34" name="Slide Number Placeholder 1">
            <a:extLst>
              <a:ext uri="{FF2B5EF4-FFF2-40B4-BE49-F238E27FC236}">
                <a16:creationId xmlns:a16="http://schemas.microsoft.com/office/drawing/2014/main" id="{2775D1F1-166A-460A-AD79-B8A32AB47827}"/>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2</a:t>
            </a:fld>
            <a:endParaRPr lang="en-US"/>
          </a:p>
        </p:txBody>
      </p:sp>
    </p:spTree>
    <p:extLst>
      <p:ext uri="{BB962C8B-B14F-4D97-AF65-F5344CB8AC3E}">
        <p14:creationId xmlns:p14="http://schemas.microsoft.com/office/powerpoint/2010/main" val="1269296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a:extLst>
              <a:ext uri="{FF2B5EF4-FFF2-40B4-BE49-F238E27FC236}">
                <a16:creationId xmlns:a16="http://schemas.microsoft.com/office/drawing/2014/main" id="{052DBD74-9FE4-4AB4-9008-5DE0C9880B2A}"/>
              </a:ext>
            </a:extLst>
          </p:cNvPr>
          <p:cNvSpPr/>
          <p:nvPr/>
        </p:nvSpPr>
        <p:spPr>
          <a:xfrm rot="5400000">
            <a:off x="6516835" y="1506141"/>
            <a:ext cx="4415637" cy="4673874"/>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5">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lgn="ctr">
              <a:defRPr sz="3000">
                <a:solidFill>
                  <a:srgbClr val="FFFFFF"/>
                </a:solidFill>
              </a:defRPr>
            </a:pPr>
            <a:endParaRPr sz="1600" b="1">
              <a:solidFill>
                <a:schemeClr val="bg1"/>
              </a:solidFill>
            </a:endParaRPr>
          </a:p>
        </p:txBody>
      </p:sp>
      <p:sp>
        <p:nvSpPr>
          <p:cNvPr id="18" name="Shape">
            <a:extLst>
              <a:ext uri="{FF2B5EF4-FFF2-40B4-BE49-F238E27FC236}">
                <a16:creationId xmlns:a16="http://schemas.microsoft.com/office/drawing/2014/main" id="{2ABC39EF-0E4A-4120-A8D4-BD1FF04C24B1}"/>
              </a:ext>
            </a:extLst>
          </p:cNvPr>
          <p:cNvSpPr/>
          <p:nvPr/>
        </p:nvSpPr>
        <p:spPr>
          <a:xfrm rot="5400000">
            <a:off x="1397356" y="1494063"/>
            <a:ext cx="4439797" cy="4673873"/>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1">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defRPr sz="3000">
                <a:solidFill>
                  <a:srgbClr val="FFFFFF"/>
                </a:solidFill>
              </a:defRPr>
            </a:pPr>
            <a:endParaRPr sz="1600" b="1">
              <a:solidFill>
                <a:schemeClr val="bg1"/>
              </a:solidFill>
            </a:endParaRPr>
          </a:p>
        </p:txBody>
      </p:sp>
      <p:sp>
        <p:nvSpPr>
          <p:cNvPr id="3" name="Title 2">
            <a:extLst>
              <a:ext uri="{FF2B5EF4-FFF2-40B4-BE49-F238E27FC236}">
                <a16:creationId xmlns:a16="http://schemas.microsoft.com/office/drawing/2014/main" id="{FCEFE876-933A-4FDE-A03A-B60B5030C545}"/>
              </a:ext>
            </a:extLst>
          </p:cNvPr>
          <p:cNvSpPr>
            <a:spLocks noGrp="1"/>
          </p:cNvSpPr>
          <p:nvPr>
            <p:ph type="title"/>
          </p:nvPr>
        </p:nvSpPr>
        <p:spPr/>
        <p:txBody>
          <a:bodyPr>
            <a:normAutofit fontScale="90000"/>
          </a:bodyPr>
          <a:lstStyle/>
          <a:p>
            <a:r>
              <a:rPr lang="en-US"/>
              <a:t>Subsidiary – Benefits and Role</a:t>
            </a:r>
          </a:p>
        </p:txBody>
      </p:sp>
      <p:grpSp>
        <p:nvGrpSpPr>
          <p:cNvPr id="6" name="Group 5">
            <a:extLst>
              <a:ext uri="{FF2B5EF4-FFF2-40B4-BE49-F238E27FC236}">
                <a16:creationId xmlns:a16="http://schemas.microsoft.com/office/drawing/2014/main" id="{8C835DE2-5A26-471B-B363-418E640AA760}"/>
              </a:ext>
            </a:extLst>
          </p:cNvPr>
          <p:cNvGrpSpPr>
            <a:grpSpLocks noChangeAspect="1"/>
          </p:cNvGrpSpPr>
          <p:nvPr/>
        </p:nvGrpSpPr>
        <p:grpSpPr>
          <a:xfrm>
            <a:off x="2958650" y="1049519"/>
            <a:ext cx="1371600" cy="1371600"/>
            <a:chOff x="359609" y="3325722"/>
            <a:chExt cx="1828800" cy="1828801"/>
          </a:xfrm>
        </p:grpSpPr>
        <p:sp>
          <p:nvSpPr>
            <p:cNvPr id="7" name="Rounded Rectangle 39">
              <a:extLst>
                <a:ext uri="{FF2B5EF4-FFF2-40B4-BE49-F238E27FC236}">
                  <a16:creationId xmlns:a16="http://schemas.microsoft.com/office/drawing/2014/main" id="{12573E08-43E5-404A-945C-327CF3366B5E}"/>
                </a:ext>
              </a:extLst>
            </p:cNvPr>
            <p:cNvSpPr/>
            <p:nvPr/>
          </p:nvSpPr>
          <p:spPr>
            <a:xfrm>
              <a:off x="359609" y="3325722"/>
              <a:ext cx="1828800" cy="1828801"/>
            </a:xfrm>
            <a:prstGeom prst="roundRect">
              <a:avLst>
                <a:gd name="adj" fmla="val 3075"/>
              </a:avLst>
            </a:prstGeom>
            <a:solidFill>
              <a:srgbClr val="165C7D"/>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Segoe UI Light" panose="020B0502040204020203" pitchFamily="34" charset="0"/>
              </a:endParaRPr>
            </a:p>
            <a:p>
              <a:pPr algn="ctr"/>
              <a:endParaRPr lang="en-US">
                <a:cs typeface="Segoe UI Light" panose="020B0502040204020203" pitchFamily="34" charset="0"/>
              </a:endParaRPr>
            </a:p>
            <a:p>
              <a:pPr algn="ctr"/>
              <a:endParaRPr lang="en-US">
                <a:cs typeface="Segoe UI Light" panose="020B0502040204020203" pitchFamily="34" charset="0"/>
              </a:endParaRPr>
            </a:p>
            <a:p>
              <a:pPr algn="ctr"/>
              <a:r>
                <a:rPr lang="en-US">
                  <a:cs typeface="Segoe UI Light" panose="020B0502040204020203" pitchFamily="34" charset="0"/>
                </a:rPr>
                <a:t>Benefits</a:t>
              </a:r>
              <a:endParaRPr lang="en-US" sz="1400">
                <a:cs typeface="Segoe UI Light" panose="020B0502040204020203" pitchFamily="34" charset="0"/>
              </a:endParaRPr>
            </a:p>
          </p:txBody>
        </p:sp>
        <p:grpSp>
          <p:nvGrpSpPr>
            <p:cNvPr id="8" name="Group 7">
              <a:extLst>
                <a:ext uri="{FF2B5EF4-FFF2-40B4-BE49-F238E27FC236}">
                  <a16:creationId xmlns:a16="http://schemas.microsoft.com/office/drawing/2014/main" id="{028A91C7-3DCA-423C-974F-F4546685869C}"/>
                </a:ext>
              </a:extLst>
            </p:cNvPr>
            <p:cNvGrpSpPr/>
            <p:nvPr/>
          </p:nvGrpSpPr>
          <p:grpSpPr>
            <a:xfrm>
              <a:off x="816809" y="3569480"/>
              <a:ext cx="914400" cy="914400"/>
              <a:chOff x="7385204" y="3581541"/>
              <a:chExt cx="914400" cy="914400"/>
            </a:xfrm>
          </p:grpSpPr>
          <p:sp>
            <p:nvSpPr>
              <p:cNvPr id="9" name="Oval 8">
                <a:extLst>
                  <a:ext uri="{FF2B5EF4-FFF2-40B4-BE49-F238E27FC236}">
                    <a16:creationId xmlns:a16="http://schemas.microsoft.com/office/drawing/2014/main" id="{CE4FE978-30BB-475C-8DC4-BC8A7779B7A5}"/>
                  </a:ext>
                </a:extLst>
              </p:cNvPr>
              <p:cNvSpPr/>
              <p:nvPr/>
            </p:nvSpPr>
            <p:spPr>
              <a:xfrm>
                <a:off x="7385204" y="358154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Thumbs up sign outline">
                <a:extLst>
                  <a:ext uri="{FF2B5EF4-FFF2-40B4-BE49-F238E27FC236}">
                    <a16:creationId xmlns:a16="http://schemas.microsoft.com/office/drawing/2014/main" id="{3DF05C4E-3467-4309-A3A6-8F2A1DD8FD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450841" y="3608113"/>
                <a:ext cx="803645" cy="803645"/>
              </a:xfrm>
              <a:prstGeom prst="rect">
                <a:avLst/>
              </a:prstGeom>
              <a:noFill/>
            </p:spPr>
          </p:pic>
        </p:grpSp>
      </p:grpSp>
      <p:grpSp>
        <p:nvGrpSpPr>
          <p:cNvPr id="11" name="Group 10">
            <a:extLst>
              <a:ext uri="{FF2B5EF4-FFF2-40B4-BE49-F238E27FC236}">
                <a16:creationId xmlns:a16="http://schemas.microsoft.com/office/drawing/2014/main" id="{AC697662-EEA0-4E98-9E64-4E49CB6E8FFB}"/>
              </a:ext>
            </a:extLst>
          </p:cNvPr>
          <p:cNvGrpSpPr>
            <a:grpSpLocks noChangeAspect="1"/>
          </p:cNvGrpSpPr>
          <p:nvPr/>
        </p:nvGrpSpPr>
        <p:grpSpPr>
          <a:xfrm>
            <a:off x="8038855" y="1047448"/>
            <a:ext cx="1371600" cy="1371600"/>
            <a:chOff x="4987682" y="2873777"/>
            <a:chExt cx="1912415" cy="1828801"/>
          </a:xfrm>
        </p:grpSpPr>
        <p:sp>
          <p:nvSpPr>
            <p:cNvPr id="12" name="Rounded Rectangle 36">
              <a:extLst>
                <a:ext uri="{FF2B5EF4-FFF2-40B4-BE49-F238E27FC236}">
                  <a16:creationId xmlns:a16="http://schemas.microsoft.com/office/drawing/2014/main" id="{9ED1999C-F669-4B09-BD16-8CAFC36179F4}"/>
                </a:ext>
              </a:extLst>
            </p:cNvPr>
            <p:cNvSpPr/>
            <p:nvPr/>
          </p:nvSpPr>
          <p:spPr>
            <a:xfrm>
              <a:off x="4987682" y="2873777"/>
              <a:ext cx="1912415" cy="1828801"/>
            </a:xfrm>
            <a:prstGeom prst="roundRect">
              <a:avLst>
                <a:gd name="adj" fmla="val 3075"/>
              </a:avLst>
            </a:prstGeom>
            <a:solidFill>
              <a:srgbClr val="687DA1"/>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Segoe UI Light" panose="020B0502040204020203" pitchFamily="34" charset="0"/>
              </a:endParaRPr>
            </a:p>
            <a:p>
              <a:pPr algn="ctr"/>
              <a:endParaRPr lang="en-US">
                <a:cs typeface="Segoe UI Light" panose="020B0502040204020203" pitchFamily="34" charset="0"/>
              </a:endParaRPr>
            </a:p>
            <a:p>
              <a:pPr algn="ctr"/>
              <a:endParaRPr lang="en-US">
                <a:cs typeface="Segoe UI Light" panose="020B0502040204020203" pitchFamily="34" charset="0"/>
              </a:endParaRPr>
            </a:p>
            <a:p>
              <a:pPr algn="ctr"/>
              <a:r>
                <a:rPr lang="en-US">
                  <a:cs typeface="Segoe UI Light" panose="020B0502040204020203" pitchFamily="34" charset="0"/>
                </a:rPr>
                <a:t>Role</a:t>
              </a:r>
              <a:endParaRPr lang="en-US" sz="1600">
                <a:cs typeface="Segoe UI Light" panose="020B0502040204020203" pitchFamily="34" charset="0"/>
              </a:endParaRPr>
            </a:p>
          </p:txBody>
        </p:sp>
        <p:grpSp>
          <p:nvGrpSpPr>
            <p:cNvPr id="13" name="Group 12">
              <a:extLst>
                <a:ext uri="{FF2B5EF4-FFF2-40B4-BE49-F238E27FC236}">
                  <a16:creationId xmlns:a16="http://schemas.microsoft.com/office/drawing/2014/main" id="{160E54D0-A1F8-479C-A9AC-858802758F25}"/>
                </a:ext>
              </a:extLst>
            </p:cNvPr>
            <p:cNvGrpSpPr/>
            <p:nvPr/>
          </p:nvGrpSpPr>
          <p:grpSpPr>
            <a:xfrm>
              <a:off x="5489959" y="3153091"/>
              <a:ext cx="914401" cy="914400"/>
              <a:chOff x="3724840" y="3181556"/>
              <a:chExt cx="914401" cy="914400"/>
            </a:xfrm>
          </p:grpSpPr>
          <p:sp>
            <p:nvSpPr>
              <p:cNvPr id="14" name="Oval 13">
                <a:extLst>
                  <a:ext uri="{FF2B5EF4-FFF2-40B4-BE49-F238E27FC236}">
                    <a16:creationId xmlns:a16="http://schemas.microsoft.com/office/drawing/2014/main" id="{CCADE0EB-56FA-42CA-8130-69A366FEDB08}"/>
                  </a:ext>
                </a:extLst>
              </p:cNvPr>
              <p:cNvSpPr/>
              <p:nvPr/>
            </p:nvSpPr>
            <p:spPr>
              <a:xfrm>
                <a:off x="3724840" y="3181556"/>
                <a:ext cx="914401"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3" descr="Users with solid fill">
                <a:extLst>
                  <a:ext uri="{FF2B5EF4-FFF2-40B4-BE49-F238E27FC236}">
                    <a16:creationId xmlns:a16="http://schemas.microsoft.com/office/drawing/2014/main" id="{6E506722-BC25-4A1B-B443-1366CC91A6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18477" y="3291088"/>
                <a:ext cx="727127" cy="695335"/>
              </a:xfrm>
              <a:prstGeom prst="rect">
                <a:avLst/>
              </a:prstGeom>
            </p:spPr>
          </p:pic>
        </p:grpSp>
      </p:grpSp>
      <p:sp>
        <p:nvSpPr>
          <p:cNvPr id="24" name="TextBox 23">
            <a:extLst>
              <a:ext uri="{FF2B5EF4-FFF2-40B4-BE49-F238E27FC236}">
                <a16:creationId xmlns:a16="http://schemas.microsoft.com/office/drawing/2014/main" id="{48D1643C-773E-476D-A946-738C7C324272}"/>
              </a:ext>
            </a:extLst>
          </p:cNvPr>
          <p:cNvSpPr txBox="1"/>
          <p:nvPr/>
        </p:nvSpPr>
        <p:spPr>
          <a:xfrm>
            <a:off x="6562282" y="2596106"/>
            <a:ext cx="4324745" cy="2554545"/>
          </a:xfrm>
          <a:prstGeom prst="rect">
            <a:avLst/>
          </a:prstGeom>
          <a:noFill/>
        </p:spPr>
        <p:txBody>
          <a:bodyPr wrap="square" lIns="0" rIns="0" rtlCol="0" anchor="t">
            <a:spAutoFit/>
          </a:bodyPr>
          <a:lstStyle/>
          <a:p>
            <a:pPr marL="285750" indent="-285750">
              <a:buFont typeface="Arial" panose="020B0604020202020204" pitchFamily="34" charset="0"/>
              <a:buChar char="•"/>
            </a:pPr>
            <a:r>
              <a:rPr lang="en-US" sz="1600" dirty="0">
                <a:solidFill>
                  <a:srgbClr val="193560"/>
                </a:solidFill>
              </a:rPr>
              <a:t>Deliver the National DPP Lifestyle Change Program in their communities and meet DPRP required metrics</a:t>
            </a:r>
          </a:p>
          <a:p>
            <a:pPr marL="285750" indent="-285750">
              <a:buFont typeface="Arial" panose="020B0604020202020204" pitchFamily="34" charset="0"/>
              <a:buChar char="•"/>
            </a:pPr>
            <a:endParaRPr lang="en-US" sz="1600" dirty="0">
              <a:solidFill>
                <a:srgbClr val="193560"/>
              </a:solidFill>
            </a:endParaRPr>
          </a:p>
          <a:p>
            <a:pPr marL="285750" indent="-285750">
              <a:buFont typeface="Arial" panose="020B0604020202020204" pitchFamily="34" charset="0"/>
              <a:buChar char="•"/>
            </a:pPr>
            <a:r>
              <a:rPr lang="en-US" sz="1600" dirty="0">
                <a:solidFill>
                  <a:srgbClr val="193560"/>
                </a:solidFill>
              </a:rPr>
              <a:t>Meet regularly with the UHO </a:t>
            </a:r>
          </a:p>
          <a:p>
            <a:pPr marL="285750" indent="-285750">
              <a:buFont typeface="Arial" panose="020B0604020202020204" pitchFamily="34" charset="0"/>
              <a:buChar char="•"/>
            </a:pPr>
            <a:endParaRPr lang="en-US" sz="1600" dirty="0">
              <a:solidFill>
                <a:srgbClr val="193560"/>
              </a:solidFill>
            </a:endParaRPr>
          </a:p>
          <a:p>
            <a:pPr marL="285750" indent="-285750">
              <a:buFont typeface="Arial" panose="020B0604020202020204" pitchFamily="34" charset="0"/>
              <a:buChar char="•"/>
            </a:pPr>
            <a:r>
              <a:rPr lang="en-US" sz="1600" dirty="0">
                <a:solidFill>
                  <a:srgbClr val="193560"/>
                </a:solidFill>
              </a:rPr>
              <a:t>Adhere to responsibilities as outlined in the UHA Charter and/or BAAs, including submitting data </a:t>
            </a:r>
            <a:r>
              <a:rPr lang="en-US" sz="1600" strike="sngStrike" dirty="0">
                <a:solidFill>
                  <a:srgbClr val="193560"/>
                </a:solidFill>
                <a:highlight>
                  <a:srgbClr val="FFFF00"/>
                </a:highlight>
              </a:rPr>
              <a:t>on the UHA timeline </a:t>
            </a:r>
            <a:r>
              <a:rPr lang="en-US" sz="1600" dirty="0">
                <a:solidFill>
                  <a:srgbClr val="193560"/>
                </a:solidFill>
              </a:rPr>
              <a:t>and providing required billing information</a:t>
            </a:r>
          </a:p>
        </p:txBody>
      </p:sp>
      <p:sp>
        <p:nvSpPr>
          <p:cNvPr id="19" name="TextBox 18">
            <a:extLst>
              <a:ext uri="{FF2B5EF4-FFF2-40B4-BE49-F238E27FC236}">
                <a16:creationId xmlns:a16="http://schemas.microsoft.com/office/drawing/2014/main" id="{9C8BFB51-3F5A-4A16-8ECC-467E04C6BDF8}"/>
              </a:ext>
            </a:extLst>
          </p:cNvPr>
          <p:cNvSpPr txBox="1"/>
          <p:nvPr/>
        </p:nvSpPr>
        <p:spPr>
          <a:xfrm>
            <a:off x="1489731" y="2596105"/>
            <a:ext cx="4324745" cy="3454792"/>
          </a:xfrm>
          <a:prstGeom prst="rect">
            <a:avLst/>
          </a:prstGeom>
          <a:noFill/>
        </p:spPr>
        <p:txBody>
          <a:bodyPr wrap="square" lIns="0" rIns="0" rtlCol="0" anchor="t">
            <a:spAutoFit/>
          </a:bodyPr>
          <a:lstStyle/>
          <a:p>
            <a:pPr marL="285750" indent="-285750">
              <a:buFont typeface="Arial" panose="020B0604020202020204" pitchFamily="34" charset="0"/>
              <a:buChar char="•"/>
            </a:pPr>
            <a:r>
              <a:rPr lang="en-US" sz="1600" dirty="0">
                <a:solidFill>
                  <a:srgbClr val="193560"/>
                </a:solidFill>
                <a:effectLst/>
              </a:rPr>
              <a:t>Join other mission-aligned organizations in a collective impact approach to scaling the National DPP and k</a:t>
            </a:r>
            <a:r>
              <a:rPr lang="en-US" sz="1600" dirty="0">
                <a:solidFill>
                  <a:srgbClr val="193560"/>
                </a:solidFill>
              </a:rPr>
              <a:t>eep primary f</a:t>
            </a:r>
            <a:r>
              <a:rPr lang="en-US" sz="1600" dirty="0">
                <a:solidFill>
                  <a:srgbClr val="193560"/>
                </a:solidFill>
                <a:effectLst/>
              </a:rPr>
              <a:t>ocus on delivering the National DPP lifestyle change program</a:t>
            </a:r>
          </a:p>
          <a:p>
            <a:pPr marL="285750" indent="-285750">
              <a:buFont typeface="Arial" panose="020B0604020202020204" pitchFamily="34" charset="0"/>
              <a:buChar char="•"/>
            </a:pPr>
            <a:endParaRPr lang="en-US" sz="1600" dirty="0">
              <a:solidFill>
                <a:srgbClr val="193560"/>
              </a:solidFill>
              <a:effectLst/>
            </a:endParaRPr>
          </a:p>
          <a:p>
            <a:pPr marL="285750" indent="-285750">
              <a:buFont typeface="Arial" panose="020B0604020202020204" pitchFamily="34" charset="0"/>
              <a:buChar char="•"/>
            </a:pPr>
            <a:r>
              <a:rPr lang="en-US" sz="1600" dirty="0">
                <a:solidFill>
                  <a:srgbClr val="193560"/>
                </a:solidFill>
                <a:effectLst/>
              </a:rPr>
              <a:t>Receive reporting, claims, and administrative support from the UHO</a:t>
            </a:r>
          </a:p>
          <a:p>
            <a:pPr marL="285750" indent="-285750">
              <a:buFont typeface="Arial" panose="020B0604020202020204" pitchFamily="34" charset="0"/>
              <a:buChar char="•"/>
            </a:pPr>
            <a:endParaRPr lang="en-US" sz="1600" dirty="0">
              <a:solidFill>
                <a:srgbClr val="193560"/>
              </a:solidFill>
              <a:effectLst/>
            </a:endParaRPr>
          </a:p>
          <a:p>
            <a:pPr marL="285750" indent="-285750">
              <a:buFont typeface="Arial" panose="020B0604020202020204" pitchFamily="34" charset="0"/>
              <a:buChar char="•"/>
            </a:pPr>
            <a:r>
              <a:rPr lang="en-US" sz="1600" dirty="0">
                <a:solidFill>
                  <a:srgbClr val="193560"/>
                </a:solidFill>
              </a:rPr>
              <a:t>Reduce burden of</a:t>
            </a:r>
            <a:r>
              <a:rPr lang="en-US" sz="1600" dirty="0">
                <a:solidFill>
                  <a:srgbClr val="193560"/>
                </a:solidFill>
                <a:effectLst/>
              </a:rPr>
              <a:t> administrative and billing infrastructure costs needed to pursue sustainable reimbursement</a:t>
            </a:r>
          </a:p>
          <a:p>
            <a:endParaRPr lang="en-US" sz="1600" dirty="0">
              <a:solidFill>
                <a:srgbClr val="193560"/>
              </a:solidFill>
              <a:effectLst/>
            </a:endParaRPr>
          </a:p>
          <a:p>
            <a:endParaRPr lang="en-US" sz="1050" noProof="1">
              <a:solidFill>
                <a:srgbClr val="193560"/>
              </a:solidFill>
            </a:endParaRPr>
          </a:p>
        </p:txBody>
      </p:sp>
      <p:sp>
        <p:nvSpPr>
          <p:cNvPr id="20" name="Slide Number Placeholder 1">
            <a:extLst>
              <a:ext uri="{FF2B5EF4-FFF2-40B4-BE49-F238E27FC236}">
                <a16:creationId xmlns:a16="http://schemas.microsoft.com/office/drawing/2014/main" id="{9735292F-F020-45BC-B1DC-EE479B3CAFBD}"/>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20</a:t>
            </a:fld>
            <a:endParaRPr lang="en-US"/>
          </a:p>
        </p:txBody>
      </p:sp>
    </p:spTree>
    <p:extLst>
      <p:ext uri="{BB962C8B-B14F-4D97-AF65-F5344CB8AC3E}">
        <p14:creationId xmlns:p14="http://schemas.microsoft.com/office/powerpoint/2010/main" val="2220205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a:extLst>
              <a:ext uri="{FF2B5EF4-FFF2-40B4-BE49-F238E27FC236}">
                <a16:creationId xmlns:a16="http://schemas.microsoft.com/office/drawing/2014/main" id="{052DBD74-9FE4-4AB4-9008-5DE0C9880B2A}"/>
              </a:ext>
            </a:extLst>
          </p:cNvPr>
          <p:cNvSpPr/>
          <p:nvPr/>
        </p:nvSpPr>
        <p:spPr>
          <a:xfrm rot="5400000">
            <a:off x="6527766" y="1495211"/>
            <a:ext cx="4393775" cy="4673874"/>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5">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lgn="ctr">
              <a:defRPr sz="3000">
                <a:solidFill>
                  <a:srgbClr val="FFFFFF"/>
                </a:solidFill>
              </a:defRPr>
            </a:pPr>
            <a:endParaRPr sz="1600" b="1">
              <a:solidFill>
                <a:schemeClr val="bg1"/>
              </a:solidFill>
            </a:endParaRPr>
          </a:p>
        </p:txBody>
      </p:sp>
      <p:sp>
        <p:nvSpPr>
          <p:cNvPr id="18" name="Shape">
            <a:extLst>
              <a:ext uri="{FF2B5EF4-FFF2-40B4-BE49-F238E27FC236}">
                <a16:creationId xmlns:a16="http://schemas.microsoft.com/office/drawing/2014/main" id="{2ABC39EF-0E4A-4120-A8D4-BD1FF04C24B1}"/>
              </a:ext>
            </a:extLst>
          </p:cNvPr>
          <p:cNvSpPr/>
          <p:nvPr/>
        </p:nvSpPr>
        <p:spPr>
          <a:xfrm rot="5400000">
            <a:off x="1420368" y="1471051"/>
            <a:ext cx="4393773" cy="4673873"/>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1">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defRPr sz="3000">
                <a:solidFill>
                  <a:srgbClr val="FFFFFF"/>
                </a:solidFill>
              </a:defRPr>
            </a:pPr>
            <a:endParaRPr sz="1600" b="1">
              <a:solidFill>
                <a:schemeClr val="bg1"/>
              </a:solidFill>
            </a:endParaRPr>
          </a:p>
        </p:txBody>
      </p:sp>
      <p:sp>
        <p:nvSpPr>
          <p:cNvPr id="3" name="Title 2">
            <a:extLst>
              <a:ext uri="{FF2B5EF4-FFF2-40B4-BE49-F238E27FC236}">
                <a16:creationId xmlns:a16="http://schemas.microsoft.com/office/drawing/2014/main" id="{FCEFE876-933A-4FDE-A03A-B60B5030C545}"/>
              </a:ext>
            </a:extLst>
          </p:cNvPr>
          <p:cNvSpPr>
            <a:spLocks noGrp="1"/>
          </p:cNvSpPr>
          <p:nvPr>
            <p:ph type="title"/>
          </p:nvPr>
        </p:nvSpPr>
        <p:spPr/>
        <p:txBody>
          <a:bodyPr>
            <a:normAutofit fontScale="90000"/>
          </a:bodyPr>
          <a:lstStyle/>
          <a:p>
            <a:r>
              <a:rPr lang="en-US" dirty="0"/>
              <a:t>Billing Platform – Benefits and Role</a:t>
            </a:r>
          </a:p>
        </p:txBody>
      </p:sp>
      <p:grpSp>
        <p:nvGrpSpPr>
          <p:cNvPr id="6" name="Group 5">
            <a:extLst>
              <a:ext uri="{FF2B5EF4-FFF2-40B4-BE49-F238E27FC236}">
                <a16:creationId xmlns:a16="http://schemas.microsoft.com/office/drawing/2014/main" id="{8C835DE2-5A26-471B-B363-418E640AA760}"/>
              </a:ext>
            </a:extLst>
          </p:cNvPr>
          <p:cNvGrpSpPr>
            <a:grpSpLocks noChangeAspect="1"/>
          </p:cNvGrpSpPr>
          <p:nvPr/>
        </p:nvGrpSpPr>
        <p:grpSpPr>
          <a:xfrm>
            <a:off x="2958650" y="1049519"/>
            <a:ext cx="1371600" cy="1371600"/>
            <a:chOff x="359609" y="3325722"/>
            <a:chExt cx="1828800" cy="1828801"/>
          </a:xfrm>
        </p:grpSpPr>
        <p:sp>
          <p:nvSpPr>
            <p:cNvPr id="7" name="Rounded Rectangle 39">
              <a:extLst>
                <a:ext uri="{FF2B5EF4-FFF2-40B4-BE49-F238E27FC236}">
                  <a16:creationId xmlns:a16="http://schemas.microsoft.com/office/drawing/2014/main" id="{12573E08-43E5-404A-945C-327CF3366B5E}"/>
                </a:ext>
              </a:extLst>
            </p:cNvPr>
            <p:cNvSpPr/>
            <p:nvPr/>
          </p:nvSpPr>
          <p:spPr>
            <a:xfrm>
              <a:off x="359609" y="3325722"/>
              <a:ext cx="1828800" cy="1828801"/>
            </a:xfrm>
            <a:prstGeom prst="roundRect">
              <a:avLst>
                <a:gd name="adj" fmla="val 3075"/>
              </a:avLst>
            </a:prstGeom>
            <a:solidFill>
              <a:srgbClr val="165C7D"/>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Segoe UI Light" panose="020B0502040204020203" pitchFamily="34" charset="0"/>
              </a:endParaRPr>
            </a:p>
            <a:p>
              <a:pPr algn="ctr"/>
              <a:endParaRPr lang="en-US">
                <a:cs typeface="Segoe UI Light" panose="020B0502040204020203" pitchFamily="34" charset="0"/>
              </a:endParaRPr>
            </a:p>
            <a:p>
              <a:pPr algn="ctr"/>
              <a:endParaRPr lang="en-US">
                <a:cs typeface="Segoe UI Light" panose="020B0502040204020203" pitchFamily="34" charset="0"/>
              </a:endParaRPr>
            </a:p>
            <a:p>
              <a:pPr algn="ctr"/>
              <a:r>
                <a:rPr lang="en-US">
                  <a:cs typeface="Segoe UI Light" panose="020B0502040204020203" pitchFamily="34" charset="0"/>
                </a:rPr>
                <a:t>Benefits</a:t>
              </a:r>
              <a:endParaRPr lang="en-US" sz="1400">
                <a:cs typeface="Segoe UI Light" panose="020B0502040204020203" pitchFamily="34" charset="0"/>
              </a:endParaRPr>
            </a:p>
          </p:txBody>
        </p:sp>
        <p:grpSp>
          <p:nvGrpSpPr>
            <p:cNvPr id="8" name="Group 7">
              <a:extLst>
                <a:ext uri="{FF2B5EF4-FFF2-40B4-BE49-F238E27FC236}">
                  <a16:creationId xmlns:a16="http://schemas.microsoft.com/office/drawing/2014/main" id="{028A91C7-3DCA-423C-974F-F4546685869C}"/>
                </a:ext>
              </a:extLst>
            </p:cNvPr>
            <p:cNvGrpSpPr/>
            <p:nvPr/>
          </p:nvGrpSpPr>
          <p:grpSpPr>
            <a:xfrm>
              <a:off x="816809" y="3569480"/>
              <a:ext cx="914400" cy="914400"/>
              <a:chOff x="7385204" y="3581541"/>
              <a:chExt cx="914400" cy="914400"/>
            </a:xfrm>
          </p:grpSpPr>
          <p:sp>
            <p:nvSpPr>
              <p:cNvPr id="9" name="Oval 8">
                <a:extLst>
                  <a:ext uri="{FF2B5EF4-FFF2-40B4-BE49-F238E27FC236}">
                    <a16:creationId xmlns:a16="http://schemas.microsoft.com/office/drawing/2014/main" id="{CE4FE978-30BB-475C-8DC4-BC8A7779B7A5}"/>
                  </a:ext>
                </a:extLst>
              </p:cNvPr>
              <p:cNvSpPr/>
              <p:nvPr/>
            </p:nvSpPr>
            <p:spPr>
              <a:xfrm>
                <a:off x="7385204" y="358154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Thumbs up sign outline">
                <a:extLst>
                  <a:ext uri="{FF2B5EF4-FFF2-40B4-BE49-F238E27FC236}">
                    <a16:creationId xmlns:a16="http://schemas.microsoft.com/office/drawing/2014/main" id="{3DF05C4E-3467-4309-A3A6-8F2A1DD8FD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450841" y="3608113"/>
                <a:ext cx="803645" cy="803645"/>
              </a:xfrm>
              <a:prstGeom prst="rect">
                <a:avLst/>
              </a:prstGeom>
              <a:noFill/>
            </p:spPr>
          </p:pic>
        </p:grpSp>
      </p:grpSp>
      <p:grpSp>
        <p:nvGrpSpPr>
          <p:cNvPr id="11" name="Group 10">
            <a:extLst>
              <a:ext uri="{FF2B5EF4-FFF2-40B4-BE49-F238E27FC236}">
                <a16:creationId xmlns:a16="http://schemas.microsoft.com/office/drawing/2014/main" id="{AC697662-EEA0-4E98-9E64-4E49CB6E8FFB}"/>
              </a:ext>
            </a:extLst>
          </p:cNvPr>
          <p:cNvGrpSpPr>
            <a:grpSpLocks noChangeAspect="1"/>
          </p:cNvGrpSpPr>
          <p:nvPr/>
        </p:nvGrpSpPr>
        <p:grpSpPr>
          <a:xfrm>
            <a:off x="8038855" y="1047448"/>
            <a:ext cx="1371600" cy="1371600"/>
            <a:chOff x="4987682" y="2873777"/>
            <a:chExt cx="1912415" cy="1828801"/>
          </a:xfrm>
        </p:grpSpPr>
        <p:sp>
          <p:nvSpPr>
            <p:cNvPr id="12" name="Rounded Rectangle 36">
              <a:extLst>
                <a:ext uri="{FF2B5EF4-FFF2-40B4-BE49-F238E27FC236}">
                  <a16:creationId xmlns:a16="http://schemas.microsoft.com/office/drawing/2014/main" id="{9ED1999C-F669-4B09-BD16-8CAFC36179F4}"/>
                </a:ext>
              </a:extLst>
            </p:cNvPr>
            <p:cNvSpPr/>
            <p:nvPr/>
          </p:nvSpPr>
          <p:spPr>
            <a:xfrm>
              <a:off x="4987682" y="2873777"/>
              <a:ext cx="1912415" cy="1828801"/>
            </a:xfrm>
            <a:prstGeom prst="roundRect">
              <a:avLst>
                <a:gd name="adj" fmla="val 3075"/>
              </a:avLst>
            </a:prstGeom>
            <a:solidFill>
              <a:srgbClr val="687DA1"/>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Segoe UI Light" panose="020B0502040204020203" pitchFamily="34" charset="0"/>
              </a:endParaRPr>
            </a:p>
            <a:p>
              <a:pPr algn="ctr"/>
              <a:endParaRPr lang="en-US">
                <a:cs typeface="Segoe UI Light" panose="020B0502040204020203" pitchFamily="34" charset="0"/>
              </a:endParaRPr>
            </a:p>
            <a:p>
              <a:pPr algn="ctr"/>
              <a:endParaRPr lang="en-US">
                <a:cs typeface="Segoe UI Light" panose="020B0502040204020203" pitchFamily="34" charset="0"/>
              </a:endParaRPr>
            </a:p>
            <a:p>
              <a:pPr algn="ctr"/>
              <a:r>
                <a:rPr lang="en-US">
                  <a:cs typeface="Segoe UI Light" panose="020B0502040204020203" pitchFamily="34" charset="0"/>
                </a:rPr>
                <a:t>Role</a:t>
              </a:r>
              <a:endParaRPr lang="en-US" sz="1600">
                <a:cs typeface="Segoe UI Light" panose="020B0502040204020203" pitchFamily="34" charset="0"/>
              </a:endParaRPr>
            </a:p>
          </p:txBody>
        </p:sp>
        <p:grpSp>
          <p:nvGrpSpPr>
            <p:cNvPr id="13" name="Group 12">
              <a:extLst>
                <a:ext uri="{FF2B5EF4-FFF2-40B4-BE49-F238E27FC236}">
                  <a16:creationId xmlns:a16="http://schemas.microsoft.com/office/drawing/2014/main" id="{160E54D0-A1F8-479C-A9AC-858802758F25}"/>
                </a:ext>
              </a:extLst>
            </p:cNvPr>
            <p:cNvGrpSpPr/>
            <p:nvPr/>
          </p:nvGrpSpPr>
          <p:grpSpPr>
            <a:xfrm>
              <a:off x="5489959" y="3153091"/>
              <a:ext cx="914401" cy="914400"/>
              <a:chOff x="3724840" y="3181556"/>
              <a:chExt cx="914401" cy="914400"/>
            </a:xfrm>
          </p:grpSpPr>
          <p:sp>
            <p:nvSpPr>
              <p:cNvPr id="14" name="Oval 13">
                <a:extLst>
                  <a:ext uri="{FF2B5EF4-FFF2-40B4-BE49-F238E27FC236}">
                    <a16:creationId xmlns:a16="http://schemas.microsoft.com/office/drawing/2014/main" id="{CCADE0EB-56FA-42CA-8130-69A366FEDB08}"/>
                  </a:ext>
                </a:extLst>
              </p:cNvPr>
              <p:cNvSpPr/>
              <p:nvPr/>
            </p:nvSpPr>
            <p:spPr>
              <a:xfrm>
                <a:off x="3724840" y="3181556"/>
                <a:ext cx="914401"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3" descr="Users with solid fill">
                <a:extLst>
                  <a:ext uri="{FF2B5EF4-FFF2-40B4-BE49-F238E27FC236}">
                    <a16:creationId xmlns:a16="http://schemas.microsoft.com/office/drawing/2014/main" id="{6E506722-BC25-4A1B-B443-1366CC91A6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18477" y="3291088"/>
                <a:ext cx="727127" cy="695335"/>
              </a:xfrm>
              <a:prstGeom prst="rect">
                <a:avLst/>
              </a:prstGeom>
            </p:spPr>
          </p:pic>
        </p:grpSp>
      </p:grpSp>
      <p:sp>
        <p:nvSpPr>
          <p:cNvPr id="24" name="TextBox 23">
            <a:extLst>
              <a:ext uri="{FF2B5EF4-FFF2-40B4-BE49-F238E27FC236}">
                <a16:creationId xmlns:a16="http://schemas.microsoft.com/office/drawing/2014/main" id="{48D1643C-773E-476D-A946-738C7C324272}"/>
              </a:ext>
            </a:extLst>
          </p:cNvPr>
          <p:cNvSpPr txBox="1"/>
          <p:nvPr/>
        </p:nvSpPr>
        <p:spPr>
          <a:xfrm>
            <a:off x="6562282" y="2596106"/>
            <a:ext cx="4324745" cy="2554545"/>
          </a:xfrm>
          <a:prstGeom prst="rect">
            <a:avLst/>
          </a:prstGeom>
          <a:noFill/>
        </p:spPr>
        <p:txBody>
          <a:bodyPr wrap="square" lIns="0" rIns="0" rtlCol="0" anchor="t">
            <a:spAutoFit/>
          </a:bodyPr>
          <a:lstStyle/>
          <a:p>
            <a:pPr marL="285750" indent="-285750">
              <a:buFont typeface="Arial" panose="020B0604020202020204" pitchFamily="34" charset="0"/>
              <a:buChar char="•"/>
            </a:pPr>
            <a:r>
              <a:rPr lang="en-US" sz="1600" dirty="0">
                <a:solidFill>
                  <a:srgbClr val="193560"/>
                </a:solidFill>
              </a:rPr>
              <a:t>Provide an electronic platform to support a more streamlined process for those involved in the UHA (</a:t>
            </a:r>
            <a:r>
              <a:rPr lang="en-US" sz="1600" i="1" dirty="0">
                <a:solidFill>
                  <a:srgbClr val="193560"/>
                </a:solidFill>
              </a:rPr>
              <a:t>e.g., </a:t>
            </a:r>
            <a:r>
              <a:rPr lang="en-US" sz="1600" dirty="0">
                <a:solidFill>
                  <a:srgbClr val="193560"/>
                </a:solidFill>
              </a:rPr>
              <a:t>support data management and submission)</a:t>
            </a:r>
          </a:p>
          <a:p>
            <a:endParaRPr lang="en-US" sz="1600" dirty="0">
              <a:solidFill>
                <a:srgbClr val="193560"/>
              </a:solidFill>
            </a:endParaRPr>
          </a:p>
          <a:p>
            <a:pPr marL="285750" indent="-285750">
              <a:buFont typeface="Arial" panose="020B0604020202020204" pitchFamily="34" charset="0"/>
              <a:buChar char="•"/>
            </a:pPr>
            <a:r>
              <a:rPr lang="en-US" sz="1600" dirty="0">
                <a:solidFill>
                  <a:srgbClr val="193560"/>
                </a:solidFill>
              </a:rPr>
              <a:t>Support CBOs with less capacity to submit claims and receive reimbursements</a:t>
            </a:r>
          </a:p>
          <a:p>
            <a:pPr marL="285750" indent="-285750">
              <a:buFont typeface="Arial" panose="020B0604020202020204" pitchFamily="34" charset="0"/>
              <a:buChar char="•"/>
            </a:pPr>
            <a:endParaRPr lang="en-US" sz="1600" dirty="0">
              <a:solidFill>
                <a:srgbClr val="193560"/>
              </a:solidFill>
            </a:endParaRPr>
          </a:p>
          <a:p>
            <a:pPr marL="285750" indent="-285750">
              <a:buFont typeface="Arial" panose="020B0604020202020204" pitchFamily="34" charset="0"/>
              <a:buChar char="•"/>
            </a:pPr>
            <a:r>
              <a:rPr lang="en-US" sz="1600" dirty="0">
                <a:solidFill>
                  <a:srgbClr val="193560"/>
                </a:solidFill>
              </a:rPr>
              <a:t>Bill and receive payments from CMS and other payers</a:t>
            </a:r>
          </a:p>
        </p:txBody>
      </p:sp>
      <p:sp>
        <p:nvSpPr>
          <p:cNvPr id="19" name="TextBox 18">
            <a:extLst>
              <a:ext uri="{FF2B5EF4-FFF2-40B4-BE49-F238E27FC236}">
                <a16:creationId xmlns:a16="http://schemas.microsoft.com/office/drawing/2014/main" id="{9C8BFB51-3F5A-4A16-8ECC-467E04C6BDF8}"/>
              </a:ext>
            </a:extLst>
          </p:cNvPr>
          <p:cNvSpPr txBox="1"/>
          <p:nvPr/>
        </p:nvSpPr>
        <p:spPr>
          <a:xfrm>
            <a:off x="1489731" y="2596105"/>
            <a:ext cx="4324745" cy="3046988"/>
          </a:xfrm>
          <a:prstGeom prst="rect">
            <a:avLst/>
          </a:prstGeom>
          <a:noFill/>
        </p:spPr>
        <p:txBody>
          <a:bodyPr wrap="square" lIns="0" rIns="0" rtlCol="0" anchor="t">
            <a:spAutoFit/>
          </a:bodyPr>
          <a:lstStyle/>
          <a:p>
            <a:pPr marL="285750" indent="-285750">
              <a:buFont typeface="Arial" panose="020B0604020202020204" pitchFamily="34" charset="0"/>
              <a:buChar char="•"/>
            </a:pPr>
            <a:r>
              <a:rPr lang="en-US" sz="1600" noProof="1">
                <a:solidFill>
                  <a:srgbClr val="193560"/>
                </a:solidFill>
              </a:rPr>
              <a:t>Elevate your business profile by bringing needed technologies to CBOs serving populations at high risk</a:t>
            </a:r>
          </a:p>
          <a:p>
            <a:pPr marL="285750" indent="-285750">
              <a:buFont typeface="Arial" panose="020B0604020202020204" pitchFamily="34" charset="0"/>
              <a:buChar char="•"/>
            </a:pPr>
            <a:endParaRPr lang="en-US" sz="1600" noProof="1">
              <a:solidFill>
                <a:srgbClr val="193560"/>
              </a:solidFill>
            </a:endParaRPr>
          </a:p>
          <a:p>
            <a:pPr marL="285750" indent="-285750">
              <a:buFont typeface="Arial" panose="020B0604020202020204" pitchFamily="34" charset="0"/>
              <a:buChar char="•"/>
            </a:pPr>
            <a:r>
              <a:rPr lang="en-US" sz="1600" noProof="1">
                <a:solidFill>
                  <a:srgbClr val="193560"/>
                </a:solidFill>
              </a:rPr>
              <a:t>Be a key contributor in making a positive change for the collective impact of the population being served</a:t>
            </a:r>
          </a:p>
          <a:p>
            <a:pPr marL="342900" indent="-342900">
              <a:buFont typeface="Arial" panose="020B0604020202020204" pitchFamily="34" charset="0"/>
              <a:buChar char="•"/>
            </a:pPr>
            <a:endParaRPr lang="en-US" sz="1600" noProof="1">
              <a:solidFill>
                <a:srgbClr val="193560"/>
              </a:solidFill>
            </a:endParaRPr>
          </a:p>
          <a:p>
            <a:pPr marL="342900" indent="-342900">
              <a:buFont typeface="Arial" panose="020B0604020202020204" pitchFamily="34" charset="0"/>
              <a:buChar char="•"/>
            </a:pPr>
            <a:r>
              <a:rPr lang="en-US" sz="1600" noProof="1">
                <a:solidFill>
                  <a:srgbClr val="193560"/>
                </a:solidFill>
              </a:rPr>
              <a:t>Advance your organization’s mission and goals that align with the goals of a UHA</a:t>
            </a:r>
          </a:p>
          <a:p>
            <a:pPr marL="342900" indent="-342900">
              <a:buFont typeface="Arial" panose="020B0604020202020204" pitchFamily="34" charset="0"/>
              <a:buChar char="•"/>
            </a:pPr>
            <a:endParaRPr lang="en-US" sz="1600" noProof="1">
              <a:solidFill>
                <a:srgbClr val="193560"/>
              </a:solidFill>
            </a:endParaRPr>
          </a:p>
          <a:p>
            <a:pPr marL="342900" indent="-342900">
              <a:buFont typeface="Arial" panose="020B0604020202020204" pitchFamily="34" charset="0"/>
              <a:buChar char="•"/>
            </a:pPr>
            <a:r>
              <a:rPr lang="en-US" sz="1600" noProof="1">
                <a:solidFill>
                  <a:srgbClr val="193560"/>
                </a:solidFill>
              </a:rPr>
              <a:t>Increased long-term sustainability</a:t>
            </a:r>
          </a:p>
        </p:txBody>
      </p:sp>
      <p:sp>
        <p:nvSpPr>
          <p:cNvPr id="20" name="Slide Number Placeholder 1">
            <a:extLst>
              <a:ext uri="{FF2B5EF4-FFF2-40B4-BE49-F238E27FC236}">
                <a16:creationId xmlns:a16="http://schemas.microsoft.com/office/drawing/2014/main" id="{DA72C72B-28F2-433C-B246-EBB461D6150A}"/>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21</a:t>
            </a:fld>
            <a:endParaRPr lang="en-US"/>
          </a:p>
        </p:txBody>
      </p:sp>
    </p:spTree>
    <p:extLst>
      <p:ext uri="{BB962C8B-B14F-4D97-AF65-F5344CB8AC3E}">
        <p14:creationId xmlns:p14="http://schemas.microsoft.com/office/powerpoint/2010/main" val="1170922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a:extLst>
              <a:ext uri="{FF2B5EF4-FFF2-40B4-BE49-F238E27FC236}">
                <a16:creationId xmlns:a16="http://schemas.microsoft.com/office/drawing/2014/main" id="{052DBD74-9FE4-4AB4-9008-5DE0C9880B2A}"/>
              </a:ext>
            </a:extLst>
          </p:cNvPr>
          <p:cNvSpPr/>
          <p:nvPr/>
        </p:nvSpPr>
        <p:spPr>
          <a:xfrm rot="5400000">
            <a:off x="6625963" y="1397014"/>
            <a:ext cx="4197382" cy="4673874"/>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5">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lgn="ctr">
              <a:defRPr sz="3000">
                <a:solidFill>
                  <a:srgbClr val="FFFFFF"/>
                </a:solidFill>
              </a:defRPr>
            </a:pPr>
            <a:endParaRPr sz="1600" b="1">
              <a:solidFill>
                <a:schemeClr val="bg1"/>
              </a:solidFill>
            </a:endParaRPr>
          </a:p>
        </p:txBody>
      </p:sp>
      <p:sp>
        <p:nvSpPr>
          <p:cNvPr id="18" name="Shape">
            <a:extLst>
              <a:ext uri="{FF2B5EF4-FFF2-40B4-BE49-F238E27FC236}">
                <a16:creationId xmlns:a16="http://schemas.microsoft.com/office/drawing/2014/main" id="{2ABC39EF-0E4A-4120-A8D4-BD1FF04C24B1}"/>
              </a:ext>
            </a:extLst>
          </p:cNvPr>
          <p:cNvSpPr/>
          <p:nvPr/>
        </p:nvSpPr>
        <p:spPr>
          <a:xfrm rot="5400000">
            <a:off x="1518565" y="1372855"/>
            <a:ext cx="4197380" cy="4673873"/>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1">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defRPr sz="3000">
                <a:solidFill>
                  <a:srgbClr val="FFFFFF"/>
                </a:solidFill>
              </a:defRPr>
            </a:pPr>
            <a:endParaRPr sz="1600" b="1">
              <a:solidFill>
                <a:schemeClr val="bg1"/>
              </a:solidFill>
            </a:endParaRPr>
          </a:p>
        </p:txBody>
      </p:sp>
      <p:sp>
        <p:nvSpPr>
          <p:cNvPr id="3" name="Title 2">
            <a:extLst>
              <a:ext uri="{FF2B5EF4-FFF2-40B4-BE49-F238E27FC236}">
                <a16:creationId xmlns:a16="http://schemas.microsoft.com/office/drawing/2014/main" id="{FCEFE876-933A-4FDE-A03A-B60B5030C545}"/>
              </a:ext>
            </a:extLst>
          </p:cNvPr>
          <p:cNvSpPr>
            <a:spLocks noGrp="1"/>
          </p:cNvSpPr>
          <p:nvPr>
            <p:ph type="title"/>
          </p:nvPr>
        </p:nvSpPr>
        <p:spPr/>
        <p:txBody>
          <a:bodyPr>
            <a:normAutofit fontScale="90000"/>
          </a:bodyPr>
          <a:lstStyle/>
          <a:p>
            <a:r>
              <a:rPr lang="en-US" dirty="0"/>
              <a:t>Payers– Benefits and Role</a:t>
            </a:r>
          </a:p>
        </p:txBody>
      </p:sp>
      <p:grpSp>
        <p:nvGrpSpPr>
          <p:cNvPr id="6" name="Group 5">
            <a:extLst>
              <a:ext uri="{FF2B5EF4-FFF2-40B4-BE49-F238E27FC236}">
                <a16:creationId xmlns:a16="http://schemas.microsoft.com/office/drawing/2014/main" id="{8C835DE2-5A26-471B-B363-418E640AA760}"/>
              </a:ext>
            </a:extLst>
          </p:cNvPr>
          <p:cNvGrpSpPr>
            <a:grpSpLocks noChangeAspect="1"/>
          </p:cNvGrpSpPr>
          <p:nvPr/>
        </p:nvGrpSpPr>
        <p:grpSpPr>
          <a:xfrm>
            <a:off x="2958650" y="1049519"/>
            <a:ext cx="1371600" cy="1371600"/>
            <a:chOff x="359609" y="3325722"/>
            <a:chExt cx="1828800" cy="1828801"/>
          </a:xfrm>
        </p:grpSpPr>
        <p:sp>
          <p:nvSpPr>
            <p:cNvPr id="7" name="Rounded Rectangle 39">
              <a:extLst>
                <a:ext uri="{FF2B5EF4-FFF2-40B4-BE49-F238E27FC236}">
                  <a16:creationId xmlns:a16="http://schemas.microsoft.com/office/drawing/2014/main" id="{12573E08-43E5-404A-945C-327CF3366B5E}"/>
                </a:ext>
              </a:extLst>
            </p:cNvPr>
            <p:cNvSpPr/>
            <p:nvPr/>
          </p:nvSpPr>
          <p:spPr>
            <a:xfrm>
              <a:off x="359609" y="3325722"/>
              <a:ext cx="1828800" cy="1828801"/>
            </a:xfrm>
            <a:prstGeom prst="roundRect">
              <a:avLst>
                <a:gd name="adj" fmla="val 3075"/>
              </a:avLst>
            </a:prstGeom>
            <a:solidFill>
              <a:srgbClr val="165C7D"/>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Segoe UI Light" panose="020B0502040204020203" pitchFamily="34" charset="0"/>
              </a:endParaRPr>
            </a:p>
            <a:p>
              <a:pPr algn="ctr"/>
              <a:endParaRPr lang="en-US">
                <a:cs typeface="Segoe UI Light" panose="020B0502040204020203" pitchFamily="34" charset="0"/>
              </a:endParaRPr>
            </a:p>
            <a:p>
              <a:pPr algn="ctr"/>
              <a:endParaRPr lang="en-US">
                <a:cs typeface="Segoe UI Light" panose="020B0502040204020203" pitchFamily="34" charset="0"/>
              </a:endParaRPr>
            </a:p>
            <a:p>
              <a:pPr algn="ctr"/>
              <a:r>
                <a:rPr lang="en-US">
                  <a:cs typeface="Segoe UI Light" panose="020B0502040204020203" pitchFamily="34" charset="0"/>
                </a:rPr>
                <a:t>Benefits</a:t>
              </a:r>
              <a:endParaRPr lang="en-US" sz="1400">
                <a:cs typeface="Segoe UI Light" panose="020B0502040204020203" pitchFamily="34" charset="0"/>
              </a:endParaRPr>
            </a:p>
          </p:txBody>
        </p:sp>
        <p:grpSp>
          <p:nvGrpSpPr>
            <p:cNvPr id="8" name="Group 7">
              <a:extLst>
                <a:ext uri="{FF2B5EF4-FFF2-40B4-BE49-F238E27FC236}">
                  <a16:creationId xmlns:a16="http://schemas.microsoft.com/office/drawing/2014/main" id="{028A91C7-3DCA-423C-974F-F4546685869C}"/>
                </a:ext>
              </a:extLst>
            </p:cNvPr>
            <p:cNvGrpSpPr/>
            <p:nvPr/>
          </p:nvGrpSpPr>
          <p:grpSpPr>
            <a:xfrm>
              <a:off x="816809" y="3569480"/>
              <a:ext cx="914400" cy="914400"/>
              <a:chOff x="7385204" y="3581541"/>
              <a:chExt cx="914400" cy="914400"/>
            </a:xfrm>
          </p:grpSpPr>
          <p:sp>
            <p:nvSpPr>
              <p:cNvPr id="9" name="Oval 8">
                <a:extLst>
                  <a:ext uri="{FF2B5EF4-FFF2-40B4-BE49-F238E27FC236}">
                    <a16:creationId xmlns:a16="http://schemas.microsoft.com/office/drawing/2014/main" id="{CE4FE978-30BB-475C-8DC4-BC8A7779B7A5}"/>
                  </a:ext>
                </a:extLst>
              </p:cNvPr>
              <p:cNvSpPr/>
              <p:nvPr/>
            </p:nvSpPr>
            <p:spPr>
              <a:xfrm>
                <a:off x="7385204" y="358154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Thumbs up sign outline">
                <a:extLst>
                  <a:ext uri="{FF2B5EF4-FFF2-40B4-BE49-F238E27FC236}">
                    <a16:creationId xmlns:a16="http://schemas.microsoft.com/office/drawing/2014/main" id="{3DF05C4E-3467-4309-A3A6-8F2A1DD8FD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450841" y="3608113"/>
                <a:ext cx="803645" cy="803645"/>
              </a:xfrm>
              <a:prstGeom prst="rect">
                <a:avLst/>
              </a:prstGeom>
              <a:noFill/>
            </p:spPr>
          </p:pic>
        </p:grpSp>
      </p:grpSp>
      <p:grpSp>
        <p:nvGrpSpPr>
          <p:cNvPr id="11" name="Group 10">
            <a:extLst>
              <a:ext uri="{FF2B5EF4-FFF2-40B4-BE49-F238E27FC236}">
                <a16:creationId xmlns:a16="http://schemas.microsoft.com/office/drawing/2014/main" id="{AC697662-EEA0-4E98-9E64-4E49CB6E8FFB}"/>
              </a:ext>
            </a:extLst>
          </p:cNvPr>
          <p:cNvGrpSpPr>
            <a:grpSpLocks noChangeAspect="1"/>
          </p:cNvGrpSpPr>
          <p:nvPr/>
        </p:nvGrpSpPr>
        <p:grpSpPr>
          <a:xfrm>
            <a:off x="8038855" y="1047448"/>
            <a:ext cx="1371600" cy="1371600"/>
            <a:chOff x="4987682" y="2873777"/>
            <a:chExt cx="1912415" cy="1828801"/>
          </a:xfrm>
        </p:grpSpPr>
        <p:sp>
          <p:nvSpPr>
            <p:cNvPr id="12" name="Rounded Rectangle 36">
              <a:extLst>
                <a:ext uri="{FF2B5EF4-FFF2-40B4-BE49-F238E27FC236}">
                  <a16:creationId xmlns:a16="http://schemas.microsoft.com/office/drawing/2014/main" id="{9ED1999C-F669-4B09-BD16-8CAFC36179F4}"/>
                </a:ext>
              </a:extLst>
            </p:cNvPr>
            <p:cNvSpPr/>
            <p:nvPr/>
          </p:nvSpPr>
          <p:spPr>
            <a:xfrm>
              <a:off x="4987682" y="2873777"/>
              <a:ext cx="1912415" cy="1828801"/>
            </a:xfrm>
            <a:prstGeom prst="roundRect">
              <a:avLst>
                <a:gd name="adj" fmla="val 3075"/>
              </a:avLst>
            </a:prstGeom>
            <a:solidFill>
              <a:srgbClr val="687DA1"/>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Segoe UI Light" panose="020B0502040204020203" pitchFamily="34" charset="0"/>
              </a:endParaRPr>
            </a:p>
            <a:p>
              <a:pPr algn="ctr"/>
              <a:endParaRPr lang="en-US">
                <a:cs typeface="Segoe UI Light" panose="020B0502040204020203" pitchFamily="34" charset="0"/>
              </a:endParaRPr>
            </a:p>
            <a:p>
              <a:pPr algn="ctr"/>
              <a:endParaRPr lang="en-US">
                <a:cs typeface="Segoe UI Light" panose="020B0502040204020203" pitchFamily="34" charset="0"/>
              </a:endParaRPr>
            </a:p>
            <a:p>
              <a:pPr algn="ctr"/>
              <a:r>
                <a:rPr lang="en-US">
                  <a:cs typeface="Segoe UI Light" panose="020B0502040204020203" pitchFamily="34" charset="0"/>
                </a:rPr>
                <a:t>Role</a:t>
              </a:r>
              <a:endParaRPr lang="en-US" sz="1600">
                <a:cs typeface="Segoe UI Light" panose="020B0502040204020203" pitchFamily="34" charset="0"/>
              </a:endParaRPr>
            </a:p>
          </p:txBody>
        </p:sp>
        <p:grpSp>
          <p:nvGrpSpPr>
            <p:cNvPr id="13" name="Group 12">
              <a:extLst>
                <a:ext uri="{FF2B5EF4-FFF2-40B4-BE49-F238E27FC236}">
                  <a16:creationId xmlns:a16="http://schemas.microsoft.com/office/drawing/2014/main" id="{160E54D0-A1F8-479C-A9AC-858802758F25}"/>
                </a:ext>
              </a:extLst>
            </p:cNvPr>
            <p:cNvGrpSpPr/>
            <p:nvPr/>
          </p:nvGrpSpPr>
          <p:grpSpPr>
            <a:xfrm>
              <a:off x="5489959" y="3153091"/>
              <a:ext cx="914401" cy="914400"/>
              <a:chOff x="3724840" y="3181556"/>
              <a:chExt cx="914401" cy="914400"/>
            </a:xfrm>
          </p:grpSpPr>
          <p:sp>
            <p:nvSpPr>
              <p:cNvPr id="14" name="Oval 13">
                <a:extLst>
                  <a:ext uri="{FF2B5EF4-FFF2-40B4-BE49-F238E27FC236}">
                    <a16:creationId xmlns:a16="http://schemas.microsoft.com/office/drawing/2014/main" id="{CCADE0EB-56FA-42CA-8130-69A366FEDB08}"/>
                  </a:ext>
                </a:extLst>
              </p:cNvPr>
              <p:cNvSpPr/>
              <p:nvPr/>
            </p:nvSpPr>
            <p:spPr>
              <a:xfrm>
                <a:off x="3724840" y="3181556"/>
                <a:ext cx="914401"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3" descr="Users with solid fill">
                <a:extLst>
                  <a:ext uri="{FF2B5EF4-FFF2-40B4-BE49-F238E27FC236}">
                    <a16:creationId xmlns:a16="http://schemas.microsoft.com/office/drawing/2014/main" id="{6E506722-BC25-4A1B-B443-1366CC91A6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18477" y="3291088"/>
                <a:ext cx="727127" cy="695335"/>
              </a:xfrm>
              <a:prstGeom prst="rect">
                <a:avLst/>
              </a:prstGeom>
            </p:spPr>
          </p:pic>
        </p:grpSp>
      </p:grpSp>
      <p:sp>
        <p:nvSpPr>
          <p:cNvPr id="24" name="TextBox 23">
            <a:extLst>
              <a:ext uri="{FF2B5EF4-FFF2-40B4-BE49-F238E27FC236}">
                <a16:creationId xmlns:a16="http://schemas.microsoft.com/office/drawing/2014/main" id="{48D1643C-773E-476D-A946-738C7C324272}"/>
              </a:ext>
            </a:extLst>
          </p:cNvPr>
          <p:cNvSpPr txBox="1"/>
          <p:nvPr/>
        </p:nvSpPr>
        <p:spPr>
          <a:xfrm>
            <a:off x="6562282" y="2596106"/>
            <a:ext cx="4324745" cy="2554545"/>
          </a:xfrm>
          <a:prstGeom prst="rect">
            <a:avLst/>
          </a:prstGeom>
          <a:noFill/>
        </p:spPr>
        <p:txBody>
          <a:bodyPr wrap="square" lIns="0" rIns="0" rtlCol="0" anchor="t">
            <a:spAutoFit/>
          </a:bodyPr>
          <a:lstStyle/>
          <a:p>
            <a:pPr marL="285750" indent="-285750">
              <a:buFont typeface="Arial" panose="020B0604020202020204" pitchFamily="34" charset="0"/>
              <a:buChar char="•"/>
            </a:pPr>
            <a:r>
              <a:rPr lang="en-US" sz="1600" dirty="0">
                <a:solidFill>
                  <a:srgbClr val="193560"/>
                </a:solidFill>
              </a:rPr>
              <a:t>Provide coverage of the National DPP lifestyle change program </a:t>
            </a:r>
          </a:p>
          <a:p>
            <a:endParaRPr lang="en-US" sz="1600" dirty="0">
              <a:solidFill>
                <a:srgbClr val="193560"/>
              </a:solidFill>
            </a:endParaRPr>
          </a:p>
          <a:p>
            <a:pPr marL="285750" indent="-285750">
              <a:buFont typeface="Arial" panose="020B0604020202020204" pitchFamily="34" charset="0"/>
              <a:buChar char="•"/>
            </a:pPr>
            <a:r>
              <a:rPr lang="en-US" sz="1600" dirty="0">
                <a:solidFill>
                  <a:srgbClr val="193560"/>
                </a:solidFill>
              </a:rPr>
              <a:t>Provide guidance on how to access coverage</a:t>
            </a:r>
          </a:p>
          <a:p>
            <a:endParaRPr lang="en-US" sz="1600" dirty="0">
              <a:solidFill>
                <a:srgbClr val="193560"/>
              </a:solidFill>
            </a:endParaRPr>
          </a:p>
          <a:p>
            <a:pPr marL="742950" lvl="1" indent="-285750">
              <a:buFont typeface="Courier New" panose="02070309020205020404" pitchFamily="49" charset="0"/>
              <a:buChar char="o"/>
            </a:pPr>
            <a:r>
              <a:rPr lang="en-US" sz="1600" dirty="0">
                <a:solidFill>
                  <a:srgbClr val="193560"/>
                </a:solidFill>
              </a:rPr>
              <a:t>Examples include Medicare Advantage (MA) plans, Medicaid managed care organizations (MCOs), self-insured employers, and other private insurers. </a:t>
            </a:r>
          </a:p>
        </p:txBody>
      </p:sp>
      <p:sp>
        <p:nvSpPr>
          <p:cNvPr id="19" name="TextBox 18">
            <a:extLst>
              <a:ext uri="{FF2B5EF4-FFF2-40B4-BE49-F238E27FC236}">
                <a16:creationId xmlns:a16="http://schemas.microsoft.com/office/drawing/2014/main" id="{9C8BFB51-3F5A-4A16-8ECC-467E04C6BDF8}"/>
              </a:ext>
            </a:extLst>
          </p:cNvPr>
          <p:cNvSpPr txBox="1"/>
          <p:nvPr/>
        </p:nvSpPr>
        <p:spPr>
          <a:xfrm>
            <a:off x="1489731" y="2596105"/>
            <a:ext cx="4324745" cy="2800767"/>
          </a:xfrm>
          <a:prstGeom prst="rect">
            <a:avLst/>
          </a:prstGeom>
          <a:noFill/>
        </p:spPr>
        <p:txBody>
          <a:bodyPr wrap="square" lIns="0" rIns="0" rtlCol="0" anchor="t">
            <a:spAutoFit/>
          </a:bodyPr>
          <a:lstStyle/>
          <a:p>
            <a:pPr marL="285750" indent="-285750">
              <a:buFont typeface="Arial" panose="020B0604020202020204" pitchFamily="34" charset="0"/>
              <a:buChar char="•"/>
            </a:pPr>
            <a:r>
              <a:rPr lang="en-US" sz="1600" dirty="0">
                <a:solidFill>
                  <a:srgbClr val="193560"/>
                </a:solidFill>
              </a:rPr>
              <a:t>Access to a “one-stop-shop” where payers can contract with one entity to access multiple delivery organizations and streamline reimbursement rates/processes</a:t>
            </a:r>
          </a:p>
          <a:p>
            <a:pPr marL="285750" indent="-285750">
              <a:buFont typeface="Arial" panose="020B0604020202020204" pitchFamily="34" charset="0"/>
              <a:buChar char="•"/>
            </a:pPr>
            <a:endParaRPr lang="en-US" sz="1600" dirty="0">
              <a:solidFill>
                <a:srgbClr val="193560"/>
              </a:solidFill>
            </a:endParaRPr>
          </a:p>
          <a:p>
            <a:pPr marL="285750" indent="-285750">
              <a:buFont typeface="Arial" panose="020B0604020202020204" pitchFamily="34" charset="0"/>
              <a:buChar char="•"/>
            </a:pPr>
            <a:r>
              <a:rPr lang="en-US" sz="1600" noProof="1">
                <a:solidFill>
                  <a:srgbClr val="193560"/>
                </a:solidFill>
              </a:rPr>
              <a:t>Elevate your organization’s profile and involvement in the effort to prevent type 2 diabetes</a:t>
            </a:r>
          </a:p>
          <a:p>
            <a:endParaRPr lang="en-US" sz="1600" noProof="1">
              <a:solidFill>
                <a:srgbClr val="193560"/>
              </a:solidFill>
            </a:endParaRPr>
          </a:p>
          <a:p>
            <a:pPr marL="285750" indent="-285750">
              <a:buFont typeface="Arial" panose="020B0604020202020204" pitchFamily="34" charset="0"/>
              <a:buChar char="•"/>
            </a:pPr>
            <a:r>
              <a:rPr lang="en-US" sz="1600" noProof="1">
                <a:solidFill>
                  <a:srgbClr val="193560"/>
                </a:solidFill>
              </a:rPr>
              <a:t>Achieve cost savings related to providing an intervention at the prediabetes stage.</a:t>
            </a:r>
            <a:endParaRPr lang="en-US" sz="1600" dirty="0">
              <a:solidFill>
                <a:srgbClr val="193560"/>
              </a:solidFill>
            </a:endParaRPr>
          </a:p>
        </p:txBody>
      </p:sp>
      <p:sp>
        <p:nvSpPr>
          <p:cNvPr id="20" name="Slide Number Placeholder 1">
            <a:extLst>
              <a:ext uri="{FF2B5EF4-FFF2-40B4-BE49-F238E27FC236}">
                <a16:creationId xmlns:a16="http://schemas.microsoft.com/office/drawing/2014/main" id="{E3450326-83BF-4EF4-AF9B-0B172379ADC4}"/>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22</a:t>
            </a:fld>
            <a:endParaRPr lang="en-US"/>
          </a:p>
        </p:txBody>
      </p:sp>
    </p:spTree>
    <p:extLst>
      <p:ext uri="{BB962C8B-B14F-4D97-AF65-F5344CB8AC3E}">
        <p14:creationId xmlns:p14="http://schemas.microsoft.com/office/powerpoint/2010/main" val="419991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a:extLst>
              <a:ext uri="{FF2B5EF4-FFF2-40B4-BE49-F238E27FC236}">
                <a16:creationId xmlns:a16="http://schemas.microsoft.com/office/drawing/2014/main" id="{052DBD74-9FE4-4AB4-9008-5DE0C9880B2A}"/>
              </a:ext>
            </a:extLst>
          </p:cNvPr>
          <p:cNvSpPr/>
          <p:nvPr/>
        </p:nvSpPr>
        <p:spPr>
          <a:xfrm rot="5400000">
            <a:off x="6170715" y="1852262"/>
            <a:ext cx="5107878" cy="4673874"/>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5">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lgn="ctr">
              <a:defRPr sz="3000">
                <a:solidFill>
                  <a:srgbClr val="FFFFFF"/>
                </a:solidFill>
              </a:defRPr>
            </a:pPr>
            <a:endParaRPr sz="1600" b="1">
              <a:solidFill>
                <a:schemeClr val="bg1"/>
              </a:solidFill>
            </a:endParaRPr>
          </a:p>
        </p:txBody>
      </p:sp>
      <p:sp>
        <p:nvSpPr>
          <p:cNvPr id="18" name="Shape">
            <a:extLst>
              <a:ext uri="{FF2B5EF4-FFF2-40B4-BE49-F238E27FC236}">
                <a16:creationId xmlns:a16="http://schemas.microsoft.com/office/drawing/2014/main" id="{2ABC39EF-0E4A-4120-A8D4-BD1FF04C24B1}"/>
              </a:ext>
            </a:extLst>
          </p:cNvPr>
          <p:cNvSpPr/>
          <p:nvPr/>
        </p:nvSpPr>
        <p:spPr>
          <a:xfrm rot="5400000">
            <a:off x="1063316" y="1828104"/>
            <a:ext cx="5107879" cy="4673873"/>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1">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defRPr sz="3000">
                <a:solidFill>
                  <a:srgbClr val="FFFFFF"/>
                </a:solidFill>
              </a:defRPr>
            </a:pPr>
            <a:endParaRPr sz="1600" b="1">
              <a:solidFill>
                <a:schemeClr val="bg1"/>
              </a:solidFill>
            </a:endParaRPr>
          </a:p>
        </p:txBody>
      </p:sp>
      <p:sp>
        <p:nvSpPr>
          <p:cNvPr id="3" name="Title 2">
            <a:extLst>
              <a:ext uri="{FF2B5EF4-FFF2-40B4-BE49-F238E27FC236}">
                <a16:creationId xmlns:a16="http://schemas.microsoft.com/office/drawing/2014/main" id="{FCEFE876-933A-4FDE-A03A-B60B5030C545}"/>
              </a:ext>
            </a:extLst>
          </p:cNvPr>
          <p:cNvSpPr>
            <a:spLocks noGrp="1"/>
          </p:cNvSpPr>
          <p:nvPr>
            <p:ph type="title"/>
          </p:nvPr>
        </p:nvSpPr>
        <p:spPr/>
        <p:txBody>
          <a:bodyPr>
            <a:normAutofit fontScale="90000"/>
          </a:bodyPr>
          <a:lstStyle/>
          <a:p>
            <a:r>
              <a:rPr lang="en-US" dirty="0"/>
              <a:t>Referring Providers– Benefits and Role</a:t>
            </a:r>
          </a:p>
        </p:txBody>
      </p:sp>
      <p:grpSp>
        <p:nvGrpSpPr>
          <p:cNvPr id="6" name="Group 5">
            <a:extLst>
              <a:ext uri="{FF2B5EF4-FFF2-40B4-BE49-F238E27FC236}">
                <a16:creationId xmlns:a16="http://schemas.microsoft.com/office/drawing/2014/main" id="{8C835DE2-5A26-471B-B363-418E640AA760}"/>
              </a:ext>
            </a:extLst>
          </p:cNvPr>
          <p:cNvGrpSpPr>
            <a:grpSpLocks noChangeAspect="1"/>
          </p:cNvGrpSpPr>
          <p:nvPr/>
        </p:nvGrpSpPr>
        <p:grpSpPr>
          <a:xfrm>
            <a:off x="2958650" y="1049519"/>
            <a:ext cx="1371600" cy="1371600"/>
            <a:chOff x="359609" y="3325722"/>
            <a:chExt cx="1828800" cy="1828801"/>
          </a:xfrm>
        </p:grpSpPr>
        <p:sp>
          <p:nvSpPr>
            <p:cNvPr id="7" name="Rounded Rectangle 39">
              <a:extLst>
                <a:ext uri="{FF2B5EF4-FFF2-40B4-BE49-F238E27FC236}">
                  <a16:creationId xmlns:a16="http://schemas.microsoft.com/office/drawing/2014/main" id="{12573E08-43E5-404A-945C-327CF3366B5E}"/>
                </a:ext>
              </a:extLst>
            </p:cNvPr>
            <p:cNvSpPr/>
            <p:nvPr/>
          </p:nvSpPr>
          <p:spPr>
            <a:xfrm>
              <a:off x="359609" y="3325722"/>
              <a:ext cx="1828800" cy="1828801"/>
            </a:xfrm>
            <a:prstGeom prst="roundRect">
              <a:avLst>
                <a:gd name="adj" fmla="val 3075"/>
              </a:avLst>
            </a:prstGeom>
            <a:solidFill>
              <a:srgbClr val="165C7D"/>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Segoe UI Light" panose="020B0502040204020203" pitchFamily="34" charset="0"/>
              </a:endParaRPr>
            </a:p>
            <a:p>
              <a:pPr algn="ctr"/>
              <a:endParaRPr lang="en-US">
                <a:cs typeface="Segoe UI Light" panose="020B0502040204020203" pitchFamily="34" charset="0"/>
              </a:endParaRPr>
            </a:p>
            <a:p>
              <a:pPr algn="ctr"/>
              <a:endParaRPr lang="en-US">
                <a:cs typeface="Segoe UI Light" panose="020B0502040204020203" pitchFamily="34" charset="0"/>
              </a:endParaRPr>
            </a:p>
            <a:p>
              <a:pPr algn="ctr"/>
              <a:r>
                <a:rPr lang="en-US">
                  <a:cs typeface="Segoe UI Light" panose="020B0502040204020203" pitchFamily="34" charset="0"/>
                </a:rPr>
                <a:t>Benefits</a:t>
              </a:r>
              <a:endParaRPr lang="en-US" sz="1400">
                <a:cs typeface="Segoe UI Light" panose="020B0502040204020203" pitchFamily="34" charset="0"/>
              </a:endParaRPr>
            </a:p>
          </p:txBody>
        </p:sp>
        <p:grpSp>
          <p:nvGrpSpPr>
            <p:cNvPr id="8" name="Group 7">
              <a:extLst>
                <a:ext uri="{FF2B5EF4-FFF2-40B4-BE49-F238E27FC236}">
                  <a16:creationId xmlns:a16="http://schemas.microsoft.com/office/drawing/2014/main" id="{028A91C7-3DCA-423C-974F-F4546685869C}"/>
                </a:ext>
              </a:extLst>
            </p:cNvPr>
            <p:cNvGrpSpPr/>
            <p:nvPr/>
          </p:nvGrpSpPr>
          <p:grpSpPr>
            <a:xfrm>
              <a:off x="816809" y="3569480"/>
              <a:ext cx="914400" cy="914400"/>
              <a:chOff x="7385204" y="3581541"/>
              <a:chExt cx="914400" cy="914400"/>
            </a:xfrm>
          </p:grpSpPr>
          <p:sp>
            <p:nvSpPr>
              <p:cNvPr id="9" name="Oval 8">
                <a:extLst>
                  <a:ext uri="{FF2B5EF4-FFF2-40B4-BE49-F238E27FC236}">
                    <a16:creationId xmlns:a16="http://schemas.microsoft.com/office/drawing/2014/main" id="{CE4FE978-30BB-475C-8DC4-BC8A7779B7A5}"/>
                  </a:ext>
                </a:extLst>
              </p:cNvPr>
              <p:cNvSpPr/>
              <p:nvPr/>
            </p:nvSpPr>
            <p:spPr>
              <a:xfrm>
                <a:off x="7385204" y="358154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Thumbs up sign outline">
                <a:extLst>
                  <a:ext uri="{FF2B5EF4-FFF2-40B4-BE49-F238E27FC236}">
                    <a16:creationId xmlns:a16="http://schemas.microsoft.com/office/drawing/2014/main" id="{3DF05C4E-3467-4309-A3A6-8F2A1DD8FD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450841" y="3608113"/>
                <a:ext cx="803645" cy="803645"/>
              </a:xfrm>
              <a:prstGeom prst="rect">
                <a:avLst/>
              </a:prstGeom>
              <a:noFill/>
            </p:spPr>
          </p:pic>
        </p:grpSp>
      </p:grpSp>
      <p:grpSp>
        <p:nvGrpSpPr>
          <p:cNvPr id="11" name="Group 10">
            <a:extLst>
              <a:ext uri="{FF2B5EF4-FFF2-40B4-BE49-F238E27FC236}">
                <a16:creationId xmlns:a16="http://schemas.microsoft.com/office/drawing/2014/main" id="{AC697662-EEA0-4E98-9E64-4E49CB6E8FFB}"/>
              </a:ext>
            </a:extLst>
          </p:cNvPr>
          <p:cNvGrpSpPr>
            <a:grpSpLocks noChangeAspect="1"/>
          </p:cNvGrpSpPr>
          <p:nvPr/>
        </p:nvGrpSpPr>
        <p:grpSpPr>
          <a:xfrm>
            <a:off x="8038855" y="1047448"/>
            <a:ext cx="1371600" cy="1371600"/>
            <a:chOff x="4987682" y="2873777"/>
            <a:chExt cx="1912415" cy="1828801"/>
          </a:xfrm>
        </p:grpSpPr>
        <p:sp>
          <p:nvSpPr>
            <p:cNvPr id="12" name="Rounded Rectangle 36">
              <a:extLst>
                <a:ext uri="{FF2B5EF4-FFF2-40B4-BE49-F238E27FC236}">
                  <a16:creationId xmlns:a16="http://schemas.microsoft.com/office/drawing/2014/main" id="{9ED1999C-F669-4B09-BD16-8CAFC36179F4}"/>
                </a:ext>
              </a:extLst>
            </p:cNvPr>
            <p:cNvSpPr/>
            <p:nvPr/>
          </p:nvSpPr>
          <p:spPr>
            <a:xfrm>
              <a:off x="4987682" y="2873777"/>
              <a:ext cx="1912415" cy="1828801"/>
            </a:xfrm>
            <a:prstGeom prst="roundRect">
              <a:avLst>
                <a:gd name="adj" fmla="val 3075"/>
              </a:avLst>
            </a:prstGeom>
            <a:solidFill>
              <a:srgbClr val="687DA1"/>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Segoe UI Light" panose="020B0502040204020203" pitchFamily="34" charset="0"/>
              </a:endParaRPr>
            </a:p>
            <a:p>
              <a:pPr algn="ctr"/>
              <a:endParaRPr lang="en-US">
                <a:cs typeface="Segoe UI Light" panose="020B0502040204020203" pitchFamily="34" charset="0"/>
              </a:endParaRPr>
            </a:p>
            <a:p>
              <a:pPr algn="ctr"/>
              <a:endParaRPr lang="en-US">
                <a:cs typeface="Segoe UI Light" panose="020B0502040204020203" pitchFamily="34" charset="0"/>
              </a:endParaRPr>
            </a:p>
            <a:p>
              <a:pPr algn="ctr"/>
              <a:r>
                <a:rPr lang="en-US">
                  <a:cs typeface="Segoe UI Light" panose="020B0502040204020203" pitchFamily="34" charset="0"/>
                </a:rPr>
                <a:t>Role</a:t>
              </a:r>
              <a:endParaRPr lang="en-US" sz="1600">
                <a:cs typeface="Segoe UI Light" panose="020B0502040204020203" pitchFamily="34" charset="0"/>
              </a:endParaRPr>
            </a:p>
          </p:txBody>
        </p:sp>
        <p:grpSp>
          <p:nvGrpSpPr>
            <p:cNvPr id="13" name="Group 12">
              <a:extLst>
                <a:ext uri="{FF2B5EF4-FFF2-40B4-BE49-F238E27FC236}">
                  <a16:creationId xmlns:a16="http://schemas.microsoft.com/office/drawing/2014/main" id="{160E54D0-A1F8-479C-A9AC-858802758F25}"/>
                </a:ext>
              </a:extLst>
            </p:cNvPr>
            <p:cNvGrpSpPr/>
            <p:nvPr/>
          </p:nvGrpSpPr>
          <p:grpSpPr>
            <a:xfrm>
              <a:off x="5489959" y="3153091"/>
              <a:ext cx="914401" cy="914400"/>
              <a:chOff x="3724840" y="3181556"/>
              <a:chExt cx="914401" cy="914400"/>
            </a:xfrm>
          </p:grpSpPr>
          <p:sp>
            <p:nvSpPr>
              <p:cNvPr id="14" name="Oval 13">
                <a:extLst>
                  <a:ext uri="{FF2B5EF4-FFF2-40B4-BE49-F238E27FC236}">
                    <a16:creationId xmlns:a16="http://schemas.microsoft.com/office/drawing/2014/main" id="{CCADE0EB-56FA-42CA-8130-69A366FEDB08}"/>
                  </a:ext>
                </a:extLst>
              </p:cNvPr>
              <p:cNvSpPr/>
              <p:nvPr/>
            </p:nvSpPr>
            <p:spPr>
              <a:xfrm>
                <a:off x="3724840" y="3181556"/>
                <a:ext cx="914401"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3" descr="Users with solid fill">
                <a:extLst>
                  <a:ext uri="{FF2B5EF4-FFF2-40B4-BE49-F238E27FC236}">
                    <a16:creationId xmlns:a16="http://schemas.microsoft.com/office/drawing/2014/main" id="{6E506722-BC25-4A1B-B443-1366CC91A6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18477" y="3291088"/>
                <a:ext cx="727127" cy="695335"/>
              </a:xfrm>
              <a:prstGeom prst="rect">
                <a:avLst/>
              </a:prstGeom>
            </p:spPr>
          </p:pic>
        </p:grpSp>
      </p:grpSp>
      <p:sp>
        <p:nvSpPr>
          <p:cNvPr id="24" name="TextBox 23">
            <a:extLst>
              <a:ext uri="{FF2B5EF4-FFF2-40B4-BE49-F238E27FC236}">
                <a16:creationId xmlns:a16="http://schemas.microsoft.com/office/drawing/2014/main" id="{48D1643C-773E-476D-A946-738C7C324272}"/>
              </a:ext>
            </a:extLst>
          </p:cNvPr>
          <p:cNvSpPr txBox="1"/>
          <p:nvPr/>
        </p:nvSpPr>
        <p:spPr>
          <a:xfrm>
            <a:off x="6562282" y="2596106"/>
            <a:ext cx="4324745" cy="3293209"/>
          </a:xfrm>
          <a:prstGeom prst="rect">
            <a:avLst/>
          </a:prstGeom>
          <a:noFill/>
        </p:spPr>
        <p:txBody>
          <a:bodyPr wrap="square" lIns="0" tIns="45720" rIns="0" bIns="45720" rtlCol="0" anchor="t">
            <a:spAutoFit/>
          </a:bodyPr>
          <a:lstStyle/>
          <a:p>
            <a:pPr marL="285750" indent="-285750">
              <a:buFont typeface="Arial" panose="020B0604020202020204" pitchFamily="34" charset="0"/>
              <a:buChar char="•"/>
            </a:pPr>
            <a:r>
              <a:rPr lang="en-US" sz="1600" dirty="0">
                <a:solidFill>
                  <a:srgbClr val="193560"/>
                </a:solidFill>
              </a:rPr>
              <a:t>Assist with identifying and referring eligible patients to the UHA to enroll in the National DPP lifestyle change program</a:t>
            </a:r>
          </a:p>
          <a:p>
            <a:pPr marL="285750" indent="-285750">
              <a:buFont typeface="Arial" panose="020B0604020202020204" pitchFamily="34" charset="0"/>
              <a:buChar char="•"/>
            </a:pPr>
            <a:endParaRPr lang="en-US" sz="1600" dirty="0">
              <a:solidFill>
                <a:srgbClr val="193560"/>
              </a:solidFill>
            </a:endParaRPr>
          </a:p>
          <a:p>
            <a:pPr marL="285750" indent="-285750">
              <a:buFont typeface="Arial" panose="020B0604020202020204" pitchFamily="34" charset="0"/>
              <a:buChar char="•"/>
            </a:pPr>
            <a:r>
              <a:rPr lang="en-US" sz="1600" dirty="0">
                <a:solidFill>
                  <a:srgbClr val="193560"/>
                </a:solidFill>
              </a:rPr>
              <a:t>Support enrolled beneficiaries as they participate in different evidence-based programs</a:t>
            </a:r>
          </a:p>
          <a:p>
            <a:endParaRPr lang="en-US" sz="1600" dirty="0">
              <a:solidFill>
                <a:srgbClr val="193560"/>
              </a:solidFill>
            </a:endParaRPr>
          </a:p>
          <a:p>
            <a:pPr marL="742950" lvl="1" indent="-285750">
              <a:buFont typeface="Courier New" panose="02070309020205020404" pitchFamily="49" charset="0"/>
              <a:buChar char="o"/>
            </a:pPr>
            <a:r>
              <a:rPr lang="en-US" sz="1600" dirty="0">
                <a:solidFill>
                  <a:srgbClr val="193560"/>
                </a:solidFill>
              </a:rPr>
              <a:t>Examples include doctors, nurses, physician assistants, and other clinicians</a:t>
            </a:r>
          </a:p>
          <a:p>
            <a:endParaRPr lang="en-US" sz="1600" dirty="0">
              <a:solidFill>
                <a:srgbClr val="193560"/>
              </a:solidFill>
            </a:endParaRPr>
          </a:p>
          <a:p>
            <a:endParaRPr lang="en-US" sz="1600" dirty="0">
              <a:solidFill>
                <a:srgbClr val="193560"/>
              </a:solidFill>
            </a:endParaRPr>
          </a:p>
        </p:txBody>
      </p:sp>
      <p:sp>
        <p:nvSpPr>
          <p:cNvPr id="19" name="TextBox 18">
            <a:extLst>
              <a:ext uri="{FF2B5EF4-FFF2-40B4-BE49-F238E27FC236}">
                <a16:creationId xmlns:a16="http://schemas.microsoft.com/office/drawing/2014/main" id="{9C8BFB51-3F5A-4A16-8ECC-467E04C6BDF8}"/>
              </a:ext>
            </a:extLst>
          </p:cNvPr>
          <p:cNvSpPr txBox="1"/>
          <p:nvPr/>
        </p:nvSpPr>
        <p:spPr>
          <a:xfrm>
            <a:off x="1489731" y="2596105"/>
            <a:ext cx="4324745" cy="3539430"/>
          </a:xfrm>
          <a:prstGeom prst="rect">
            <a:avLst/>
          </a:prstGeom>
          <a:noFill/>
        </p:spPr>
        <p:txBody>
          <a:bodyPr wrap="square" lIns="0" tIns="45720" rIns="0" bIns="45720" rtlCol="0" anchor="t">
            <a:spAutoFit/>
          </a:bodyPr>
          <a:lstStyle/>
          <a:p>
            <a:pPr marL="285750" indent="-285750">
              <a:buFont typeface="Arial"/>
              <a:buChar char="•"/>
            </a:pPr>
            <a:r>
              <a:rPr lang="en-US" sz="1600" noProof="1">
                <a:solidFill>
                  <a:srgbClr val="193560"/>
                </a:solidFill>
              </a:rPr>
              <a:t>Elevate your organization’s profile and involvement in the effort to prevent type 2 diabetes</a:t>
            </a:r>
            <a:r>
              <a:rPr lang="en-US" sz="1600" noProof="1">
                <a:solidFill>
                  <a:srgbClr val="193560"/>
                </a:solidFill>
                <a:cs typeface="Arial"/>
              </a:rPr>
              <a:t> and improve health and well-being of patients</a:t>
            </a:r>
            <a:endParaRPr lang="en-US" sz="1600" noProof="1">
              <a:solidFill>
                <a:srgbClr val="193560"/>
              </a:solidFill>
            </a:endParaRPr>
          </a:p>
          <a:p>
            <a:pPr marL="285750" indent="-285750">
              <a:buFont typeface="Arial"/>
              <a:buChar char="•"/>
            </a:pPr>
            <a:endParaRPr lang="en-US" sz="1600" noProof="1">
              <a:solidFill>
                <a:srgbClr val="193560"/>
              </a:solidFill>
              <a:cs typeface="Arial"/>
            </a:endParaRPr>
          </a:p>
          <a:p>
            <a:pPr marL="285750" indent="-285750">
              <a:buFont typeface="Arial"/>
              <a:buChar char="•"/>
            </a:pPr>
            <a:r>
              <a:rPr lang="en-US" sz="1600" noProof="1">
                <a:solidFill>
                  <a:srgbClr val="193560"/>
                </a:solidFill>
                <a:cs typeface="Arial"/>
              </a:rPr>
              <a:t>Improve ease of referral to the National DPP lifestyle change program (and possibility of bi-directional referrals to receive updates on patient progress)</a:t>
            </a:r>
          </a:p>
          <a:p>
            <a:pPr marL="285750" indent="-285750">
              <a:buFont typeface="Arial"/>
              <a:buChar char="•"/>
            </a:pPr>
            <a:endParaRPr lang="en-US" sz="1600" noProof="1">
              <a:solidFill>
                <a:srgbClr val="193560"/>
              </a:solidFill>
              <a:cs typeface="Arial"/>
            </a:endParaRPr>
          </a:p>
          <a:p>
            <a:pPr marL="285750" indent="-285750">
              <a:buFont typeface="Arial"/>
              <a:buChar char="•"/>
            </a:pPr>
            <a:r>
              <a:rPr lang="en-US" sz="1600" noProof="1">
                <a:solidFill>
                  <a:srgbClr val="193560"/>
                </a:solidFill>
                <a:cs typeface="Arial"/>
              </a:rPr>
              <a:t>Reliance on UHA to administer and support their patients through the National DPP lifestyle change program</a:t>
            </a:r>
          </a:p>
          <a:p>
            <a:pPr marL="285750" indent="-285750">
              <a:buFont typeface="Arial"/>
              <a:buChar char="•"/>
            </a:pPr>
            <a:endParaRPr lang="en-US" sz="1600" noProof="1">
              <a:solidFill>
                <a:srgbClr val="193560"/>
              </a:solidFill>
              <a:cs typeface="Arial"/>
            </a:endParaRPr>
          </a:p>
        </p:txBody>
      </p:sp>
      <p:sp>
        <p:nvSpPr>
          <p:cNvPr id="20" name="Slide Number Placeholder 1">
            <a:extLst>
              <a:ext uri="{FF2B5EF4-FFF2-40B4-BE49-F238E27FC236}">
                <a16:creationId xmlns:a16="http://schemas.microsoft.com/office/drawing/2014/main" id="{8E25213D-2A09-4FD6-BD59-4FADD1229C9D}"/>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23</a:t>
            </a:fld>
            <a:endParaRPr lang="en-US"/>
          </a:p>
        </p:txBody>
      </p:sp>
    </p:spTree>
    <p:extLst>
      <p:ext uri="{BB962C8B-B14F-4D97-AF65-F5344CB8AC3E}">
        <p14:creationId xmlns:p14="http://schemas.microsoft.com/office/powerpoint/2010/main" val="3703583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a:extLst>
              <a:ext uri="{FF2B5EF4-FFF2-40B4-BE49-F238E27FC236}">
                <a16:creationId xmlns:a16="http://schemas.microsoft.com/office/drawing/2014/main" id="{052DBD74-9FE4-4AB4-9008-5DE0C9880B2A}"/>
              </a:ext>
            </a:extLst>
          </p:cNvPr>
          <p:cNvSpPr/>
          <p:nvPr/>
        </p:nvSpPr>
        <p:spPr>
          <a:xfrm rot="5400000">
            <a:off x="6170715" y="1852262"/>
            <a:ext cx="5107878" cy="4673874"/>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5">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lgn="ctr">
              <a:defRPr sz="3000">
                <a:solidFill>
                  <a:srgbClr val="FFFFFF"/>
                </a:solidFill>
              </a:defRPr>
            </a:pPr>
            <a:endParaRPr sz="1600" b="1">
              <a:solidFill>
                <a:schemeClr val="bg1"/>
              </a:solidFill>
            </a:endParaRPr>
          </a:p>
        </p:txBody>
      </p:sp>
      <p:sp>
        <p:nvSpPr>
          <p:cNvPr id="18" name="Shape">
            <a:extLst>
              <a:ext uri="{FF2B5EF4-FFF2-40B4-BE49-F238E27FC236}">
                <a16:creationId xmlns:a16="http://schemas.microsoft.com/office/drawing/2014/main" id="{2ABC39EF-0E4A-4120-A8D4-BD1FF04C24B1}"/>
              </a:ext>
            </a:extLst>
          </p:cNvPr>
          <p:cNvSpPr/>
          <p:nvPr/>
        </p:nvSpPr>
        <p:spPr>
          <a:xfrm rot="5400000">
            <a:off x="1063316" y="1828104"/>
            <a:ext cx="5107879" cy="4673873"/>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1391" y="21600"/>
                </a:lnTo>
                <a:cubicBezTo>
                  <a:pt x="623" y="21600"/>
                  <a:pt x="0" y="16761"/>
                  <a:pt x="0" y="10800"/>
                </a:cubicBezTo>
                <a:lnTo>
                  <a:pt x="0" y="10800"/>
                </a:lnTo>
                <a:cubicBezTo>
                  <a:pt x="0" y="4839"/>
                  <a:pt x="623" y="0"/>
                  <a:pt x="1391" y="0"/>
                </a:cubicBezTo>
                <a:lnTo>
                  <a:pt x="20209" y="0"/>
                </a:lnTo>
                <a:cubicBezTo>
                  <a:pt x="20977" y="0"/>
                  <a:pt x="21600" y="4839"/>
                  <a:pt x="21600" y="10800"/>
                </a:cubicBezTo>
                <a:lnTo>
                  <a:pt x="21600" y="10800"/>
                </a:lnTo>
                <a:cubicBezTo>
                  <a:pt x="21600" y="16761"/>
                  <a:pt x="20977" y="21600"/>
                  <a:pt x="20209" y="21600"/>
                </a:cubicBezTo>
                <a:close/>
              </a:path>
            </a:pathLst>
          </a:custGeom>
          <a:solidFill>
            <a:schemeClr val="accent1">
              <a:lumMod val="20000"/>
              <a:lumOff val="80000"/>
            </a:schemeClr>
          </a:solidFill>
          <a:ln w="12700">
            <a:miter lim="400000"/>
          </a:ln>
          <a:effectLst>
            <a:outerShdw blurRad="50800" dist="38100" dir="2700000" algn="tl" rotWithShape="0">
              <a:prstClr val="black">
                <a:alpha val="15000"/>
              </a:prstClr>
            </a:outerShdw>
          </a:effectLst>
        </p:spPr>
        <p:txBody>
          <a:bodyPr lIns="38100" tIns="38100" rIns="38100" bIns="38100" anchor="ctr"/>
          <a:lstStyle/>
          <a:p>
            <a:pPr>
              <a:defRPr sz="3000">
                <a:solidFill>
                  <a:srgbClr val="FFFFFF"/>
                </a:solidFill>
              </a:defRPr>
            </a:pPr>
            <a:endParaRPr sz="1600" b="1">
              <a:solidFill>
                <a:schemeClr val="bg1"/>
              </a:solidFill>
            </a:endParaRPr>
          </a:p>
        </p:txBody>
      </p:sp>
      <p:sp>
        <p:nvSpPr>
          <p:cNvPr id="3" name="Title 2">
            <a:extLst>
              <a:ext uri="{FF2B5EF4-FFF2-40B4-BE49-F238E27FC236}">
                <a16:creationId xmlns:a16="http://schemas.microsoft.com/office/drawing/2014/main" id="{FCEFE876-933A-4FDE-A03A-B60B5030C545}"/>
              </a:ext>
            </a:extLst>
          </p:cNvPr>
          <p:cNvSpPr>
            <a:spLocks noGrp="1"/>
          </p:cNvSpPr>
          <p:nvPr>
            <p:ph type="title"/>
          </p:nvPr>
        </p:nvSpPr>
        <p:spPr/>
        <p:txBody>
          <a:bodyPr>
            <a:normAutofit fontScale="90000"/>
          </a:bodyPr>
          <a:lstStyle/>
          <a:p>
            <a:r>
              <a:rPr lang="en-US" dirty="0"/>
              <a:t>Conveners– Benefits and Role</a:t>
            </a:r>
          </a:p>
        </p:txBody>
      </p:sp>
      <p:grpSp>
        <p:nvGrpSpPr>
          <p:cNvPr id="6" name="Group 5">
            <a:extLst>
              <a:ext uri="{FF2B5EF4-FFF2-40B4-BE49-F238E27FC236}">
                <a16:creationId xmlns:a16="http://schemas.microsoft.com/office/drawing/2014/main" id="{8C835DE2-5A26-471B-B363-418E640AA760}"/>
              </a:ext>
            </a:extLst>
          </p:cNvPr>
          <p:cNvGrpSpPr>
            <a:grpSpLocks noChangeAspect="1"/>
          </p:cNvGrpSpPr>
          <p:nvPr/>
        </p:nvGrpSpPr>
        <p:grpSpPr>
          <a:xfrm>
            <a:off x="2958650" y="1049519"/>
            <a:ext cx="1371600" cy="1371600"/>
            <a:chOff x="359609" y="3325722"/>
            <a:chExt cx="1828800" cy="1828801"/>
          </a:xfrm>
        </p:grpSpPr>
        <p:sp>
          <p:nvSpPr>
            <p:cNvPr id="7" name="Rounded Rectangle 39">
              <a:extLst>
                <a:ext uri="{FF2B5EF4-FFF2-40B4-BE49-F238E27FC236}">
                  <a16:creationId xmlns:a16="http://schemas.microsoft.com/office/drawing/2014/main" id="{12573E08-43E5-404A-945C-327CF3366B5E}"/>
                </a:ext>
              </a:extLst>
            </p:cNvPr>
            <p:cNvSpPr/>
            <p:nvPr/>
          </p:nvSpPr>
          <p:spPr>
            <a:xfrm>
              <a:off x="359609" y="3325722"/>
              <a:ext cx="1828800" cy="1828801"/>
            </a:xfrm>
            <a:prstGeom prst="roundRect">
              <a:avLst>
                <a:gd name="adj" fmla="val 3075"/>
              </a:avLst>
            </a:prstGeom>
            <a:solidFill>
              <a:srgbClr val="165C7D"/>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Segoe UI Light" panose="020B0502040204020203" pitchFamily="34" charset="0"/>
              </a:endParaRPr>
            </a:p>
            <a:p>
              <a:pPr algn="ctr"/>
              <a:endParaRPr lang="en-US">
                <a:cs typeface="Segoe UI Light" panose="020B0502040204020203" pitchFamily="34" charset="0"/>
              </a:endParaRPr>
            </a:p>
            <a:p>
              <a:pPr algn="ctr"/>
              <a:endParaRPr lang="en-US">
                <a:cs typeface="Segoe UI Light" panose="020B0502040204020203" pitchFamily="34" charset="0"/>
              </a:endParaRPr>
            </a:p>
            <a:p>
              <a:pPr algn="ctr"/>
              <a:r>
                <a:rPr lang="en-US">
                  <a:cs typeface="Segoe UI Light" panose="020B0502040204020203" pitchFamily="34" charset="0"/>
                </a:rPr>
                <a:t>Benefits</a:t>
              </a:r>
              <a:endParaRPr lang="en-US" sz="1400">
                <a:cs typeface="Segoe UI Light" panose="020B0502040204020203" pitchFamily="34" charset="0"/>
              </a:endParaRPr>
            </a:p>
          </p:txBody>
        </p:sp>
        <p:grpSp>
          <p:nvGrpSpPr>
            <p:cNvPr id="8" name="Group 7">
              <a:extLst>
                <a:ext uri="{FF2B5EF4-FFF2-40B4-BE49-F238E27FC236}">
                  <a16:creationId xmlns:a16="http://schemas.microsoft.com/office/drawing/2014/main" id="{028A91C7-3DCA-423C-974F-F4546685869C}"/>
                </a:ext>
              </a:extLst>
            </p:cNvPr>
            <p:cNvGrpSpPr/>
            <p:nvPr/>
          </p:nvGrpSpPr>
          <p:grpSpPr>
            <a:xfrm>
              <a:off x="816809" y="3569480"/>
              <a:ext cx="914400" cy="914400"/>
              <a:chOff x="7385204" y="3581541"/>
              <a:chExt cx="914400" cy="914400"/>
            </a:xfrm>
          </p:grpSpPr>
          <p:sp>
            <p:nvSpPr>
              <p:cNvPr id="9" name="Oval 8">
                <a:extLst>
                  <a:ext uri="{FF2B5EF4-FFF2-40B4-BE49-F238E27FC236}">
                    <a16:creationId xmlns:a16="http://schemas.microsoft.com/office/drawing/2014/main" id="{CE4FE978-30BB-475C-8DC4-BC8A7779B7A5}"/>
                  </a:ext>
                </a:extLst>
              </p:cNvPr>
              <p:cNvSpPr/>
              <p:nvPr/>
            </p:nvSpPr>
            <p:spPr>
              <a:xfrm>
                <a:off x="7385204" y="358154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Thumbs up sign outline">
                <a:extLst>
                  <a:ext uri="{FF2B5EF4-FFF2-40B4-BE49-F238E27FC236}">
                    <a16:creationId xmlns:a16="http://schemas.microsoft.com/office/drawing/2014/main" id="{3DF05C4E-3467-4309-A3A6-8F2A1DD8FD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450841" y="3608113"/>
                <a:ext cx="803645" cy="803645"/>
              </a:xfrm>
              <a:prstGeom prst="rect">
                <a:avLst/>
              </a:prstGeom>
              <a:noFill/>
            </p:spPr>
          </p:pic>
        </p:grpSp>
      </p:grpSp>
      <p:grpSp>
        <p:nvGrpSpPr>
          <p:cNvPr id="11" name="Group 10">
            <a:extLst>
              <a:ext uri="{FF2B5EF4-FFF2-40B4-BE49-F238E27FC236}">
                <a16:creationId xmlns:a16="http://schemas.microsoft.com/office/drawing/2014/main" id="{AC697662-EEA0-4E98-9E64-4E49CB6E8FFB}"/>
              </a:ext>
            </a:extLst>
          </p:cNvPr>
          <p:cNvGrpSpPr>
            <a:grpSpLocks noChangeAspect="1"/>
          </p:cNvGrpSpPr>
          <p:nvPr/>
        </p:nvGrpSpPr>
        <p:grpSpPr>
          <a:xfrm>
            <a:off x="8038855" y="1047448"/>
            <a:ext cx="1371600" cy="1371600"/>
            <a:chOff x="4987682" y="2873777"/>
            <a:chExt cx="1912415" cy="1828801"/>
          </a:xfrm>
        </p:grpSpPr>
        <p:sp>
          <p:nvSpPr>
            <p:cNvPr id="12" name="Rounded Rectangle 36">
              <a:extLst>
                <a:ext uri="{FF2B5EF4-FFF2-40B4-BE49-F238E27FC236}">
                  <a16:creationId xmlns:a16="http://schemas.microsoft.com/office/drawing/2014/main" id="{9ED1999C-F669-4B09-BD16-8CAFC36179F4}"/>
                </a:ext>
              </a:extLst>
            </p:cNvPr>
            <p:cNvSpPr/>
            <p:nvPr/>
          </p:nvSpPr>
          <p:spPr>
            <a:xfrm>
              <a:off x="4987682" y="2873777"/>
              <a:ext cx="1912415" cy="1828801"/>
            </a:xfrm>
            <a:prstGeom prst="roundRect">
              <a:avLst>
                <a:gd name="adj" fmla="val 3075"/>
              </a:avLst>
            </a:prstGeom>
            <a:solidFill>
              <a:srgbClr val="687DA1"/>
            </a:solidFill>
            <a:ln w="127000">
              <a:solidFill>
                <a:srgbClr val="84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Segoe UI Light" panose="020B0502040204020203" pitchFamily="34" charset="0"/>
              </a:endParaRPr>
            </a:p>
            <a:p>
              <a:pPr algn="ctr"/>
              <a:endParaRPr lang="en-US">
                <a:cs typeface="Segoe UI Light" panose="020B0502040204020203" pitchFamily="34" charset="0"/>
              </a:endParaRPr>
            </a:p>
            <a:p>
              <a:pPr algn="ctr"/>
              <a:endParaRPr lang="en-US">
                <a:cs typeface="Segoe UI Light" panose="020B0502040204020203" pitchFamily="34" charset="0"/>
              </a:endParaRPr>
            </a:p>
            <a:p>
              <a:pPr algn="ctr"/>
              <a:r>
                <a:rPr lang="en-US">
                  <a:cs typeface="Segoe UI Light" panose="020B0502040204020203" pitchFamily="34" charset="0"/>
                </a:rPr>
                <a:t>Role</a:t>
              </a:r>
              <a:endParaRPr lang="en-US" sz="1600">
                <a:cs typeface="Segoe UI Light" panose="020B0502040204020203" pitchFamily="34" charset="0"/>
              </a:endParaRPr>
            </a:p>
          </p:txBody>
        </p:sp>
        <p:grpSp>
          <p:nvGrpSpPr>
            <p:cNvPr id="13" name="Group 12">
              <a:extLst>
                <a:ext uri="{FF2B5EF4-FFF2-40B4-BE49-F238E27FC236}">
                  <a16:creationId xmlns:a16="http://schemas.microsoft.com/office/drawing/2014/main" id="{160E54D0-A1F8-479C-A9AC-858802758F25}"/>
                </a:ext>
              </a:extLst>
            </p:cNvPr>
            <p:cNvGrpSpPr/>
            <p:nvPr/>
          </p:nvGrpSpPr>
          <p:grpSpPr>
            <a:xfrm>
              <a:off x="5489959" y="3153091"/>
              <a:ext cx="914401" cy="914400"/>
              <a:chOff x="3724840" y="3181556"/>
              <a:chExt cx="914401" cy="914400"/>
            </a:xfrm>
          </p:grpSpPr>
          <p:sp>
            <p:nvSpPr>
              <p:cNvPr id="14" name="Oval 13">
                <a:extLst>
                  <a:ext uri="{FF2B5EF4-FFF2-40B4-BE49-F238E27FC236}">
                    <a16:creationId xmlns:a16="http://schemas.microsoft.com/office/drawing/2014/main" id="{CCADE0EB-56FA-42CA-8130-69A366FEDB08}"/>
                  </a:ext>
                </a:extLst>
              </p:cNvPr>
              <p:cNvSpPr/>
              <p:nvPr/>
            </p:nvSpPr>
            <p:spPr>
              <a:xfrm>
                <a:off x="3724840" y="3181556"/>
                <a:ext cx="914401"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3" descr="Users with solid fill">
                <a:extLst>
                  <a:ext uri="{FF2B5EF4-FFF2-40B4-BE49-F238E27FC236}">
                    <a16:creationId xmlns:a16="http://schemas.microsoft.com/office/drawing/2014/main" id="{6E506722-BC25-4A1B-B443-1366CC91A6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18477" y="3291088"/>
                <a:ext cx="727127" cy="695335"/>
              </a:xfrm>
              <a:prstGeom prst="rect">
                <a:avLst/>
              </a:prstGeom>
            </p:spPr>
          </p:pic>
        </p:grpSp>
      </p:grpSp>
      <p:sp>
        <p:nvSpPr>
          <p:cNvPr id="24" name="TextBox 23">
            <a:extLst>
              <a:ext uri="{FF2B5EF4-FFF2-40B4-BE49-F238E27FC236}">
                <a16:creationId xmlns:a16="http://schemas.microsoft.com/office/drawing/2014/main" id="{48D1643C-773E-476D-A946-738C7C324272}"/>
              </a:ext>
            </a:extLst>
          </p:cNvPr>
          <p:cNvSpPr txBox="1"/>
          <p:nvPr/>
        </p:nvSpPr>
        <p:spPr>
          <a:xfrm>
            <a:off x="6562282" y="2596106"/>
            <a:ext cx="4324745" cy="4031873"/>
          </a:xfrm>
          <a:prstGeom prst="rect">
            <a:avLst/>
          </a:prstGeom>
          <a:noFill/>
        </p:spPr>
        <p:txBody>
          <a:bodyPr wrap="square" lIns="0" rIns="0" rtlCol="0" anchor="t">
            <a:spAutoFit/>
          </a:bodyPr>
          <a:lstStyle/>
          <a:p>
            <a:pPr marL="285750" indent="-285750">
              <a:buFont typeface="Arial" panose="020B0604020202020204" pitchFamily="34" charset="0"/>
              <a:buChar char="•"/>
            </a:pPr>
            <a:r>
              <a:rPr lang="en-US" sz="1600" dirty="0">
                <a:solidFill>
                  <a:srgbClr val="193560"/>
                </a:solidFill>
              </a:rPr>
              <a:t>Technical assistance and support services (e.g., MDPP supplier application, National DPP lifestyle coach trainings, marketing tools, payer contracting, participant referral and retention efforts)</a:t>
            </a:r>
          </a:p>
          <a:p>
            <a:pPr marL="285750" indent="-285750">
              <a:buFont typeface="Arial" panose="020B0604020202020204" pitchFamily="34" charset="0"/>
              <a:buChar char="•"/>
            </a:pPr>
            <a:endParaRPr lang="en-US" sz="1600" dirty="0">
              <a:solidFill>
                <a:srgbClr val="193560"/>
              </a:solidFill>
            </a:endParaRPr>
          </a:p>
          <a:p>
            <a:pPr marL="285750" indent="-285750">
              <a:buFont typeface="Arial" panose="020B0604020202020204" pitchFamily="34" charset="0"/>
              <a:buChar char="•"/>
            </a:pPr>
            <a:r>
              <a:rPr lang="en-US" sz="1600" dirty="0">
                <a:solidFill>
                  <a:srgbClr val="193560"/>
                </a:solidFill>
              </a:rPr>
              <a:t>Leverage existing relationships to encourage participation or support for UHAs (</a:t>
            </a:r>
            <a:r>
              <a:rPr lang="en-US" sz="1600" i="1" dirty="0">
                <a:solidFill>
                  <a:srgbClr val="193560"/>
                </a:solidFill>
              </a:rPr>
              <a:t>e.g., </a:t>
            </a:r>
            <a:r>
              <a:rPr lang="en-US" sz="1600" dirty="0">
                <a:solidFill>
                  <a:srgbClr val="193560"/>
                </a:solidFill>
              </a:rPr>
              <a:t>CDC-recognized organizations, payers, and providers)</a:t>
            </a:r>
          </a:p>
          <a:p>
            <a:endParaRPr lang="en-US" sz="1600" dirty="0">
              <a:solidFill>
                <a:srgbClr val="193560"/>
              </a:solidFill>
            </a:endParaRPr>
          </a:p>
          <a:p>
            <a:pPr marL="742950" lvl="1" indent="-285750">
              <a:buFont typeface="Courier New" panose="02070309020205020404" pitchFamily="49" charset="0"/>
              <a:buChar char="o"/>
            </a:pPr>
            <a:r>
              <a:rPr lang="en-US" sz="1600" dirty="0">
                <a:solidFill>
                  <a:srgbClr val="193560"/>
                </a:solidFill>
              </a:rPr>
              <a:t>Examples include state and local health departments, local diabetes advocacy and prevention organizations, employers, private businesses, CBOs, etc.</a:t>
            </a:r>
          </a:p>
        </p:txBody>
      </p:sp>
      <p:sp>
        <p:nvSpPr>
          <p:cNvPr id="19" name="TextBox 18">
            <a:extLst>
              <a:ext uri="{FF2B5EF4-FFF2-40B4-BE49-F238E27FC236}">
                <a16:creationId xmlns:a16="http://schemas.microsoft.com/office/drawing/2014/main" id="{9C8BFB51-3F5A-4A16-8ECC-467E04C6BDF8}"/>
              </a:ext>
            </a:extLst>
          </p:cNvPr>
          <p:cNvSpPr txBox="1"/>
          <p:nvPr/>
        </p:nvSpPr>
        <p:spPr>
          <a:xfrm>
            <a:off x="1489731" y="2596105"/>
            <a:ext cx="4324745" cy="2062103"/>
          </a:xfrm>
          <a:prstGeom prst="rect">
            <a:avLst/>
          </a:prstGeom>
          <a:noFill/>
        </p:spPr>
        <p:txBody>
          <a:bodyPr wrap="square" lIns="0" rIns="0" rtlCol="0" anchor="t">
            <a:spAutoFit/>
          </a:bodyPr>
          <a:lstStyle/>
          <a:p>
            <a:pPr marL="342900" indent="-342900">
              <a:buFont typeface="Arial" panose="020B0604020202020204" pitchFamily="34" charset="0"/>
              <a:buChar char="•"/>
            </a:pPr>
            <a:r>
              <a:rPr lang="en-US" sz="1600" noProof="1">
                <a:solidFill>
                  <a:srgbClr val="193560"/>
                </a:solidFill>
              </a:rPr>
              <a:t>The opportunity to serve as a critical partner to support CBOs in your region</a:t>
            </a:r>
          </a:p>
          <a:p>
            <a:endParaRPr lang="en-US" sz="1600" noProof="1">
              <a:solidFill>
                <a:srgbClr val="193560"/>
              </a:solidFill>
            </a:endParaRPr>
          </a:p>
          <a:p>
            <a:pPr marL="342900" indent="-342900">
              <a:buFont typeface="Arial" panose="020B0604020202020204" pitchFamily="34" charset="0"/>
              <a:buChar char="•"/>
            </a:pPr>
            <a:r>
              <a:rPr lang="en-US" sz="1600" noProof="1">
                <a:solidFill>
                  <a:srgbClr val="193560"/>
                </a:solidFill>
              </a:rPr>
              <a:t>Improve population health in the community(ies) your organization serves</a:t>
            </a:r>
          </a:p>
          <a:p>
            <a:pPr marL="342900" indent="-342900">
              <a:buFont typeface="Arial" panose="020B0604020202020204" pitchFamily="34" charset="0"/>
              <a:buChar char="•"/>
            </a:pPr>
            <a:endParaRPr lang="en-US" sz="1600" noProof="1">
              <a:solidFill>
                <a:srgbClr val="193560"/>
              </a:solidFill>
            </a:endParaRPr>
          </a:p>
          <a:p>
            <a:pPr marL="342900" indent="-342900">
              <a:buFont typeface="Arial" panose="020B0604020202020204" pitchFamily="34" charset="0"/>
              <a:buChar char="•"/>
            </a:pPr>
            <a:r>
              <a:rPr lang="en-US" sz="1600" noProof="1">
                <a:solidFill>
                  <a:srgbClr val="193560"/>
                </a:solidFill>
              </a:rPr>
              <a:t>Advance your organization’s mission and goals that align with the goals of a UHA</a:t>
            </a:r>
          </a:p>
        </p:txBody>
      </p:sp>
      <p:sp>
        <p:nvSpPr>
          <p:cNvPr id="20" name="Slide Number Placeholder 1">
            <a:extLst>
              <a:ext uri="{FF2B5EF4-FFF2-40B4-BE49-F238E27FC236}">
                <a16:creationId xmlns:a16="http://schemas.microsoft.com/office/drawing/2014/main" id="{BF8DF9F2-F49E-4702-AA5C-3CB9C0521C15}"/>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24</a:t>
            </a:fld>
            <a:endParaRPr lang="en-US"/>
          </a:p>
        </p:txBody>
      </p:sp>
    </p:spTree>
    <p:extLst>
      <p:ext uri="{BB962C8B-B14F-4D97-AF65-F5344CB8AC3E}">
        <p14:creationId xmlns:p14="http://schemas.microsoft.com/office/powerpoint/2010/main" val="684967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03B1E4-BEC6-4B60-AA1C-1B89F0399B33}"/>
              </a:ext>
            </a:extLst>
          </p:cNvPr>
          <p:cNvSpPr>
            <a:spLocks noGrp="1"/>
          </p:cNvSpPr>
          <p:nvPr>
            <p:ph type="title"/>
          </p:nvPr>
        </p:nvSpPr>
        <p:spPr/>
        <p:txBody>
          <a:bodyPr>
            <a:normAutofit fontScale="90000"/>
          </a:bodyPr>
          <a:lstStyle/>
          <a:p>
            <a:r>
              <a:rPr lang="en-US" dirty="0"/>
              <a:t>National Context</a:t>
            </a:r>
          </a:p>
        </p:txBody>
      </p:sp>
      <p:sp>
        <p:nvSpPr>
          <p:cNvPr id="15" name="Content Placeholder 3">
            <a:extLst>
              <a:ext uri="{FF2B5EF4-FFF2-40B4-BE49-F238E27FC236}">
                <a16:creationId xmlns:a16="http://schemas.microsoft.com/office/drawing/2014/main" id="{117E6180-D0F7-40C9-8643-CE416BA29BC9}"/>
              </a:ext>
            </a:extLst>
          </p:cNvPr>
          <p:cNvSpPr txBox="1">
            <a:spLocks/>
          </p:cNvSpPr>
          <p:nvPr/>
        </p:nvSpPr>
        <p:spPr>
          <a:xfrm>
            <a:off x="1066307" y="1179084"/>
            <a:ext cx="10543697" cy="1977147"/>
          </a:xfrm>
          <a:prstGeom prst="rect">
            <a:avLst/>
          </a:prstGeom>
        </p:spPr>
        <p:txBody>
          <a:bodyPr vert="horz" lIns="91440" tIns="45720" rIns="91440" bIns="45720" rtlCol="0">
            <a:normAutofit/>
          </a:bodyPr>
          <a:lstStyle>
            <a:lvl1pPr marL="456057" indent="-456057" algn="l" defTabSz="608076" rtl="0" eaLnBrk="1" latinLnBrk="0" hangingPunct="1">
              <a:spcBef>
                <a:spcPct val="20000"/>
              </a:spcBef>
              <a:buFont typeface="Arial"/>
              <a:buChar char="•"/>
              <a:defRPr sz="4256" kern="1200">
                <a:solidFill>
                  <a:schemeClr val="tx1"/>
                </a:solidFill>
                <a:latin typeface="Arial"/>
                <a:ea typeface="+mn-ea"/>
                <a:cs typeface="+mn-cs"/>
              </a:defRPr>
            </a:lvl1pPr>
            <a:lvl2pPr marL="988124" indent="-380048" algn="l" defTabSz="608076" rtl="0" eaLnBrk="1" latinLnBrk="0" hangingPunct="1">
              <a:spcBef>
                <a:spcPct val="20000"/>
              </a:spcBef>
              <a:buFont typeface="Arial"/>
              <a:buChar char="–"/>
              <a:defRPr sz="3724" kern="1200">
                <a:solidFill>
                  <a:schemeClr val="tx1"/>
                </a:solidFill>
                <a:latin typeface="Arial"/>
                <a:ea typeface="+mn-ea"/>
                <a:cs typeface="+mn-cs"/>
              </a:defRPr>
            </a:lvl2pPr>
            <a:lvl3pPr marL="1520190" indent="-304038" algn="l" defTabSz="608076" rtl="0" eaLnBrk="1" latinLnBrk="0" hangingPunct="1">
              <a:spcBef>
                <a:spcPct val="20000"/>
              </a:spcBef>
              <a:buFont typeface="Arial"/>
              <a:buChar char="•"/>
              <a:defRPr sz="3192" kern="1200">
                <a:solidFill>
                  <a:schemeClr val="tx1"/>
                </a:solidFill>
                <a:latin typeface="Arial"/>
                <a:ea typeface="+mn-ea"/>
                <a:cs typeface="+mn-cs"/>
              </a:defRPr>
            </a:lvl3pPr>
            <a:lvl4pPr marL="2128266" indent="-304038" algn="l" defTabSz="608076" rtl="0" eaLnBrk="1" latinLnBrk="0" hangingPunct="1">
              <a:spcBef>
                <a:spcPct val="20000"/>
              </a:spcBef>
              <a:buFont typeface="Arial"/>
              <a:buChar char="–"/>
              <a:defRPr sz="2660" kern="1200">
                <a:solidFill>
                  <a:schemeClr val="tx1"/>
                </a:solidFill>
                <a:latin typeface="Arial"/>
                <a:ea typeface="+mn-ea"/>
                <a:cs typeface="+mn-cs"/>
              </a:defRPr>
            </a:lvl4pPr>
            <a:lvl5pPr marL="2736342" indent="-304038" algn="l" defTabSz="608076" rtl="0" eaLnBrk="1" latinLnBrk="0" hangingPunct="1">
              <a:spcBef>
                <a:spcPct val="20000"/>
              </a:spcBef>
              <a:buFont typeface="Arial"/>
              <a:buChar char="»"/>
              <a:defRPr sz="2660" kern="1200">
                <a:solidFill>
                  <a:schemeClr val="tx1"/>
                </a:solidFill>
                <a:latin typeface="Arial"/>
                <a:ea typeface="+mn-ea"/>
                <a:cs typeface="+mn-cs"/>
              </a:defRPr>
            </a:lvl5pPr>
            <a:lvl6pPr marL="3344418" indent="-304038" algn="l" defTabSz="608076" rtl="0" eaLnBrk="1" latinLnBrk="0" hangingPunct="1">
              <a:spcBef>
                <a:spcPct val="20000"/>
              </a:spcBef>
              <a:buFont typeface="Arial"/>
              <a:buChar char="•"/>
              <a:defRPr sz="2660" kern="1200">
                <a:solidFill>
                  <a:schemeClr val="tx1"/>
                </a:solidFill>
                <a:latin typeface="+mn-lt"/>
                <a:ea typeface="+mn-ea"/>
                <a:cs typeface="+mn-cs"/>
              </a:defRPr>
            </a:lvl6pPr>
            <a:lvl7pPr marL="3952494" indent="-304038" algn="l" defTabSz="608076" rtl="0" eaLnBrk="1" latinLnBrk="0" hangingPunct="1">
              <a:spcBef>
                <a:spcPct val="20000"/>
              </a:spcBef>
              <a:buFont typeface="Arial"/>
              <a:buChar char="•"/>
              <a:defRPr sz="2660" kern="1200">
                <a:solidFill>
                  <a:schemeClr val="tx1"/>
                </a:solidFill>
                <a:latin typeface="+mn-lt"/>
                <a:ea typeface="+mn-ea"/>
                <a:cs typeface="+mn-cs"/>
              </a:defRPr>
            </a:lvl7pPr>
            <a:lvl8pPr marL="4560570" indent="-304038" algn="l" defTabSz="608076" rtl="0" eaLnBrk="1" latinLnBrk="0" hangingPunct="1">
              <a:spcBef>
                <a:spcPct val="20000"/>
              </a:spcBef>
              <a:buFont typeface="Arial"/>
              <a:buChar char="•"/>
              <a:defRPr sz="2660" kern="1200">
                <a:solidFill>
                  <a:schemeClr val="tx1"/>
                </a:solidFill>
                <a:latin typeface="+mn-lt"/>
                <a:ea typeface="+mn-ea"/>
                <a:cs typeface="+mn-cs"/>
              </a:defRPr>
            </a:lvl8pPr>
            <a:lvl9pPr marL="5168646" indent="-304038" algn="l" defTabSz="608076" rtl="0" eaLnBrk="1" latinLnBrk="0" hangingPunct="1">
              <a:spcBef>
                <a:spcPct val="20000"/>
              </a:spcBef>
              <a:buFont typeface="Arial"/>
              <a:buChar char="•"/>
              <a:defRPr sz="2660" kern="1200">
                <a:solidFill>
                  <a:schemeClr val="tx1"/>
                </a:solidFill>
                <a:latin typeface="+mn-lt"/>
                <a:ea typeface="+mn-ea"/>
                <a:cs typeface="+mn-cs"/>
              </a:defRPr>
            </a:lvl9pPr>
          </a:lstStyle>
          <a:p>
            <a:pPr marL="0" indent="0">
              <a:buFont typeface="Arial"/>
              <a:buNone/>
            </a:pPr>
            <a:r>
              <a:rPr lang="en-US" sz="2400" dirty="0">
                <a:solidFill>
                  <a:srgbClr val="002060"/>
                </a:solidFill>
                <a:latin typeface="+mn-lt"/>
              </a:rPr>
              <a:t>To date, six hubs have been selected to operationalize the concept of a UHA as a part of the CDC-funded Umbrella Hub Demonstration project. </a:t>
            </a:r>
          </a:p>
        </p:txBody>
      </p:sp>
      <p:grpSp>
        <p:nvGrpSpPr>
          <p:cNvPr id="39" name="Group 38">
            <a:extLst>
              <a:ext uri="{FF2B5EF4-FFF2-40B4-BE49-F238E27FC236}">
                <a16:creationId xmlns:a16="http://schemas.microsoft.com/office/drawing/2014/main" id="{8623F2FA-C9D9-482B-B781-F8897260B86B}"/>
              </a:ext>
            </a:extLst>
          </p:cNvPr>
          <p:cNvGrpSpPr/>
          <p:nvPr/>
        </p:nvGrpSpPr>
        <p:grpSpPr>
          <a:xfrm>
            <a:off x="1207532" y="3756591"/>
            <a:ext cx="4892685" cy="983423"/>
            <a:chOff x="6983443" y="1934667"/>
            <a:chExt cx="4892685" cy="983423"/>
          </a:xfrm>
        </p:grpSpPr>
        <p:sp>
          <p:nvSpPr>
            <p:cNvPr id="16" name="Content Placeholder 3">
              <a:extLst>
                <a:ext uri="{FF2B5EF4-FFF2-40B4-BE49-F238E27FC236}">
                  <a16:creationId xmlns:a16="http://schemas.microsoft.com/office/drawing/2014/main" id="{1040A16A-F3EA-4EF3-945F-909068EE8727}"/>
                </a:ext>
              </a:extLst>
            </p:cNvPr>
            <p:cNvSpPr txBox="1">
              <a:spLocks/>
            </p:cNvSpPr>
            <p:nvPr/>
          </p:nvSpPr>
          <p:spPr>
            <a:xfrm>
              <a:off x="8138396" y="2220326"/>
              <a:ext cx="3737732" cy="412105"/>
            </a:xfrm>
            <a:prstGeom prst="rect">
              <a:avLst/>
            </a:prstGeom>
          </p:spPr>
          <p:txBody>
            <a:bodyPr vert="horz" lIns="91440" tIns="45720" rIns="91440" bIns="45720" rtlCol="0">
              <a:noAutofit/>
            </a:bodyPr>
            <a:lstStyle>
              <a:lvl1pPr marL="456057" indent="-456057" algn="l" defTabSz="608076" rtl="0" eaLnBrk="1" latinLnBrk="0" hangingPunct="1">
                <a:spcBef>
                  <a:spcPct val="20000"/>
                </a:spcBef>
                <a:buFont typeface="Arial"/>
                <a:buChar char="•"/>
                <a:defRPr sz="4256" kern="1200">
                  <a:solidFill>
                    <a:schemeClr val="tx1"/>
                  </a:solidFill>
                  <a:latin typeface="Arial"/>
                  <a:ea typeface="+mn-ea"/>
                  <a:cs typeface="+mn-cs"/>
                </a:defRPr>
              </a:lvl1pPr>
              <a:lvl2pPr marL="988124" indent="-380048" algn="l" defTabSz="608076" rtl="0" eaLnBrk="1" latinLnBrk="0" hangingPunct="1">
                <a:spcBef>
                  <a:spcPct val="20000"/>
                </a:spcBef>
                <a:buFont typeface="Arial"/>
                <a:buChar char="–"/>
                <a:defRPr sz="3724" kern="1200">
                  <a:solidFill>
                    <a:schemeClr val="tx1"/>
                  </a:solidFill>
                  <a:latin typeface="Arial"/>
                  <a:ea typeface="+mn-ea"/>
                  <a:cs typeface="+mn-cs"/>
                </a:defRPr>
              </a:lvl2pPr>
              <a:lvl3pPr marL="1520190" indent="-304038" algn="l" defTabSz="608076" rtl="0" eaLnBrk="1" latinLnBrk="0" hangingPunct="1">
                <a:spcBef>
                  <a:spcPct val="20000"/>
                </a:spcBef>
                <a:buFont typeface="Arial"/>
                <a:buChar char="•"/>
                <a:defRPr sz="3192" kern="1200">
                  <a:solidFill>
                    <a:schemeClr val="tx1"/>
                  </a:solidFill>
                  <a:latin typeface="Arial"/>
                  <a:ea typeface="+mn-ea"/>
                  <a:cs typeface="+mn-cs"/>
                </a:defRPr>
              </a:lvl3pPr>
              <a:lvl4pPr marL="2128266" indent="-304038" algn="l" defTabSz="608076" rtl="0" eaLnBrk="1" latinLnBrk="0" hangingPunct="1">
                <a:spcBef>
                  <a:spcPct val="20000"/>
                </a:spcBef>
                <a:buFont typeface="Arial"/>
                <a:buChar char="–"/>
                <a:defRPr sz="2660" kern="1200">
                  <a:solidFill>
                    <a:schemeClr val="tx1"/>
                  </a:solidFill>
                  <a:latin typeface="Arial"/>
                  <a:ea typeface="+mn-ea"/>
                  <a:cs typeface="+mn-cs"/>
                </a:defRPr>
              </a:lvl4pPr>
              <a:lvl5pPr marL="2736342" indent="-304038" algn="l" defTabSz="608076" rtl="0" eaLnBrk="1" latinLnBrk="0" hangingPunct="1">
                <a:spcBef>
                  <a:spcPct val="20000"/>
                </a:spcBef>
                <a:buFont typeface="Arial"/>
                <a:buChar char="»"/>
                <a:defRPr sz="2660" kern="1200">
                  <a:solidFill>
                    <a:schemeClr val="tx1"/>
                  </a:solidFill>
                  <a:latin typeface="Arial"/>
                  <a:ea typeface="+mn-ea"/>
                  <a:cs typeface="+mn-cs"/>
                </a:defRPr>
              </a:lvl5pPr>
              <a:lvl6pPr marL="3344418" indent="-304038" algn="l" defTabSz="608076" rtl="0" eaLnBrk="1" latinLnBrk="0" hangingPunct="1">
                <a:spcBef>
                  <a:spcPct val="20000"/>
                </a:spcBef>
                <a:buFont typeface="Arial"/>
                <a:buChar char="•"/>
                <a:defRPr sz="2660" kern="1200">
                  <a:solidFill>
                    <a:schemeClr val="tx1"/>
                  </a:solidFill>
                  <a:latin typeface="+mn-lt"/>
                  <a:ea typeface="+mn-ea"/>
                  <a:cs typeface="+mn-cs"/>
                </a:defRPr>
              </a:lvl6pPr>
              <a:lvl7pPr marL="3952494" indent="-304038" algn="l" defTabSz="608076" rtl="0" eaLnBrk="1" latinLnBrk="0" hangingPunct="1">
                <a:spcBef>
                  <a:spcPct val="20000"/>
                </a:spcBef>
                <a:buFont typeface="Arial"/>
                <a:buChar char="•"/>
                <a:defRPr sz="2660" kern="1200">
                  <a:solidFill>
                    <a:schemeClr val="tx1"/>
                  </a:solidFill>
                  <a:latin typeface="+mn-lt"/>
                  <a:ea typeface="+mn-ea"/>
                  <a:cs typeface="+mn-cs"/>
                </a:defRPr>
              </a:lvl7pPr>
              <a:lvl8pPr marL="4560570" indent="-304038" algn="l" defTabSz="608076" rtl="0" eaLnBrk="1" latinLnBrk="0" hangingPunct="1">
                <a:spcBef>
                  <a:spcPct val="20000"/>
                </a:spcBef>
                <a:buFont typeface="Arial"/>
                <a:buChar char="•"/>
                <a:defRPr sz="2660" kern="1200">
                  <a:solidFill>
                    <a:schemeClr val="tx1"/>
                  </a:solidFill>
                  <a:latin typeface="+mn-lt"/>
                  <a:ea typeface="+mn-ea"/>
                  <a:cs typeface="+mn-cs"/>
                </a:defRPr>
              </a:lvl8pPr>
              <a:lvl9pPr marL="5168646" indent="-304038" algn="l" defTabSz="608076" rtl="0" eaLnBrk="1" latinLnBrk="0" hangingPunct="1">
                <a:spcBef>
                  <a:spcPct val="20000"/>
                </a:spcBef>
                <a:buFont typeface="Arial"/>
                <a:buChar char="•"/>
                <a:defRPr sz="2660" kern="1200">
                  <a:solidFill>
                    <a:schemeClr val="tx1"/>
                  </a:solidFill>
                  <a:latin typeface="+mn-lt"/>
                  <a:ea typeface="+mn-ea"/>
                  <a:cs typeface="+mn-cs"/>
                </a:defRPr>
              </a:lvl9pPr>
            </a:lstStyle>
            <a:p>
              <a:pPr marL="0" indent="0">
                <a:buFont typeface="Arial"/>
                <a:buNone/>
              </a:pPr>
              <a:r>
                <a:rPr lang="en-US" sz="2400" dirty="0">
                  <a:solidFill>
                    <a:srgbClr val="002060"/>
                  </a:solidFill>
                  <a:latin typeface="+mn-lt"/>
                </a:rPr>
                <a:t>Health Promotion Council</a:t>
              </a:r>
            </a:p>
          </p:txBody>
        </p:sp>
        <p:sp>
          <p:nvSpPr>
            <p:cNvPr id="18" name="Shape 126">
              <a:extLst>
                <a:ext uri="{FF2B5EF4-FFF2-40B4-BE49-F238E27FC236}">
                  <a16:creationId xmlns:a16="http://schemas.microsoft.com/office/drawing/2014/main" id="{BB54EA6C-B3B2-464B-BCE9-F35B79CC2D40}"/>
                </a:ext>
              </a:extLst>
            </p:cNvPr>
            <p:cNvSpPr>
              <a:spLocks noChangeAspect="1"/>
            </p:cNvSpPr>
            <p:nvPr/>
          </p:nvSpPr>
          <p:spPr>
            <a:xfrm>
              <a:off x="6983443" y="1934667"/>
              <a:ext cx="983423" cy="9834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87DA1"/>
            </a:solidFill>
            <a:ln w="12700">
              <a:solidFill>
                <a:srgbClr val="687DA1"/>
              </a:solidFill>
              <a:miter lim="400000"/>
            </a:ln>
          </p:spPr>
          <p:txBody>
            <a:bodyPr lIns="0" tIns="0" rIns="0" bIns="0" anchor="ctr">
              <a:noAutofit/>
            </a:bodyPr>
            <a:lstStyle/>
            <a:p>
              <a:pPr lvl="0">
                <a:defRPr sz="2400">
                  <a:solidFill>
                    <a:srgbClr val="FFFFFF"/>
                  </a:solidFill>
                </a:defRPr>
              </a:pPr>
              <a:endParaRPr sz="2400">
                <a:ea typeface="Calibri"/>
                <a:cs typeface="Calibri"/>
              </a:endParaRPr>
            </a:p>
          </p:txBody>
        </p:sp>
      </p:grpSp>
      <p:grpSp>
        <p:nvGrpSpPr>
          <p:cNvPr id="41" name="Group 40">
            <a:extLst>
              <a:ext uri="{FF2B5EF4-FFF2-40B4-BE49-F238E27FC236}">
                <a16:creationId xmlns:a16="http://schemas.microsoft.com/office/drawing/2014/main" id="{51C2F218-BA70-4671-82E7-15C19A971544}"/>
              </a:ext>
            </a:extLst>
          </p:cNvPr>
          <p:cNvGrpSpPr/>
          <p:nvPr/>
        </p:nvGrpSpPr>
        <p:grpSpPr>
          <a:xfrm>
            <a:off x="1207532" y="2664519"/>
            <a:ext cx="5736733" cy="983423"/>
            <a:chOff x="6983443" y="623590"/>
            <a:chExt cx="5736733" cy="983423"/>
          </a:xfrm>
        </p:grpSpPr>
        <p:sp>
          <p:nvSpPr>
            <p:cNvPr id="21" name="Content Placeholder 3">
              <a:extLst>
                <a:ext uri="{FF2B5EF4-FFF2-40B4-BE49-F238E27FC236}">
                  <a16:creationId xmlns:a16="http://schemas.microsoft.com/office/drawing/2014/main" id="{DF298384-6014-4621-9070-CD1F65F61DD1}"/>
                </a:ext>
              </a:extLst>
            </p:cNvPr>
            <p:cNvSpPr txBox="1">
              <a:spLocks/>
            </p:cNvSpPr>
            <p:nvPr/>
          </p:nvSpPr>
          <p:spPr>
            <a:xfrm>
              <a:off x="8138396" y="745349"/>
              <a:ext cx="4581780" cy="412105"/>
            </a:xfrm>
            <a:prstGeom prst="rect">
              <a:avLst/>
            </a:prstGeom>
          </p:spPr>
          <p:txBody>
            <a:bodyPr vert="horz" lIns="91440" tIns="45720" rIns="91440" bIns="45720" rtlCol="0">
              <a:noAutofit/>
            </a:bodyPr>
            <a:lstStyle>
              <a:lvl1pPr marL="456057" indent="-456057" algn="l" defTabSz="608076" rtl="0" eaLnBrk="1" latinLnBrk="0" hangingPunct="1">
                <a:spcBef>
                  <a:spcPct val="20000"/>
                </a:spcBef>
                <a:buFont typeface="Arial"/>
                <a:buChar char="•"/>
                <a:defRPr sz="4256" kern="1200">
                  <a:solidFill>
                    <a:schemeClr val="tx1"/>
                  </a:solidFill>
                  <a:latin typeface="Arial"/>
                  <a:ea typeface="+mn-ea"/>
                  <a:cs typeface="+mn-cs"/>
                </a:defRPr>
              </a:lvl1pPr>
              <a:lvl2pPr marL="988124" indent="-380048" algn="l" defTabSz="608076" rtl="0" eaLnBrk="1" latinLnBrk="0" hangingPunct="1">
                <a:spcBef>
                  <a:spcPct val="20000"/>
                </a:spcBef>
                <a:buFont typeface="Arial"/>
                <a:buChar char="–"/>
                <a:defRPr sz="3724" kern="1200">
                  <a:solidFill>
                    <a:schemeClr val="tx1"/>
                  </a:solidFill>
                  <a:latin typeface="Arial"/>
                  <a:ea typeface="+mn-ea"/>
                  <a:cs typeface="+mn-cs"/>
                </a:defRPr>
              </a:lvl2pPr>
              <a:lvl3pPr marL="1520190" indent="-304038" algn="l" defTabSz="608076" rtl="0" eaLnBrk="1" latinLnBrk="0" hangingPunct="1">
                <a:spcBef>
                  <a:spcPct val="20000"/>
                </a:spcBef>
                <a:buFont typeface="Arial"/>
                <a:buChar char="•"/>
                <a:defRPr sz="3192" kern="1200">
                  <a:solidFill>
                    <a:schemeClr val="tx1"/>
                  </a:solidFill>
                  <a:latin typeface="Arial"/>
                  <a:ea typeface="+mn-ea"/>
                  <a:cs typeface="+mn-cs"/>
                </a:defRPr>
              </a:lvl3pPr>
              <a:lvl4pPr marL="2128266" indent="-304038" algn="l" defTabSz="608076" rtl="0" eaLnBrk="1" latinLnBrk="0" hangingPunct="1">
                <a:spcBef>
                  <a:spcPct val="20000"/>
                </a:spcBef>
                <a:buFont typeface="Arial"/>
                <a:buChar char="–"/>
                <a:defRPr sz="2660" kern="1200">
                  <a:solidFill>
                    <a:schemeClr val="tx1"/>
                  </a:solidFill>
                  <a:latin typeface="Arial"/>
                  <a:ea typeface="+mn-ea"/>
                  <a:cs typeface="+mn-cs"/>
                </a:defRPr>
              </a:lvl4pPr>
              <a:lvl5pPr marL="2736342" indent="-304038" algn="l" defTabSz="608076" rtl="0" eaLnBrk="1" latinLnBrk="0" hangingPunct="1">
                <a:spcBef>
                  <a:spcPct val="20000"/>
                </a:spcBef>
                <a:buFont typeface="Arial"/>
                <a:buChar char="»"/>
                <a:defRPr sz="2660" kern="1200">
                  <a:solidFill>
                    <a:schemeClr val="tx1"/>
                  </a:solidFill>
                  <a:latin typeface="Arial"/>
                  <a:ea typeface="+mn-ea"/>
                  <a:cs typeface="+mn-cs"/>
                </a:defRPr>
              </a:lvl5pPr>
              <a:lvl6pPr marL="3344418" indent="-304038" algn="l" defTabSz="608076" rtl="0" eaLnBrk="1" latinLnBrk="0" hangingPunct="1">
                <a:spcBef>
                  <a:spcPct val="20000"/>
                </a:spcBef>
                <a:buFont typeface="Arial"/>
                <a:buChar char="•"/>
                <a:defRPr sz="2660" kern="1200">
                  <a:solidFill>
                    <a:schemeClr val="tx1"/>
                  </a:solidFill>
                  <a:latin typeface="+mn-lt"/>
                  <a:ea typeface="+mn-ea"/>
                  <a:cs typeface="+mn-cs"/>
                </a:defRPr>
              </a:lvl6pPr>
              <a:lvl7pPr marL="3952494" indent="-304038" algn="l" defTabSz="608076" rtl="0" eaLnBrk="1" latinLnBrk="0" hangingPunct="1">
                <a:spcBef>
                  <a:spcPct val="20000"/>
                </a:spcBef>
                <a:buFont typeface="Arial"/>
                <a:buChar char="•"/>
                <a:defRPr sz="2660" kern="1200">
                  <a:solidFill>
                    <a:schemeClr val="tx1"/>
                  </a:solidFill>
                  <a:latin typeface="+mn-lt"/>
                  <a:ea typeface="+mn-ea"/>
                  <a:cs typeface="+mn-cs"/>
                </a:defRPr>
              </a:lvl7pPr>
              <a:lvl8pPr marL="4560570" indent="-304038" algn="l" defTabSz="608076" rtl="0" eaLnBrk="1" latinLnBrk="0" hangingPunct="1">
                <a:spcBef>
                  <a:spcPct val="20000"/>
                </a:spcBef>
                <a:buFont typeface="Arial"/>
                <a:buChar char="•"/>
                <a:defRPr sz="2660" kern="1200">
                  <a:solidFill>
                    <a:schemeClr val="tx1"/>
                  </a:solidFill>
                  <a:latin typeface="+mn-lt"/>
                  <a:ea typeface="+mn-ea"/>
                  <a:cs typeface="+mn-cs"/>
                </a:defRPr>
              </a:lvl8pPr>
              <a:lvl9pPr marL="5168646" indent="-304038" algn="l" defTabSz="608076" rtl="0" eaLnBrk="1" latinLnBrk="0" hangingPunct="1">
                <a:spcBef>
                  <a:spcPct val="20000"/>
                </a:spcBef>
                <a:buFont typeface="Arial"/>
                <a:buChar char="•"/>
                <a:defRPr sz="2660" kern="1200">
                  <a:solidFill>
                    <a:schemeClr val="tx1"/>
                  </a:solidFill>
                  <a:latin typeface="+mn-lt"/>
                  <a:ea typeface="+mn-ea"/>
                  <a:cs typeface="+mn-cs"/>
                </a:defRPr>
              </a:lvl9pPr>
            </a:lstStyle>
            <a:p>
              <a:pPr marL="0" indent="0">
                <a:buFont typeface="Arial"/>
                <a:buNone/>
              </a:pPr>
              <a:r>
                <a:rPr lang="en-US" sz="2400" dirty="0">
                  <a:solidFill>
                    <a:srgbClr val="002060"/>
                  </a:solidFill>
                  <a:latin typeface="+mn-lt"/>
                </a:rPr>
                <a:t>Hawaii Primary Care Association</a:t>
              </a:r>
            </a:p>
          </p:txBody>
        </p:sp>
        <p:sp>
          <p:nvSpPr>
            <p:cNvPr id="23" name="Shape 126">
              <a:extLst>
                <a:ext uri="{FF2B5EF4-FFF2-40B4-BE49-F238E27FC236}">
                  <a16:creationId xmlns:a16="http://schemas.microsoft.com/office/drawing/2014/main" id="{03D76369-68D3-4E35-86EB-397BD4621785}"/>
                </a:ext>
              </a:extLst>
            </p:cNvPr>
            <p:cNvSpPr>
              <a:spLocks noChangeAspect="1"/>
            </p:cNvSpPr>
            <p:nvPr/>
          </p:nvSpPr>
          <p:spPr>
            <a:xfrm>
              <a:off x="6983443" y="623590"/>
              <a:ext cx="983423" cy="9834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87DA1"/>
            </a:solidFill>
            <a:ln w="12700">
              <a:solidFill>
                <a:srgbClr val="687DA1"/>
              </a:solidFill>
              <a:miter lim="400000"/>
            </a:ln>
          </p:spPr>
          <p:txBody>
            <a:bodyPr lIns="0" tIns="0" rIns="0" bIns="0" anchor="ctr">
              <a:noAutofit/>
            </a:bodyPr>
            <a:lstStyle/>
            <a:p>
              <a:pPr lvl="0">
                <a:defRPr sz="2400">
                  <a:solidFill>
                    <a:srgbClr val="FFFFFF"/>
                  </a:solidFill>
                </a:defRPr>
              </a:pPr>
              <a:endParaRPr sz="2400">
                <a:ea typeface="Calibri"/>
                <a:cs typeface="Calibri"/>
              </a:endParaRPr>
            </a:p>
          </p:txBody>
        </p:sp>
      </p:grpSp>
      <p:grpSp>
        <p:nvGrpSpPr>
          <p:cNvPr id="40" name="Group 39">
            <a:extLst>
              <a:ext uri="{FF2B5EF4-FFF2-40B4-BE49-F238E27FC236}">
                <a16:creationId xmlns:a16="http://schemas.microsoft.com/office/drawing/2014/main" id="{80BA8587-7374-4242-B822-652909FA3B74}"/>
              </a:ext>
            </a:extLst>
          </p:cNvPr>
          <p:cNvGrpSpPr/>
          <p:nvPr/>
        </p:nvGrpSpPr>
        <p:grpSpPr>
          <a:xfrm>
            <a:off x="1207532" y="4853095"/>
            <a:ext cx="4892685" cy="983423"/>
            <a:chOff x="6983443" y="3245743"/>
            <a:chExt cx="4892685" cy="983423"/>
          </a:xfrm>
        </p:grpSpPr>
        <p:sp>
          <p:nvSpPr>
            <p:cNvPr id="26" name="Content Placeholder 3">
              <a:extLst>
                <a:ext uri="{FF2B5EF4-FFF2-40B4-BE49-F238E27FC236}">
                  <a16:creationId xmlns:a16="http://schemas.microsoft.com/office/drawing/2014/main" id="{ED6C8A50-AA35-4FBB-B4AF-017CC43E8B3D}"/>
                </a:ext>
              </a:extLst>
            </p:cNvPr>
            <p:cNvSpPr txBox="1">
              <a:spLocks/>
            </p:cNvSpPr>
            <p:nvPr/>
          </p:nvSpPr>
          <p:spPr>
            <a:xfrm>
              <a:off x="8138396" y="3531402"/>
              <a:ext cx="3737732" cy="412105"/>
            </a:xfrm>
            <a:prstGeom prst="rect">
              <a:avLst/>
            </a:prstGeom>
          </p:spPr>
          <p:txBody>
            <a:bodyPr vert="horz" lIns="91440" tIns="45720" rIns="91440" bIns="45720" rtlCol="0">
              <a:noAutofit/>
            </a:bodyPr>
            <a:lstStyle>
              <a:lvl1pPr marL="456057" indent="-456057" algn="l" defTabSz="608076" rtl="0" eaLnBrk="1" latinLnBrk="0" hangingPunct="1">
                <a:spcBef>
                  <a:spcPct val="20000"/>
                </a:spcBef>
                <a:buFont typeface="Arial"/>
                <a:buChar char="•"/>
                <a:defRPr sz="4256" kern="1200">
                  <a:solidFill>
                    <a:schemeClr val="tx1"/>
                  </a:solidFill>
                  <a:latin typeface="Arial"/>
                  <a:ea typeface="+mn-ea"/>
                  <a:cs typeface="+mn-cs"/>
                </a:defRPr>
              </a:lvl1pPr>
              <a:lvl2pPr marL="988124" indent="-380048" algn="l" defTabSz="608076" rtl="0" eaLnBrk="1" latinLnBrk="0" hangingPunct="1">
                <a:spcBef>
                  <a:spcPct val="20000"/>
                </a:spcBef>
                <a:buFont typeface="Arial"/>
                <a:buChar char="–"/>
                <a:defRPr sz="3724" kern="1200">
                  <a:solidFill>
                    <a:schemeClr val="tx1"/>
                  </a:solidFill>
                  <a:latin typeface="Arial"/>
                  <a:ea typeface="+mn-ea"/>
                  <a:cs typeface="+mn-cs"/>
                </a:defRPr>
              </a:lvl2pPr>
              <a:lvl3pPr marL="1520190" indent="-304038" algn="l" defTabSz="608076" rtl="0" eaLnBrk="1" latinLnBrk="0" hangingPunct="1">
                <a:spcBef>
                  <a:spcPct val="20000"/>
                </a:spcBef>
                <a:buFont typeface="Arial"/>
                <a:buChar char="•"/>
                <a:defRPr sz="3192" kern="1200">
                  <a:solidFill>
                    <a:schemeClr val="tx1"/>
                  </a:solidFill>
                  <a:latin typeface="Arial"/>
                  <a:ea typeface="+mn-ea"/>
                  <a:cs typeface="+mn-cs"/>
                </a:defRPr>
              </a:lvl3pPr>
              <a:lvl4pPr marL="2128266" indent="-304038" algn="l" defTabSz="608076" rtl="0" eaLnBrk="1" latinLnBrk="0" hangingPunct="1">
                <a:spcBef>
                  <a:spcPct val="20000"/>
                </a:spcBef>
                <a:buFont typeface="Arial"/>
                <a:buChar char="–"/>
                <a:defRPr sz="2660" kern="1200">
                  <a:solidFill>
                    <a:schemeClr val="tx1"/>
                  </a:solidFill>
                  <a:latin typeface="Arial"/>
                  <a:ea typeface="+mn-ea"/>
                  <a:cs typeface="+mn-cs"/>
                </a:defRPr>
              </a:lvl4pPr>
              <a:lvl5pPr marL="2736342" indent="-304038" algn="l" defTabSz="608076" rtl="0" eaLnBrk="1" latinLnBrk="0" hangingPunct="1">
                <a:spcBef>
                  <a:spcPct val="20000"/>
                </a:spcBef>
                <a:buFont typeface="Arial"/>
                <a:buChar char="»"/>
                <a:defRPr sz="2660" kern="1200">
                  <a:solidFill>
                    <a:schemeClr val="tx1"/>
                  </a:solidFill>
                  <a:latin typeface="Arial"/>
                  <a:ea typeface="+mn-ea"/>
                  <a:cs typeface="+mn-cs"/>
                </a:defRPr>
              </a:lvl5pPr>
              <a:lvl6pPr marL="3344418" indent="-304038" algn="l" defTabSz="608076" rtl="0" eaLnBrk="1" latinLnBrk="0" hangingPunct="1">
                <a:spcBef>
                  <a:spcPct val="20000"/>
                </a:spcBef>
                <a:buFont typeface="Arial"/>
                <a:buChar char="•"/>
                <a:defRPr sz="2660" kern="1200">
                  <a:solidFill>
                    <a:schemeClr val="tx1"/>
                  </a:solidFill>
                  <a:latin typeface="+mn-lt"/>
                  <a:ea typeface="+mn-ea"/>
                  <a:cs typeface="+mn-cs"/>
                </a:defRPr>
              </a:lvl6pPr>
              <a:lvl7pPr marL="3952494" indent="-304038" algn="l" defTabSz="608076" rtl="0" eaLnBrk="1" latinLnBrk="0" hangingPunct="1">
                <a:spcBef>
                  <a:spcPct val="20000"/>
                </a:spcBef>
                <a:buFont typeface="Arial"/>
                <a:buChar char="•"/>
                <a:defRPr sz="2660" kern="1200">
                  <a:solidFill>
                    <a:schemeClr val="tx1"/>
                  </a:solidFill>
                  <a:latin typeface="+mn-lt"/>
                  <a:ea typeface="+mn-ea"/>
                  <a:cs typeface="+mn-cs"/>
                </a:defRPr>
              </a:lvl7pPr>
              <a:lvl8pPr marL="4560570" indent="-304038" algn="l" defTabSz="608076" rtl="0" eaLnBrk="1" latinLnBrk="0" hangingPunct="1">
                <a:spcBef>
                  <a:spcPct val="20000"/>
                </a:spcBef>
                <a:buFont typeface="Arial"/>
                <a:buChar char="•"/>
                <a:defRPr sz="2660" kern="1200">
                  <a:solidFill>
                    <a:schemeClr val="tx1"/>
                  </a:solidFill>
                  <a:latin typeface="+mn-lt"/>
                  <a:ea typeface="+mn-ea"/>
                  <a:cs typeface="+mn-cs"/>
                </a:defRPr>
              </a:lvl8pPr>
              <a:lvl9pPr marL="5168646" indent="-304038" algn="l" defTabSz="608076" rtl="0" eaLnBrk="1" latinLnBrk="0" hangingPunct="1">
                <a:spcBef>
                  <a:spcPct val="20000"/>
                </a:spcBef>
                <a:buFont typeface="Arial"/>
                <a:buChar char="•"/>
                <a:defRPr sz="2660" kern="1200">
                  <a:solidFill>
                    <a:schemeClr val="tx1"/>
                  </a:solidFill>
                  <a:latin typeface="+mn-lt"/>
                  <a:ea typeface="+mn-ea"/>
                  <a:cs typeface="+mn-cs"/>
                </a:defRPr>
              </a:lvl9pPr>
            </a:lstStyle>
            <a:p>
              <a:pPr marL="0" indent="0">
                <a:buFont typeface="Arial"/>
                <a:buNone/>
              </a:pPr>
              <a:r>
                <a:rPr lang="en-US" sz="2400">
                  <a:solidFill>
                    <a:srgbClr val="002060"/>
                  </a:solidFill>
                  <a:latin typeface="+mn-lt"/>
                </a:rPr>
                <a:t>Marshall University</a:t>
              </a:r>
            </a:p>
          </p:txBody>
        </p:sp>
        <p:sp>
          <p:nvSpPr>
            <p:cNvPr id="28" name="Shape 126">
              <a:extLst>
                <a:ext uri="{FF2B5EF4-FFF2-40B4-BE49-F238E27FC236}">
                  <a16:creationId xmlns:a16="http://schemas.microsoft.com/office/drawing/2014/main" id="{68FAA453-4492-4973-B700-6B9311F214E3}"/>
                </a:ext>
              </a:extLst>
            </p:cNvPr>
            <p:cNvSpPr>
              <a:spLocks noChangeAspect="1"/>
            </p:cNvSpPr>
            <p:nvPr/>
          </p:nvSpPr>
          <p:spPr>
            <a:xfrm>
              <a:off x="6983443" y="3245743"/>
              <a:ext cx="983423" cy="9834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87DA1"/>
            </a:solidFill>
            <a:ln w="12700">
              <a:solidFill>
                <a:srgbClr val="687DA1"/>
              </a:solidFill>
              <a:miter lim="400000"/>
            </a:ln>
          </p:spPr>
          <p:txBody>
            <a:bodyPr lIns="0" tIns="0" rIns="0" bIns="0" anchor="ctr">
              <a:noAutofit/>
            </a:bodyPr>
            <a:lstStyle/>
            <a:p>
              <a:pPr lvl="0">
                <a:defRPr sz="2400">
                  <a:solidFill>
                    <a:srgbClr val="FFFFFF"/>
                  </a:solidFill>
                </a:defRPr>
              </a:pPr>
              <a:endParaRPr sz="2400">
                <a:ea typeface="Calibri"/>
                <a:cs typeface="Calibri"/>
              </a:endParaRPr>
            </a:p>
          </p:txBody>
        </p:sp>
      </p:grpSp>
      <p:sp>
        <p:nvSpPr>
          <p:cNvPr id="29" name="Slide Number Placeholder 1">
            <a:extLst>
              <a:ext uri="{FF2B5EF4-FFF2-40B4-BE49-F238E27FC236}">
                <a16:creationId xmlns:a16="http://schemas.microsoft.com/office/drawing/2014/main" id="{9970847E-37A2-42D6-8B03-10ABC0B4A503}"/>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25</a:t>
            </a:fld>
            <a:endParaRPr lang="en-US"/>
          </a:p>
        </p:txBody>
      </p:sp>
      <p:grpSp>
        <p:nvGrpSpPr>
          <p:cNvPr id="2" name="Group 1">
            <a:extLst>
              <a:ext uri="{FF2B5EF4-FFF2-40B4-BE49-F238E27FC236}">
                <a16:creationId xmlns:a16="http://schemas.microsoft.com/office/drawing/2014/main" id="{488B4C72-0CE9-97E1-B74E-CAD882696454}"/>
              </a:ext>
            </a:extLst>
          </p:cNvPr>
          <p:cNvGrpSpPr/>
          <p:nvPr/>
        </p:nvGrpSpPr>
        <p:grpSpPr>
          <a:xfrm>
            <a:off x="6310072" y="3689898"/>
            <a:ext cx="5439105" cy="1051446"/>
            <a:chOff x="6983443" y="1866644"/>
            <a:chExt cx="5439105" cy="1051446"/>
          </a:xfrm>
        </p:grpSpPr>
        <p:sp>
          <p:nvSpPr>
            <p:cNvPr id="4" name="Content Placeholder 3">
              <a:extLst>
                <a:ext uri="{FF2B5EF4-FFF2-40B4-BE49-F238E27FC236}">
                  <a16:creationId xmlns:a16="http://schemas.microsoft.com/office/drawing/2014/main" id="{2B19CC04-D80E-FB33-973E-63198A4873C8}"/>
                </a:ext>
              </a:extLst>
            </p:cNvPr>
            <p:cNvSpPr txBox="1">
              <a:spLocks/>
            </p:cNvSpPr>
            <p:nvPr/>
          </p:nvSpPr>
          <p:spPr>
            <a:xfrm>
              <a:off x="8138396" y="1866644"/>
              <a:ext cx="4284152" cy="412105"/>
            </a:xfrm>
            <a:prstGeom prst="rect">
              <a:avLst/>
            </a:prstGeom>
          </p:spPr>
          <p:txBody>
            <a:bodyPr vert="horz" lIns="91440" tIns="45720" rIns="91440" bIns="45720" rtlCol="0">
              <a:noAutofit/>
            </a:bodyPr>
            <a:lstStyle>
              <a:lvl1pPr marL="456057" indent="-456057" algn="l" defTabSz="608076" rtl="0" eaLnBrk="1" latinLnBrk="0" hangingPunct="1">
                <a:spcBef>
                  <a:spcPct val="20000"/>
                </a:spcBef>
                <a:buFont typeface="Arial"/>
                <a:buChar char="•"/>
                <a:defRPr sz="4256" kern="1200">
                  <a:solidFill>
                    <a:schemeClr val="tx1"/>
                  </a:solidFill>
                  <a:latin typeface="Arial"/>
                  <a:ea typeface="+mn-ea"/>
                  <a:cs typeface="+mn-cs"/>
                </a:defRPr>
              </a:lvl1pPr>
              <a:lvl2pPr marL="988124" indent="-380048" algn="l" defTabSz="608076" rtl="0" eaLnBrk="1" latinLnBrk="0" hangingPunct="1">
                <a:spcBef>
                  <a:spcPct val="20000"/>
                </a:spcBef>
                <a:buFont typeface="Arial"/>
                <a:buChar char="–"/>
                <a:defRPr sz="3724" kern="1200">
                  <a:solidFill>
                    <a:schemeClr val="tx1"/>
                  </a:solidFill>
                  <a:latin typeface="Arial"/>
                  <a:ea typeface="+mn-ea"/>
                  <a:cs typeface="+mn-cs"/>
                </a:defRPr>
              </a:lvl2pPr>
              <a:lvl3pPr marL="1520190" indent="-304038" algn="l" defTabSz="608076" rtl="0" eaLnBrk="1" latinLnBrk="0" hangingPunct="1">
                <a:spcBef>
                  <a:spcPct val="20000"/>
                </a:spcBef>
                <a:buFont typeface="Arial"/>
                <a:buChar char="•"/>
                <a:defRPr sz="3192" kern="1200">
                  <a:solidFill>
                    <a:schemeClr val="tx1"/>
                  </a:solidFill>
                  <a:latin typeface="Arial"/>
                  <a:ea typeface="+mn-ea"/>
                  <a:cs typeface="+mn-cs"/>
                </a:defRPr>
              </a:lvl3pPr>
              <a:lvl4pPr marL="2128266" indent="-304038" algn="l" defTabSz="608076" rtl="0" eaLnBrk="1" latinLnBrk="0" hangingPunct="1">
                <a:spcBef>
                  <a:spcPct val="20000"/>
                </a:spcBef>
                <a:buFont typeface="Arial"/>
                <a:buChar char="–"/>
                <a:defRPr sz="2660" kern="1200">
                  <a:solidFill>
                    <a:schemeClr val="tx1"/>
                  </a:solidFill>
                  <a:latin typeface="Arial"/>
                  <a:ea typeface="+mn-ea"/>
                  <a:cs typeface="+mn-cs"/>
                </a:defRPr>
              </a:lvl4pPr>
              <a:lvl5pPr marL="2736342" indent="-304038" algn="l" defTabSz="608076" rtl="0" eaLnBrk="1" latinLnBrk="0" hangingPunct="1">
                <a:spcBef>
                  <a:spcPct val="20000"/>
                </a:spcBef>
                <a:buFont typeface="Arial"/>
                <a:buChar char="»"/>
                <a:defRPr sz="2660" kern="1200">
                  <a:solidFill>
                    <a:schemeClr val="tx1"/>
                  </a:solidFill>
                  <a:latin typeface="Arial"/>
                  <a:ea typeface="+mn-ea"/>
                  <a:cs typeface="+mn-cs"/>
                </a:defRPr>
              </a:lvl5pPr>
              <a:lvl6pPr marL="3344418" indent="-304038" algn="l" defTabSz="608076" rtl="0" eaLnBrk="1" latinLnBrk="0" hangingPunct="1">
                <a:spcBef>
                  <a:spcPct val="20000"/>
                </a:spcBef>
                <a:buFont typeface="Arial"/>
                <a:buChar char="•"/>
                <a:defRPr sz="2660" kern="1200">
                  <a:solidFill>
                    <a:schemeClr val="tx1"/>
                  </a:solidFill>
                  <a:latin typeface="+mn-lt"/>
                  <a:ea typeface="+mn-ea"/>
                  <a:cs typeface="+mn-cs"/>
                </a:defRPr>
              </a:lvl6pPr>
              <a:lvl7pPr marL="3952494" indent="-304038" algn="l" defTabSz="608076" rtl="0" eaLnBrk="1" latinLnBrk="0" hangingPunct="1">
                <a:spcBef>
                  <a:spcPct val="20000"/>
                </a:spcBef>
                <a:buFont typeface="Arial"/>
                <a:buChar char="•"/>
                <a:defRPr sz="2660" kern="1200">
                  <a:solidFill>
                    <a:schemeClr val="tx1"/>
                  </a:solidFill>
                  <a:latin typeface="+mn-lt"/>
                  <a:ea typeface="+mn-ea"/>
                  <a:cs typeface="+mn-cs"/>
                </a:defRPr>
              </a:lvl7pPr>
              <a:lvl8pPr marL="4560570" indent="-304038" algn="l" defTabSz="608076" rtl="0" eaLnBrk="1" latinLnBrk="0" hangingPunct="1">
                <a:spcBef>
                  <a:spcPct val="20000"/>
                </a:spcBef>
                <a:buFont typeface="Arial"/>
                <a:buChar char="•"/>
                <a:defRPr sz="2660" kern="1200">
                  <a:solidFill>
                    <a:schemeClr val="tx1"/>
                  </a:solidFill>
                  <a:latin typeface="+mn-lt"/>
                  <a:ea typeface="+mn-ea"/>
                  <a:cs typeface="+mn-cs"/>
                </a:defRPr>
              </a:lvl8pPr>
              <a:lvl9pPr marL="5168646" indent="-304038" algn="l" defTabSz="608076" rtl="0" eaLnBrk="1" latinLnBrk="0" hangingPunct="1">
                <a:spcBef>
                  <a:spcPct val="20000"/>
                </a:spcBef>
                <a:buFont typeface="Arial"/>
                <a:buChar char="•"/>
                <a:defRPr sz="2660" kern="1200">
                  <a:solidFill>
                    <a:schemeClr val="tx1"/>
                  </a:solidFill>
                  <a:latin typeface="+mn-lt"/>
                  <a:ea typeface="+mn-ea"/>
                  <a:cs typeface="+mn-cs"/>
                </a:defRPr>
              </a:lvl9pPr>
            </a:lstStyle>
            <a:p>
              <a:pPr marL="0" indent="0">
                <a:buFont typeface="Arial"/>
                <a:buNone/>
              </a:pPr>
              <a:r>
                <a:rPr lang="en-US" sz="2400" dirty="0">
                  <a:solidFill>
                    <a:srgbClr val="002060"/>
                  </a:solidFill>
                  <a:latin typeface="+mn-lt"/>
                </a:rPr>
                <a:t>Association of Asian Pacific Community Health Organizations</a:t>
              </a:r>
            </a:p>
          </p:txBody>
        </p:sp>
        <p:sp>
          <p:nvSpPr>
            <p:cNvPr id="19" name="Shape 126">
              <a:extLst>
                <a:ext uri="{FF2B5EF4-FFF2-40B4-BE49-F238E27FC236}">
                  <a16:creationId xmlns:a16="http://schemas.microsoft.com/office/drawing/2014/main" id="{2C00CD36-4994-DED5-79B9-3CBAF5C0BE8D}"/>
                </a:ext>
              </a:extLst>
            </p:cNvPr>
            <p:cNvSpPr>
              <a:spLocks noChangeAspect="1"/>
            </p:cNvSpPr>
            <p:nvPr/>
          </p:nvSpPr>
          <p:spPr>
            <a:xfrm>
              <a:off x="6983443" y="1934667"/>
              <a:ext cx="983423" cy="9834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87DA1"/>
            </a:solidFill>
            <a:ln w="12700">
              <a:solidFill>
                <a:srgbClr val="687DA1"/>
              </a:solidFill>
              <a:miter lim="400000"/>
            </a:ln>
          </p:spPr>
          <p:txBody>
            <a:bodyPr lIns="0" tIns="0" rIns="0" bIns="0" anchor="ctr">
              <a:noAutofit/>
            </a:bodyPr>
            <a:lstStyle/>
            <a:p>
              <a:pPr lvl="0">
                <a:defRPr sz="2400">
                  <a:solidFill>
                    <a:srgbClr val="FFFFFF"/>
                  </a:solidFill>
                </a:defRPr>
              </a:pPr>
              <a:endParaRPr sz="2400">
                <a:ea typeface="Calibri"/>
                <a:cs typeface="Calibri"/>
              </a:endParaRPr>
            </a:p>
          </p:txBody>
        </p:sp>
      </p:grpSp>
      <p:grpSp>
        <p:nvGrpSpPr>
          <p:cNvPr id="24" name="Group 23">
            <a:extLst>
              <a:ext uri="{FF2B5EF4-FFF2-40B4-BE49-F238E27FC236}">
                <a16:creationId xmlns:a16="http://schemas.microsoft.com/office/drawing/2014/main" id="{0D95FD1F-15CC-B171-833E-0782C5C5AF42}"/>
              </a:ext>
            </a:extLst>
          </p:cNvPr>
          <p:cNvGrpSpPr/>
          <p:nvPr/>
        </p:nvGrpSpPr>
        <p:grpSpPr>
          <a:xfrm>
            <a:off x="6310072" y="2665849"/>
            <a:ext cx="5736733" cy="983423"/>
            <a:chOff x="6983443" y="623590"/>
            <a:chExt cx="5736733" cy="983423"/>
          </a:xfrm>
        </p:grpSpPr>
        <p:sp>
          <p:nvSpPr>
            <p:cNvPr id="27" name="Content Placeholder 3">
              <a:extLst>
                <a:ext uri="{FF2B5EF4-FFF2-40B4-BE49-F238E27FC236}">
                  <a16:creationId xmlns:a16="http://schemas.microsoft.com/office/drawing/2014/main" id="{73570F5B-1625-CA20-4301-049F3A1FC4F5}"/>
                </a:ext>
              </a:extLst>
            </p:cNvPr>
            <p:cNvSpPr txBox="1">
              <a:spLocks/>
            </p:cNvSpPr>
            <p:nvPr/>
          </p:nvSpPr>
          <p:spPr>
            <a:xfrm>
              <a:off x="8138396" y="745349"/>
              <a:ext cx="4581780" cy="412105"/>
            </a:xfrm>
            <a:prstGeom prst="rect">
              <a:avLst/>
            </a:prstGeom>
          </p:spPr>
          <p:txBody>
            <a:bodyPr vert="horz" lIns="91440" tIns="45720" rIns="91440" bIns="45720" rtlCol="0">
              <a:noAutofit/>
            </a:bodyPr>
            <a:lstStyle>
              <a:lvl1pPr marL="456057" indent="-456057" algn="l" defTabSz="608076" rtl="0" eaLnBrk="1" latinLnBrk="0" hangingPunct="1">
                <a:spcBef>
                  <a:spcPct val="20000"/>
                </a:spcBef>
                <a:buFont typeface="Arial"/>
                <a:buChar char="•"/>
                <a:defRPr sz="4256" kern="1200">
                  <a:solidFill>
                    <a:schemeClr val="tx1"/>
                  </a:solidFill>
                  <a:latin typeface="Arial"/>
                  <a:ea typeface="+mn-ea"/>
                  <a:cs typeface="+mn-cs"/>
                </a:defRPr>
              </a:lvl1pPr>
              <a:lvl2pPr marL="988124" indent="-380048" algn="l" defTabSz="608076" rtl="0" eaLnBrk="1" latinLnBrk="0" hangingPunct="1">
                <a:spcBef>
                  <a:spcPct val="20000"/>
                </a:spcBef>
                <a:buFont typeface="Arial"/>
                <a:buChar char="–"/>
                <a:defRPr sz="3724" kern="1200">
                  <a:solidFill>
                    <a:schemeClr val="tx1"/>
                  </a:solidFill>
                  <a:latin typeface="Arial"/>
                  <a:ea typeface="+mn-ea"/>
                  <a:cs typeface="+mn-cs"/>
                </a:defRPr>
              </a:lvl2pPr>
              <a:lvl3pPr marL="1520190" indent="-304038" algn="l" defTabSz="608076" rtl="0" eaLnBrk="1" latinLnBrk="0" hangingPunct="1">
                <a:spcBef>
                  <a:spcPct val="20000"/>
                </a:spcBef>
                <a:buFont typeface="Arial"/>
                <a:buChar char="•"/>
                <a:defRPr sz="3192" kern="1200">
                  <a:solidFill>
                    <a:schemeClr val="tx1"/>
                  </a:solidFill>
                  <a:latin typeface="Arial"/>
                  <a:ea typeface="+mn-ea"/>
                  <a:cs typeface="+mn-cs"/>
                </a:defRPr>
              </a:lvl3pPr>
              <a:lvl4pPr marL="2128266" indent="-304038" algn="l" defTabSz="608076" rtl="0" eaLnBrk="1" latinLnBrk="0" hangingPunct="1">
                <a:spcBef>
                  <a:spcPct val="20000"/>
                </a:spcBef>
                <a:buFont typeface="Arial"/>
                <a:buChar char="–"/>
                <a:defRPr sz="2660" kern="1200">
                  <a:solidFill>
                    <a:schemeClr val="tx1"/>
                  </a:solidFill>
                  <a:latin typeface="Arial"/>
                  <a:ea typeface="+mn-ea"/>
                  <a:cs typeface="+mn-cs"/>
                </a:defRPr>
              </a:lvl4pPr>
              <a:lvl5pPr marL="2736342" indent="-304038" algn="l" defTabSz="608076" rtl="0" eaLnBrk="1" latinLnBrk="0" hangingPunct="1">
                <a:spcBef>
                  <a:spcPct val="20000"/>
                </a:spcBef>
                <a:buFont typeface="Arial"/>
                <a:buChar char="»"/>
                <a:defRPr sz="2660" kern="1200">
                  <a:solidFill>
                    <a:schemeClr val="tx1"/>
                  </a:solidFill>
                  <a:latin typeface="Arial"/>
                  <a:ea typeface="+mn-ea"/>
                  <a:cs typeface="+mn-cs"/>
                </a:defRPr>
              </a:lvl5pPr>
              <a:lvl6pPr marL="3344418" indent="-304038" algn="l" defTabSz="608076" rtl="0" eaLnBrk="1" latinLnBrk="0" hangingPunct="1">
                <a:spcBef>
                  <a:spcPct val="20000"/>
                </a:spcBef>
                <a:buFont typeface="Arial"/>
                <a:buChar char="•"/>
                <a:defRPr sz="2660" kern="1200">
                  <a:solidFill>
                    <a:schemeClr val="tx1"/>
                  </a:solidFill>
                  <a:latin typeface="+mn-lt"/>
                  <a:ea typeface="+mn-ea"/>
                  <a:cs typeface="+mn-cs"/>
                </a:defRPr>
              </a:lvl6pPr>
              <a:lvl7pPr marL="3952494" indent="-304038" algn="l" defTabSz="608076" rtl="0" eaLnBrk="1" latinLnBrk="0" hangingPunct="1">
                <a:spcBef>
                  <a:spcPct val="20000"/>
                </a:spcBef>
                <a:buFont typeface="Arial"/>
                <a:buChar char="•"/>
                <a:defRPr sz="2660" kern="1200">
                  <a:solidFill>
                    <a:schemeClr val="tx1"/>
                  </a:solidFill>
                  <a:latin typeface="+mn-lt"/>
                  <a:ea typeface="+mn-ea"/>
                  <a:cs typeface="+mn-cs"/>
                </a:defRPr>
              </a:lvl7pPr>
              <a:lvl8pPr marL="4560570" indent="-304038" algn="l" defTabSz="608076" rtl="0" eaLnBrk="1" latinLnBrk="0" hangingPunct="1">
                <a:spcBef>
                  <a:spcPct val="20000"/>
                </a:spcBef>
                <a:buFont typeface="Arial"/>
                <a:buChar char="•"/>
                <a:defRPr sz="2660" kern="1200">
                  <a:solidFill>
                    <a:schemeClr val="tx1"/>
                  </a:solidFill>
                  <a:latin typeface="+mn-lt"/>
                  <a:ea typeface="+mn-ea"/>
                  <a:cs typeface="+mn-cs"/>
                </a:defRPr>
              </a:lvl8pPr>
              <a:lvl9pPr marL="5168646" indent="-304038" algn="l" defTabSz="608076" rtl="0" eaLnBrk="1" latinLnBrk="0" hangingPunct="1">
                <a:spcBef>
                  <a:spcPct val="20000"/>
                </a:spcBef>
                <a:buFont typeface="Arial"/>
                <a:buChar char="•"/>
                <a:defRPr sz="2660" kern="1200">
                  <a:solidFill>
                    <a:schemeClr val="tx1"/>
                  </a:solidFill>
                  <a:latin typeface="+mn-lt"/>
                  <a:ea typeface="+mn-ea"/>
                  <a:cs typeface="+mn-cs"/>
                </a:defRPr>
              </a:lvl9pPr>
            </a:lstStyle>
            <a:p>
              <a:pPr marL="0" indent="0">
                <a:buFont typeface="Arial"/>
                <a:buNone/>
              </a:pPr>
              <a:r>
                <a:rPr lang="en-US" sz="2400" dirty="0">
                  <a:solidFill>
                    <a:srgbClr val="002060"/>
                  </a:solidFill>
                  <a:latin typeface="+mn-lt"/>
                </a:rPr>
                <a:t>American Pharmacists Association Foundation</a:t>
              </a:r>
            </a:p>
          </p:txBody>
        </p:sp>
        <p:sp>
          <p:nvSpPr>
            <p:cNvPr id="31" name="Shape 126">
              <a:extLst>
                <a:ext uri="{FF2B5EF4-FFF2-40B4-BE49-F238E27FC236}">
                  <a16:creationId xmlns:a16="http://schemas.microsoft.com/office/drawing/2014/main" id="{D4B0435C-4CC7-CB33-AFF1-A94EC56F7C63}"/>
                </a:ext>
              </a:extLst>
            </p:cNvPr>
            <p:cNvSpPr>
              <a:spLocks noChangeAspect="1"/>
            </p:cNvSpPr>
            <p:nvPr/>
          </p:nvSpPr>
          <p:spPr>
            <a:xfrm>
              <a:off x="6983443" y="623590"/>
              <a:ext cx="983423" cy="9834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87DA1"/>
            </a:solidFill>
            <a:ln w="12700">
              <a:solidFill>
                <a:srgbClr val="687DA1"/>
              </a:solidFill>
              <a:miter lim="400000"/>
            </a:ln>
          </p:spPr>
          <p:txBody>
            <a:bodyPr lIns="0" tIns="0" rIns="0" bIns="0" anchor="ctr">
              <a:noAutofit/>
            </a:bodyPr>
            <a:lstStyle/>
            <a:p>
              <a:pPr lvl="0">
                <a:defRPr sz="2400">
                  <a:solidFill>
                    <a:srgbClr val="FFFFFF"/>
                  </a:solidFill>
                </a:defRPr>
              </a:pPr>
              <a:endParaRPr sz="2400" dirty="0">
                <a:ea typeface="Calibri"/>
                <a:cs typeface="Calibri"/>
              </a:endParaRPr>
            </a:p>
          </p:txBody>
        </p:sp>
      </p:grpSp>
      <p:grpSp>
        <p:nvGrpSpPr>
          <p:cNvPr id="44" name="Group 43">
            <a:extLst>
              <a:ext uri="{FF2B5EF4-FFF2-40B4-BE49-F238E27FC236}">
                <a16:creationId xmlns:a16="http://schemas.microsoft.com/office/drawing/2014/main" id="{7E609AB0-F6F8-62DE-CF89-8C7B299EB366}"/>
              </a:ext>
            </a:extLst>
          </p:cNvPr>
          <p:cNvGrpSpPr/>
          <p:nvPr/>
        </p:nvGrpSpPr>
        <p:grpSpPr>
          <a:xfrm>
            <a:off x="6310072" y="4854425"/>
            <a:ext cx="4892685" cy="983423"/>
            <a:chOff x="6983443" y="3245743"/>
            <a:chExt cx="4892685" cy="983423"/>
          </a:xfrm>
        </p:grpSpPr>
        <p:sp>
          <p:nvSpPr>
            <p:cNvPr id="45" name="Content Placeholder 3">
              <a:extLst>
                <a:ext uri="{FF2B5EF4-FFF2-40B4-BE49-F238E27FC236}">
                  <a16:creationId xmlns:a16="http://schemas.microsoft.com/office/drawing/2014/main" id="{F053604A-C988-3509-0A8A-0B77DE13A489}"/>
                </a:ext>
              </a:extLst>
            </p:cNvPr>
            <p:cNvSpPr txBox="1">
              <a:spLocks/>
            </p:cNvSpPr>
            <p:nvPr/>
          </p:nvSpPr>
          <p:spPr>
            <a:xfrm>
              <a:off x="8138396" y="3531402"/>
              <a:ext cx="3737732" cy="412105"/>
            </a:xfrm>
            <a:prstGeom prst="rect">
              <a:avLst/>
            </a:prstGeom>
          </p:spPr>
          <p:txBody>
            <a:bodyPr vert="horz" lIns="91440" tIns="45720" rIns="91440" bIns="45720" rtlCol="0">
              <a:noAutofit/>
            </a:bodyPr>
            <a:lstStyle>
              <a:lvl1pPr marL="456057" indent="-456057" algn="l" defTabSz="608076" rtl="0" eaLnBrk="1" latinLnBrk="0" hangingPunct="1">
                <a:spcBef>
                  <a:spcPct val="20000"/>
                </a:spcBef>
                <a:buFont typeface="Arial"/>
                <a:buChar char="•"/>
                <a:defRPr sz="4256" kern="1200">
                  <a:solidFill>
                    <a:schemeClr val="tx1"/>
                  </a:solidFill>
                  <a:latin typeface="Arial"/>
                  <a:ea typeface="+mn-ea"/>
                  <a:cs typeface="+mn-cs"/>
                </a:defRPr>
              </a:lvl1pPr>
              <a:lvl2pPr marL="988124" indent="-380048" algn="l" defTabSz="608076" rtl="0" eaLnBrk="1" latinLnBrk="0" hangingPunct="1">
                <a:spcBef>
                  <a:spcPct val="20000"/>
                </a:spcBef>
                <a:buFont typeface="Arial"/>
                <a:buChar char="–"/>
                <a:defRPr sz="3724" kern="1200">
                  <a:solidFill>
                    <a:schemeClr val="tx1"/>
                  </a:solidFill>
                  <a:latin typeface="Arial"/>
                  <a:ea typeface="+mn-ea"/>
                  <a:cs typeface="+mn-cs"/>
                </a:defRPr>
              </a:lvl2pPr>
              <a:lvl3pPr marL="1520190" indent="-304038" algn="l" defTabSz="608076" rtl="0" eaLnBrk="1" latinLnBrk="0" hangingPunct="1">
                <a:spcBef>
                  <a:spcPct val="20000"/>
                </a:spcBef>
                <a:buFont typeface="Arial"/>
                <a:buChar char="•"/>
                <a:defRPr sz="3192" kern="1200">
                  <a:solidFill>
                    <a:schemeClr val="tx1"/>
                  </a:solidFill>
                  <a:latin typeface="Arial"/>
                  <a:ea typeface="+mn-ea"/>
                  <a:cs typeface="+mn-cs"/>
                </a:defRPr>
              </a:lvl3pPr>
              <a:lvl4pPr marL="2128266" indent="-304038" algn="l" defTabSz="608076" rtl="0" eaLnBrk="1" latinLnBrk="0" hangingPunct="1">
                <a:spcBef>
                  <a:spcPct val="20000"/>
                </a:spcBef>
                <a:buFont typeface="Arial"/>
                <a:buChar char="–"/>
                <a:defRPr sz="2660" kern="1200">
                  <a:solidFill>
                    <a:schemeClr val="tx1"/>
                  </a:solidFill>
                  <a:latin typeface="Arial"/>
                  <a:ea typeface="+mn-ea"/>
                  <a:cs typeface="+mn-cs"/>
                </a:defRPr>
              </a:lvl4pPr>
              <a:lvl5pPr marL="2736342" indent="-304038" algn="l" defTabSz="608076" rtl="0" eaLnBrk="1" latinLnBrk="0" hangingPunct="1">
                <a:spcBef>
                  <a:spcPct val="20000"/>
                </a:spcBef>
                <a:buFont typeface="Arial"/>
                <a:buChar char="»"/>
                <a:defRPr sz="2660" kern="1200">
                  <a:solidFill>
                    <a:schemeClr val="tx1"/>
                  </a:solidFill>
                  <a:latin typeface="Arial"/>
                  <a:ea typeface="+mn-ea"/>
                  <a:cs typeface="+mn-cs"/>
                </a:defRPr>
              </a:lvl5pPr>
              <a:lvl6pPr marL="3344418" indent="-304038" algn="l" defTabSz="608076" rtl="0" eaLnBrk="1" latinLnBrk="0" hangingPunct="1">
                <a:spcBef>
                  <a:spcPct val="20000"/>
                </a:spcBef>
                <a:buFont typeface="Arial"/>
                <a:buChar char="•"/>
                <a:defRPr sz="2660" kern="1200">
                  <a:solidFill>
                    <a:schemeClr val="tx1"/>
                  </a:solidFill>
                  <a:latin typeface="+mn-lt"/>
                  <a:ea typeface="+mn-ea"/>
                  <a:cs typeface="+mn-cs"/>
                </a:defRPr>
              </a:lvl6pPr>
              <a:lvl7pPr marL="3952494" indent="-304038" algn="l" defTabSz="608076" rtl="0" eaLnBrk="1" latinLnBrk="0" hangingPunct="1">
                <a:spcBef>
                  <a:spcPct val="20000"/>
                </a:spcBef>
                <a:buFont typeface="Arial"/>
                <a:buChar char="•"/>
                <a:defRPr sz="2660" kern="1200">
                  <a:solidFill>
                    <a:schemeClr val="tx1"/>
                  </a:solidFill>
                  <a:latin typeface="+mn-lt"/>
                  <a:ea typeface="+mn-ea"/>
                  <a:cs typeface="+mn-cs"/>
                </a:defRPr>
              </a:lvl7pPr>
              <a:lvl8pPr marL="4560570" indent="-304038" algn="l" defTabSz="608076" rtl="0" eaLnBrk="1" latinLnBrk="0" hangingPunct="1">
                <a:spcBef>
                  <a:spcPct val="20000"/>
                </a:spcBef>
                <a:buFont typeface="Arial"/>
                <a:buChar char="•"/>
                <a:defRPr sz="2660" kern="1200">
                  <a:solidFill>
                    <a:schemeClr val="tx1"/>
                  </a:solidFill>
                  <a:latin typeface="+mn-lt"/>
                  <a:ea typeface="+mn-ea"/>
                  <a:cs typeface="+mn-cs"/>
                </a:defRPr>
              </a:lvl8pPr>
              <a:lvl9pPr marL="5168646" indent="-304038" algn="l" defTabSz="608076" rtl="0" eaLnBrk="1" latinLnBrk="0" hangingPunct="1">
                <a:spcBef>
                  <a:spcPct val="20000"/>
                </a:spcBef>
                <a:buFont typeface="Arial"/>
                <a:buChar char="•"/>
                <a:defRPr sz="2660" kern="1200">
                  <a:solidFill>
                    <a:schemeClr val="tx1"/>
                  </a:solidFill>
                  <a:latin typeface="+mn-lt"/>
                  <a:ea typeface="+mn-ea"/>
                  <a:cs typeface="+mn-cs"/>
                </a:defRPr>
              </a:lvl9pPr>
            </a:lstStyle>
            <a:p>
              <a:pPr marL="0" indent="0">
                <a:buFont typeface="Arial"/>
                <a:buNone/>
              </a:pPr>
              <a:r>
                <a:rPr lang="en-US" sz="2400" dirty="0">
                  <a:solidFill>
                    <a:srgbClr val="002060"/>
                  </a:solidFill>
                  <a:latin typeface="+mn-lt"/>
                </a:rPr>
                <a:t>YMCA of Greater Seattle</a:t>
              </a:r>
            </a:p>
          </p:txBody>
        </p:sp>
        <p:sp>
          <p:nvSpPr>
            <p:cNvPr id="47" name="Shape 126">
              <a:extLst>
                <a:ext uri="{FF2B5EF4-FFF2-40B4-BE49-F238E27FC236}">
                  <a16:creationId xmlns:a16="http://schemas.microsoft.com/office/drawing/2014/main" id="{54139318-39CC-9875-6A4B-C246C16F2152}"/>
                </a:ext>
              </a:extLst>
            </p:cNvPr>
            <p:cNvSpPr>
              <a:spLocks noChangeAspect="1"/>
            </p:cNvSpPr>
            <p:nvPr/>
          </p:nvSpPr>
          <p:spPr>
            <a:xfrm>
              <a:off x="6983443" y="3245743"/>
              <a:ext cx="983423" cy="9834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87DA1"/>
            </a:solidFill>
            <a:ln w="12700">
              <a:solidFill>
                <a:srgbClr val="687DA1"/>
              </a:solidFill>
              <a:miter lim="400000"/>
            </a:ln>
          </p:spPr>
          <p:txBody>
            <a:bodyPr lIns="0" tIns="0" rIns="0" bIns="0" anchor="ctr">
              <a:noAutofit/>
            </a:bodyPr>
            <a:lstStyle/>
            <a:p>
              <a:pPr lvl="0">
                <a:defRPr sz="2400">
                  <a:solidFill>
                    <a:srgbClr val="FFFFFF"/>
                  </a:solidFill>
                </a:defRPr>
              </a:pPr>
              <a:endParaRPr sz="2400">
                <a:ea typeface="Calibri"/>
                <a:cs typeface="Calibri"/>
              </a:endParaRPr>
            </a:p>
          </p:txBody>
        </p:sp>
      </p:grpSp>
      <p:pic>
        <p:nvPicPr>
          <p:cNvPr id="50" name="Graphic 49" descr="Badge 6 with solid fill">
            <a:extLst>
              <a:ext uri="{FF2B5EF4-FFF2-40B4-BE49-F238E27FC236}">
                <a16:creationId xmlns:a16="http://schemas.microsoft.com/office/drawing/2014/main" id="{E4109329-48FE-056D-3380-F8F3B7B7BF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8155" y="4887606"/>
            <a:ext cx="914400" cy="914400"/>
          </a:xfrm>
          <a:prstGeom prst="rect">
            <a:avLst/>
          </a:prstGeom>
        </p:spPr>
      </p:pic>
      <p:pic>
        <p:nvPicPr>
          <p:cNvPr id="51" name="Graphic 50" descr="Badge 5 with solid fill">
            <a:extLst>
              <a:ext uri="{FF2B5EF4-FFF2-40B4-BE49-F238E27FC236}">
                <a16:creationId xmlns:a16="http://schemas.microsoft.com/office/drawing/2014/main" id="{A16C6D68-D573-AA19-CDA7-A3B1A99052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345547" y="3799736"/>
            <a:ext cx="914400" cy="914400"/>
          </a:xfrm>
          <a:prstGeom prst="rect">
            <a:avLst/>
          </a:prstGeom>
        </p:spPr>
      </p:pic>
      <p:pic>
        <p:nvPicPr>
          <p:cNvPr id="52" name="Graphic 51" descr="Badge 4 with solid fill">
            <a:extLst>
              <a:ext uri="{FF2B5EF4-FFF2-40B4-BE49-F238E27FC236}">
                <a16:creationId xmlns:a16="http://schemas.microsoft.com/office/drawing/2014/main" id="{E8CCCD44-A14D-A11F-55CE-39BECE1121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341851" y="2702231"/>
            <a:ext cx="914400" cy="914400"/>
          </a:xfrm>
          <a:prstGeom prst="rect">
            <a:avLst/>
          </a:prstGeom>
        </p:spPr>
      </p:pic>
      <p:pic>
        <p:nvPicPr>
          <p:cNvPr id="53" name="Graphic 52" descr="Badge with solid fill">
            <a:extLst>
              <a:ext uri="{FF2B5EF4-FFF2-40B4-BE49-F238E27FC236}">
                <a16:creationId xmlns:a16="http://schemas.microsoft.com/office/drawing/2014/main" id="{129E1639-042B-2CB3-B806-CB1EAE151EC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2043" y="3791102"/>
            <a:ext cx="914400" cy="914400"/>
          </a:xfrm>
          <a:prstGeom prst="rect">
            <a:avLst/>
          </a:prstGeom>
        </p:spPr>
      </p:pic>
      <p:pic>
        <p:nvPicPr>
          <p:cNvPr id="54" name="Graphic 53" descr="Badge 3 with solid fill">
            <a:extLst>
              <a:ext uri="{FF2B5EF4-FFF2-40B4-BE49-F238E27FC236}">
                <a16:creationId xmlns:a16="http://schemas.microsoft.com/office/drawing/2014/main" id="{10CAB54B-277D-96D0-E724-A56AD9C3779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2043" y="4900348"/>
            <a:ext cx="914400" cy="914400"/>
          </a:xfrm>
          <a:prstGeom prst="rect">
            <a:avLst/>
          </a:prstGeom>
        </p:spPr>
      </p:pic>
      <p:pic>
        <p:nvPicPr>
          <p:cNvPr id="55" name="Graphic 54" descr="Badge 1 with solid fill">
            <a:extLst>
              <a:ext uri="{FF2B5EF4-FFF2-40B4-BE49-F238E27FC236}">
                <a16:creationId xmlns:a16="http://schemas.microsoft.com/office/drawing/2014/main" id="{6FED32AE-2BD5-0379-2277-6688FED81A6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2043" y="2699030"/>
            <a:ext cx="914400" cy="914400"/>
          </a:xfrm>
          <a:prstGeom prst="rect">
            <a:avLst/>
          </a:prstGeom>
        </p:spPr>
      </p:pic>
    </p:spTree>
    <p:extLst>
      <p:ext uri="{BB962C8B-B14F-4D97-AF65-F5344CB8AC3E}">
        <p14:creationId xmlns:p14="http://schemas.microsoft.com/office/powerpoint/2010/main" val="2486373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B1550B-63CF-4109-A7E0-92436AAD6F19}"/>
              </a:ext>
            </a:extLst>
          </p:cNvPr>
          <p:cNvSpPr>
            <a:spLocks noGrp="1"/>
          </p:cNvSpPr>
          <p:nvPr>
            <p:ph type="sldNum" sz="quarter" idx="12"/>
          </p:nvPr>
        </p:nvSpPr>
        <p:spPr/>
        <p:txBody>
          <a:bodyPr/>
          <a:lstStyle/>
          <a:p>
            <a:fld id="{238C24C4-4CC6-884D-A68F-F73B9ABD69CC}" type="slidenum">
              <a:rPr lang="en-US" smtClean="0"/>
              <a:pPr/>
              <a:t>26</a:t>
            </a:fld>
            <a:endParaRPr lang="en-US"/>
          </a:p>
        </p:txBody>
      </p:sp>
      <p:sp>
        <p:nvSpPr>
          <p:cNvPr id="3" name="Title 2">
            <a:extLst>
              <a:ext uri="{FF2B5EF4-FFF2-40B4-BE49-F238E27FC236}">
                <a16:creationId xmlns:a16="http://schemas.microsoft.com/office/drawing/2014/main" id="{E5943806-EA0B-466E-9F12-D5AA64E199BF}"/>
              </a:ext>
            </a:extLst>
          </p:cNvPr>
          <p:cNvSpPr>
            <a:spLocks noGrp="1"/>
          </p:cNvSpPr>
          <p:nvPr>
            <p:ph type="title"/>
          </p:nvPr>
        </p:nvSpPr>
        <p:spPr/>
        <p:txBody>
          <a:bodyPr>
            <a:normAutofit fontScale="90000"/>
          </a:bodyPr>
          <a:lstStyle/>
          <a:p>
            <a:r>
              <a:rPr lang="en-US" dirty="0"/>
              <a:t>Quality Assurance Considerations: CDC</a:t>
            </a:r>
            <a:br>
              <a:rPr lang="en-US" dirty="0"/>
            </a:br>
            <a:r>
              <a:rPr lang="en-US" dirty="0"/>
              <a:t>Diabetes Prevention Recognition Program</a:t>
            </a:r>
          </a:p>
        </p:txBody>
      </p:sp>
      <p:sp>
        <p:nvSpPr>
          <p:cNvPr id="5" name="Content Placeholder 3">
            <a:extLst>
              <a:ext uri="{FF2B5EF4-FFF2-40B4-BE49-F238E27FC236}">
                <a16:creationId xmlns:a16="http://schemas.microsoft.com/office/drawing/2014/main" id="{6404DFE9-D6FC-44DA-A0B6-1256F4FD573C}"/>
              </a:ext>
            </a:extLst>
          </p:cNvPr>
          <p:cNvSpPr txBox="1">
            <a:spLocks/>
          </p:cNvSpPr>
          <p:nvPr/>
        </p:nvSpPr>
        <p:spPr>
          <a:xfrm>
            <a:off x="1216912" y="4174601"/>
            <a:ext cx="10543697" cy="1977147"/>
          </a:xfrm>
          <a:prstGeom prst="rect">
            <a:avLst/>
          </a:prstGeom>
        </p:spPr>
        <p:txBody>
          <a:bodyPr vert="horz" lIns="91440" tIns="45720" rIns="91440" bIns="45720" rtlCol="0">
            <a:normAutofit/>
          </a:bodyPr>
          <a:lstStyle>
            <a:lvl1pPr marL="456057" indent="-456057" algn="l" defTabSz="608076" rtl="0" eaLnBrk="1" latinLnBrk="0" hangingPunct="1">
              <a:spcBef>
                <a:spcPct val="20000"/>
              </a:spcBef>
              <a:buFont typeface="Arial"/>
              <a:buChar char="•"/>
              <a:defRPr sz="4256" kern="1200">
                <a:solidFill>
                  <a:schemeClr val="tx1"/>
                </a:solidFill>
                <a:latin typeface="Arial"/>
                <a:ea typeface="+mn-ea"/>
                <a:cs typeface="+mn-cs"/>
              </a:defRPr>
            </a:lvl1pPr>
            <a:lvl2pPr marL="988124" indent="-380048" algn="l" defTabSz="608076" rtl="0" eaLnBrk="1" latinLnBrk="0" hangingPunct="1">
              <a:spcBef>
                <a:spcPct val="20000"/>
              </a:spcBef>
              <a:buFont typeface="Arial"/>
              <a:buChar char="–"/>
              <a:defRPr sz="3724" kern="1200">
                <a:solidFill>
                  <a:schemeClr val="tx1"/>
                </a:solidFill>
                <a:latin typeface="Arial"/>
                <a:ea typeface="+mn-ea"/>
                <a:cs typeface="+mn-cs"/>
              </a:defRPr>
            </a:lvl2pPr>
            <a:lvl3pPr marL="1520190" indent="-304038" algn="l" defTabSz="608076" rtl="0" eaLnBrk="1" latinLnBrk="0" hangingPunct="1">
              <a:spcBef>
                <a:spcPct val="20000"/>
              </a:spcBef>
              <a:buFont typeface="Arial"/>
              <a:buChar char="•"/>
              <a:defRPr sz="3192" kern="1200">
                <a:solidFill>
                  <a:schemeClr val="tx1"/>
                </a:solidFill>
                <a:latin typeface="Arial"/>
                <a:ea typeface="+mn-ea"/>
                <a:cs typeface="+mn-cs"/>
              </a:defRPr>
            </a:lvl3pPr>
            <a:lvl4pPr marL="2128266" indent="-304038" algn="l" defTabSz="608076" rtl="0" eaLnBrk="1" latinLnBrk="0" hangingPunct="1">
              <a:spcBef>
                <a:spcPct val="20000"/>
              </a:spcBef>
              <a:buFont typeface="Arial"/>
              <a:buChar char="–"/>
              <a:defRPr sz="2660" kern="1200">
                <a:solidFill>
                  <a:schemeClr val="tx1"/>
                </a:solidFill>
                <a:latin typeface="Arial"/>
                <a:ea typeface="+mn-ea"/>
                <a:cs typeface="+mn-cs"/>
              </a:defRPr>
            </a:lvl4pPr>
            <a:lvl5pPr marL="2736342" indent="-304038" algn="l" defTabSz="608076" rtl="0" eaLnBrk="1" latinLnBrk="0" hangingPunct="1">
              <a:spcBef>
                <a:spcPct val="20000"/>
              </a:spcBef>
              <a:buFont typeface="Arial"/>
              <a:buChar char="»"/>
              <a:defRPr sz="2660" kern="1200">
                <a:solidFill>
                  <a:schemeClr val="tx1"/>
                </a:solidFill>
                <a:latin typeface="Arial"/>
                <a:ea typeface="+mn-ea"/>
                <a:cs typeface="+mn-cs"/>
              </a:defRPr>
            </a:lvl5pPr>
            <a:lvl6pPr marL="3344418" indent="-304038" algn="l" defTabSz="608076" rtl="0" eaLnBrk="1" latinLnBrk="0" hangingPunct="1">
              <a:spcBef>
                <a:spcPct val="20000"/>
              </a:spcBef>
              <a:buFont typeface="Arial"/>
              <a:buChar char="•"/>
              <a:defRPr sz="2660" kern="1200">
                <a:solidFill>
                  <a:schemeClr val="tx1"/>
                </a:solidFill>
                <a:latin typeface="+mn-lt"/>
                <a:ea typeface="+mn-ea"/>
                <a:cs typeface="+mn-cs"/>
              </a:defRPr>
            </a:lvl6pPr>
            <a:lvl7pPr marL="3952494" indent="-304038" algn="l" defTabSz="608076" rtl="0" eaLnBrk="1" latinLnBrk="0" hangingPunct="1">
              <a:spcBef>
                <a:spcPct val="20000"/>
              </a:spcBef>
              <a:buFont typeface="Arial"/>
              <a:buChar char="•"/>
              <a:defRPr sz="2660" kern="1200">
                <a:solidFill>
                  <a:schemeClr val="tx1"/>
                </a:solidFill>
                <a:latin typeface="+mn-lt"/>
                <a:ea typeface="+mn-ea"/>
                <a:cs typeface="+mn-cs"/>
              </a:defRPr>
            </a:lvl7pPr>
            <a:lvl8pPr marL="4560570" indent="-304038" algn="l" defTabSz="608076" rtl="0" eaLnBrk="1" latinLnBrk="0" hangingPunct="1">
              <a:spcBef>
                <a:spcPct val="20000"/>
              </a:spcBef>
              <a:buFont typeface="Arial"/>
              <a:buChar char="•"/>
              <a:defRPr sz="2660" kern="1200">
                <a:solidFill>
                  <a:schemeClr val="tx1"/>
                </a:solidFill>
                <a:latin typeface="+mn-lt"/>
                <a:ea typeface="+mn-ea"/>
                <a:cs typeface="+mn-cs"/>
              </a:defRPr>
            </a:lvl8pPr>
            <a:lvl9pPr marL="5168646" indent="-304038" algn="l" defTabSz="608076" rtl="0" eaLnBrk="1" latinLnBrk="0" hangingPunct="1">
              <a:spcBef>
                <a:spcPct val="20000"/>
              </a:spcBef>
              <a:buFont typeface="Arial"/>
              <a:buChar char="•"/>
              <a:defRPr sz="2660" kern="1200">
                <a:solidFill>
                  <a:schemeClr val="tx1"/>
                </a:solidFill>
                <a:latin typeface="+mn-lt"/>
                <a:ea typeface="+mn-ea"/>
                <a:cs typeface="+mn-cs"/>
              </a:defRPr>
            </a:lvl9pPr>
          </a:lstStyle>
          <a:p>
            <a:pPr marL="0" indent="0">
              <a:buFont typeface="Arial"/>
              <a:buNone/>
            </a:pPr>
            <a:endParaRPr lang="en-US" sz="2400" dirty="0">
              <a:solidFill>
                <a:srgbClr val="002060"/>
              </a:solidFill>
              <a:latin typeface="+mn-lt"/>
            </a:endParaRPr>
          </a:p>
        </p:txBody>
      </p:sp>
      <p:sp>
        <p:nvSpPr>
          <p:cNvPr id="6" name="TextBox 5">
            <a:extLst>
              <a:ext uri="{FF2B5EF4-FFF2-40B4-BE49-F238E27FC236}">
                <a16:creationId xmlns:a16="http://schemas.microsoft.com/office/drawing/2014/main" id="{AD28B284-A92E-4578-930D-CA9A598720AB}"/>
              </a:ext>
            </a:extLst>
          </p:cNvPr>
          <p:cNvSpPr txBox="1"/>
          <p:nvPr/>
        </p:nvSpPr>
        <p:spPr>
          <a:xfrm>
            <a:off x="1010050" y="1243872"/>
            <a:ext cx="10992770" cy="1169551"/>
          </a:xfrm>
          <a:prstGeom prst="rect">
            <a:avLst/>
          </a:prstGeom>
          <a:noFill/>
        </p:spPr>
        <p:txBody>
          <a:bodyPr wrap="square" rtlCol="0">
            <a:spAutoFit/>
          </a:bodyPr>
          <a:lstStyle/>
          <a:p>
            <a:pPr marL="0" indent="0">
              <a:buFont typeface="Arial"/>
              <a:buNone/>
            </a:pPr>
            <a:r>
              <a:rPr lang="en-US" sz="1400" dirty="0">
                <a:solidFill>
                  <a:srgbClr val="002060"/>
                </a:solidFill>
                <a:latin typeface="+mn-lt"/>
              </a:rPr>
              <a:t>In a UHA, an organization with preliminary, full, or full plus CDC Diabetes Prevention Recognition Program (DPRP) recognition agrees to serve as the sponsoring hub for a group of organizations (subsidiaries) that have CDC pending, preliminary, full, or full plus DPRP recognition. DPRP recognition is tracked through semi-annual data submissions to CDC.</a:t>
            </a:r>
          </a:p>
          <a:p>
            <a:pPr marL="0" indent="0">
              <a:buFont typeface="Arial"/>
              <a:buNone/>
            </a:pPr>
            <a:endParaRPr lang="en-US" sz="1400" dirty="0">
              <a:solidFill>
                <a:srgbClr val="002060"/>
              </a:solidFill>
            </a:endParaRPr>
          </a:p>
          <a:p>
            <a:pPr marL="0" indent="0">
              <a:buFont typeface="Arial"/>
              <a:buNone/>
            </a:pPr>
            <a:r>
              <a:rPr lang="en-US" sz="1400" dirty="0">
                <a:solidFill>
                  <a:srgbClr val="002060"/>
                </a:solidFill>
              </a:rPr>
              <a:t>Note that CDC’s updated UHA guidance expands the eligibility of non-delivery organizations to serve as hubs.*</a:t>
            </a:r>
            <a:endParaRPr lang="en-US" sz="1400" dirty="0">
              <a:solidFill>
                <a:srgbClr val="002060"/>
              </a:solidFill>
              <a:latin typeface="+mn-lt"/>
            </a:endParaRPr>
          </a:p>
        </p:txBody>
      </p:sp>
      <p:sp>
        <p:nvSpPr>
          <p:cNvPr id="7" name="Title 1">
            <a:extLst>
              <a:ext uri="{FF2B5EF4-FFF2-40B4-BE49-F238E27FC236}">
                <a16:creationId xmlns:a16="http://schemas.microsoft.com/office/drawing/2014/main" id="{CC8759DF-B099-4432-AA24-646AE260D121}"/>
              </a:ext>
            </a:extLst>
          </p:cNvPr>
          <p:cNvSpPr txBox="1">
            <a:spLocks/>
          </p:cNvSpPr>
          <p:nvPr/>
        </p:nvSpPr>
        <p:spPr>
          <a:xfrm>
            <a:off x="3006274" y="2548174"/>
            <a:ext cx="6868880" cy="336654"/>
          </a:xfrm>
          <a:prstGeom prst="rect">
            <a:avLst/>
          </a:prstGeom>
          <a:solidFill>
            <a:schemeClr val="accent4"/>
          </a:solidFill>
          <a:ln w="38100">
            <a:solidFill>
              <a:schemeClr val="accent5"/>
            </a:solidFill>
          </a:ln>
        </p:spPr>
        <p:txBody>
          <a:bodyPr vert="horz" lIns="91440" tIns="45720" rIns="91440" bIns="45720" rtlCol="0" anchor="ctr">
            <a:normAutofit fontScale="97500"/>
          </a:bodyPr>
          <a:lstStyle>
            <a:lvl1pPr algn="l" defTabSz="609585" rtl="0" eaLnBrk="1" latinLnBrk="0" hangingPunct="1">
              <a:spcBef>
                <a:spcPct val="0"/>
              </a:spcBef>
              <a:buNone/>
              <a:defRPr sz="4800" kern="1200">
                <a:solidFill>
                  <a:schemeClr val="tx2"/>
                </a:solidFill>
                <a:latin typeface="Helvetica" pitchFamily="2" charset="0"/>
                <a:ea typeface="+mj-ea"/>
                <a:cs typeface="+mj-cs"/>
              </a:defRPr>
            </a:lvl1pPr>
          </a:lstStyle>
          <a:p>
            <a:pPr algn="ctr"/>
            <a:r>
              <a:rPr lang="en-US" sz="1600" b="1" dirty="0">
                <a:solidFill>
                  <a:schemeClr val="bg1"/>
                </a:solidFill>
              </a:rPr>
              <a:t>Requirements to Achieve/Maintain Recognition**</a:t>
            </a:r>
          </a:p>
        </p:txBody>
      </p:sp>
      <p:grpSp>
        <p:nvGrpSpPr>
          <p:cNvPr id="44" name="Group 43">
            <a:extLst>
              <a:ext uri="{FF2B5EF4-FFF2-40B4-BE49-F238E27FC236}">
                <a16:creationId xmlns:a16="http://schemas.microsoft.com/office/drawing/2014/main" id="{352ECD97-21D0-4DA6-A473-060EBAC8F91D}"/>
              </a:ext>
            </a:extLst>
          </p:cNvPr>
          <p:cNvGrpSpPr/>
          <p:nvPr/>
        </p:nvGrpSpPr>
        <p:grpSpPr>
          <a:xfrm>
            <a:off x="1075271" y="3017146"/>
            <a:ext cx="10413253" cy="3304540"/>
            <a:chOff x="887366" y="3013916"/>
            <a:chExt cx="10413253" cy="3304540"/>
          </a:xfrm>
        </p:grpSpPr>
        <p:grpSp>
          <p:nvGrpSpPr>
            <p:cNvPr id="43" name="Group 42">
              <a:extLst>
                <a:ext uri="{FF2B5EF4-FFF2-40B4-BE49-F238E27FC236}">
                  <a16:creationId xmlns:a16="http://schemas.microsoft.com/office/drawing/2014/main" id="{B0E324DD-5EC7-40C5-B449-6B46B752CB7D}"/>
                </a:ext>
              </a:extLst>
            </p:cNvPr>
            <p:cNvGrpSpPr/>
            <p:nvPr/>
          </p:nvGrpSpPr>
          <p:grpSpPr>
            <a:xfrm>
              <a:off x="944056" y="3013916"/>
              <a:ext cx="10356563" cy="754681"/>
              <a:chOff x="902446" y="2786689"/>
              <a:chExt cx="10356563" cy="754681"/>
            </a:xfrm>
          </p:grpSpPr>
          <p:sp>
            <p:nvSpPr>
              <p:cNvPr id="26" name="Freeform: Shape 25">
                <a:extLst>
                  <a:ext uri="{FF2B5EF4-FFF2-40B4-BE49-F238E27FC236}">
                    <a16:creationId xmlns:a16="http://schemas.microsoft.com/office/drawing/2014/main" id="{D8758AD0-DB14-4798-9FEB-580F32B5FA86}"/>
                  </a:ext>
                </a:extLst>
              </p:cNvPr>
              <p:cNvSpPr/>
              <p:nvPr/>
            </p:nvSpPr>
            <p:spPr>
              <a:xfrm>
                <a:off x="1321933" y="2843987"/>
                <a:ext cx="4515328" cy="640085"/>
              </a:xfrm>
              <a:custGeom>
                <a:avLst/>
                <a:gdLst>
                  <a:gd name="connsiteX0" fmla="*/ 0 w 4572018"/>
                  <a:gd name="connsiteY0" fmla="*/ 0 h 640083"/>
                  <a:gd name="connsiteX1" fmla="*/ 4251977 w 4572018"/>
                  <a:gd name="connsiteY1" fmla="*/ 0 h 640083"/>
                  <a:gd name="connsiteX2" fmla="*/ 4572018 w 4572018"/>
                  <a:gd name="connsiteY2" fmla="*/ 320042 h 640083"/>
                  <a:gd name="connsiteX3" fmla="*/ 4251977 w 4572018"/>
                  <a:gd name="connsiteY3" fmla="*/ 640083 h 640083"/>
                  <a:gd name="connsiteX4" fmla="*/ 0 w 4572018"/>
                  <a:gd name="connsiteY4" fmla="*/ 640083 h 640083"/>
                  <a:gd name="connsiteX5" fmla="*/ 0 w 4572018"/>
                  <a:gd name="connsiteY5" fmla="*/ 0 h 64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8" h="640083">
                    <a:moveTo>
                      <a:pt x="4572018" y="640082"/>
                    </a:moveTo>
                    <a:lnTo>
                      <a:pt x="320041" y="640082"/>
                    </a:lnTo>
                    <a:lnTo>
                      <a:pt x="0" y="320041"/>
                    </a:lnTo>
                    <a:lnTo>
                      <a:pt x="320041" y="1"/>
                    </a:lnTo>
                    <a:lnTo>
                      <a:pt x="4572018" y="1"/>
                    </a:lnTo>
                    <a:lnTo>
                      <a:pt x="4572018" y="640082"/>
                    </a:lnTo>
                    <a:close/>
                  </a:path>
                </a:pathLst>
              </a:custGeom>
              <a:solidFill>
                <a:srgbClr val="19356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92815" tIns="53341" rIns="99568" bIns="53341"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pitchFamily="2" charset="0"/>
                  </a:rPr>
                  <a:t>Organizations must submit a completed DPRP application</a:t>
                </a:r>
                <a:endParaRPr lang="en-US" sz="1400" kern="1200" dirty="0"/>
              </a:p>
            </p:txBody>
          </p:sp>
          <p:sp>
            <p:nvSpPr>
              <p:cNvPr id="27" name="Oval 26" descr="Badge 1 with solid fill">
                <a:extLst>
                  <a:ext uri="{FF2B5EF4-FFF2-40B4-BE49-F238E27FC236}">
                    <a16:creationId xmlns:a16="http://schemas.microsoft.com/office/drawing/2014/main" id="{84F32E24-94E7-4D19-B69C-33E18FF46A24}"/>
                  </a:ext>
                </a:extLst>
              </p:cNvPr>
              <p:cNvSpPr/>
              <p:nvPr/>
            </p:nvSpPr>
            <p:spPr>
              <a:xfrm>
                <a:off x="902446" y="2786689"/>
                <a:ext cx="754681" cy="754681"/>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7F5DAD13-DE0F-4B85-86C2-AEDA18A5DAFE}"/>
                  </a:ext>
                </a:extLst>
              </p:cNvPr>
              <p:cNvSpPr/>
              <p:nvPr/>
            </p:nvSpPr>
            <p:spPr>
              <a:xfrm>
                <a:off x="6686991" y="2843989"/>
                <a:ext cx="4572018" cy="640081"/>
              </a:xfrm>
              <a:custGeom>
                <a:avLst/>
                <a:gdLst>
                  <a:gd name="connsiteX0" fmla="*/ 0 w 4572018"/>
                  <a:gd name="connsiteY0" fmla="*/ 0 h 640079"/>
                  <a:gd name="connsiteX1" fmla="*/ 4251979 w 4572018"/>
                  <a:gd name="connsiteY1" fmla="*/ 0 h 640079"/>
                  <a:gd name="connsiteX2" fmla="*/ 4572018 w 4572018"/>
                  <a:gd name="connsiteY2" fmla="*/ 320040 h 640079"/>
                  <a:gd name="connsiteX3" fmla="*/ 4251979 w 4572018"/>
                  <a:gd name="connsiteY3" fmla="*/ 640079 h 640079"/>
                  <a:gd name="connsiteX4" fmla="*/ 0 w 4572018"/>
                  <a:gd name="connsiteY4" fmla="*/ 640079 h 640079"/>
                  <a:gd name="connsiteX5" fmla="*/ 0 w 4572018"/>
                  <a:gd name="connsiteY5" fmla="*/ 0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8" h="640079">
                    <a:moveTo>
                      <a:pt x="4572018" y="640078"/>
                    </a:moveTo>
                    <a:lnTo>
                      <a:pt x="320039" y="640078"/>
                    </a:lnTo>
                    <a:lnTo>
                      <a:pt x="0" y="320039"/>
                    </a:lnTo>
                    <a:lnTo>
                      <a:pt x="320039" y="1"/>
                    </a:lnTo>
                    <a:lnTo>
                      <a:pt x="4572018" y="1"/>
                    </a:lnTo>
                    <a:lnTo>
                      <a:pt x="4572018" y="640078"/>
                    </a:ln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92365" tIns="53341" rIns="99568" bIns="53341"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pitchFamily="2" charset="0"/>
                  </a:rPr>
                  <a:t>Organizations must maintain a minimum number of program completers</a:t>
                </a:r>
                <a:endParaRPr lang="en-US" sz="1400" kern="1200" dirty="0"/>
              </a:p>
            </p:txBody>
          </p:sp>
          <p:sp>
            <p:nvSpPr>
              <p:cNvPr id="14" name="Oval 13" descr="Badge 5 with solid fill">
                <a:extLst>
                  <a:ext uri="{FF2B5EF4-FFF2-40B4-BE49-F238E27FC236}">
                    <a16:creationId xmlns:a16="http://schemas.microsoft.com/office/drawing/2014/main" id="{F97A01A2-5081-4038-A0DE-00EE481848D7}"/>
                  </a:ext>
                </a:extLst>
              </p:cNvPr>
              <p:cNvSpPr/>
              <p:nvPr/>
            </p:nvSpPr>
            <p:spPr>
              <a:xfrm>
                <a:off x="6211199" y="2787197"/>
                <a:ext cx="753664" cy="753664"/>
              </a:xfrm>
              <a:prstGeom prst="ellipse">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grpSp>
          <p:nvGrpSpPr>
            <p:cNvPr id="42" name="Group 41">
              <a:extLst>
                <a:ext uri="{FF2B5EF4-FFF2-40B4-BE49-F238E27FC236}">
                  <a16:creationId xmlns:a16="http://schemas.microsoft.com/office/drawing/2014/main" id="{72620198-DBDF-4B03-8F05-0997D8624882}"/>
                </a:ext>
              </a:extLst>
            </p:cNvPr>
            <p:cNvGrpSpPr/>
            <p:nvPr/>
          </p:nvGrpSpPr>
          <p:grpSpPr>
            <a:xfrm>
              <a:off x="887366" y="3863869"/>
              <a:ext cx="10413253" cy="754681"/>
              <a:chOff x="902446" y="3893294"/>
              <a:chExt cx="10413253" cy="754681"/>
            </a:xfrm>
          </p:grpSpPr>
          <p:sp>
            <p:nvSpPr>
              <p:cNvPr id="28" name="Freeform: Shape 27">
                <a:extLst>
                  <a:ext uri="{FF2B5EF4-FFF2-40B4-BE49-F238E27FC236}">
                    <a16:creationId xmlns:a16="http://schemas.microsoft.com/office/drawing/2014/main" id="{9A695891-6FC7-48FD-BAE8-3AA7B34E9E64}"/>
                  </a:ext>
                </a:extLst>
              </p:cNvPr>
              <p:cNvSpPr/>
              <p:nvPr/>
            </p:nvSpPr>
            <p:spPr>
              <a:xfrm>
                <a:off x="1321933" y="3950592"/>
                <a:ext cx="4572018" cy="640085"/>
              </a:xfrm>
              <a:custGeom>
                <a:avLst/>
                <a:gdLst>
                  <a:gd name="connsiteX0" fmla="*/ 0 w 4572018"/>
                  <a:gd name="connsiteY0" fmla="*/ 0 h 640083"/>
                  <a:gd name="connsiteX1" fmla="*/ 4251977 w 4572018"/>
                  <a:gd name="connsiteY1" fmla="*/ 0 h 640083"/>
                  <a:gd name="connsiteX2" fmla="*/ 4572018 w 4572018"/>
                  <a:gd name="connsiteY2" fmla="*/ 320042 h 640083"/>
                  <a:gd name="connsiteX3" fmla="*/ 4251977 w 4572018"/>
                  <a:gd name="connsiteY3" fmla="*/ 640083 h 640083"/>
                  <a:gd name="connsiteX4" fmla="*/ 0 w 4572018"/>
                  <a:gd name="connsiteY4" fmla="*/ 640083 h 640083"/>
                  <a:gd name="connsiteX5" fmla="*/ 0 w 4572018"/>
                  <a:gd name="connsiteY5" fmla="*/ 0 h 64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8" h="640083">
                    <a:moveTo>
                      <a:pt x="4572018" y="640082"/>
                    </a:moveTo>
                    <a:lnTo>
                      <a:pt x="320041" y="640082"/>
                    </a:lnTo>
                    <a:lnTo>
                      <a:pt x="0" y="320041"/>
                    </a:lnTo>
                    <a:lnTo>
                      <a:pt x="320041" y="1"/>
                    </a:lnTo>
                    <a:lnTo>
                      <a:pt x="4572018" y="1"/>
                    </a:lnTo>
                    <a:lnTo>
                      <a:pt x="4572018" y="640082"/>
                    </a:lnTo>
                    <a:close/>
                  </a:path>
                </a:pathLst>
              </a:custGeom>
              <a:solidFill>
                <a:schemeClr val="accent5"/>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492815" tIns="53341" rIns="99568" bIns="53341"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pitchFamily="2" charset="0"/>
                  </a:rPr>
                  <a:t>The National DPP offerings must follow a CDC approved curriculum</a:t>
                </a:r>
                <a:endParaRPr lang="en-US" sz="1400" kern="1200" dirty="0"/>
              </a:p>
            </p:txBody>
          </p:sp>
          <p:sp>
            <p:nvSpPr>
              <p:cNvPr id="29" name="Oval 28" descr="Badge with solid fill">
                <a:extLst>
                  <a:ext uri="{FF2B5EF4-FFF2-40B4-BE49-F238E27FC236}">
                    <a16:creationId xmlns:a16="http://schemas.microsoft.com/office/drawing/2014/main" id="{A6C6E101-EF7A-4AEC-AC16-E0F75E849224}"/>
                  </a:ext>
                </a:extLst>
              </p:cNvPr>
              <p:cNvSpPr/>
              <p:nvPr/>
            </p:nvSpPr>
            <p:spPr>
              <a:xfrm>
                <a:off x="902446" y="3893294"/>
                <a:ext cx="754681" cy="754681"/>
              </a:xfrm>
              <a:prstGeom prst="ellipse">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5" name="Freeform: Shape 14">
                <a:extLst>
                  <a:ext uri="{FF2B5EF4-FFF2-40B4-BE49-F238E27FC236}">
                    <a16:creationId xmlns:a16="http://schemas.microsoft.com/office/drawing/2014/main" id="{276F5244-BD73-4365-A64B-DA0DF83D1A27}"/>
                  </a:ext>
                </a:extLst>
              </p:cNvPr>
              <p:cNvSpPr/>
              <p:nvPr/>
            </p:nvSpPr>
            <p:spPr>
              <a:xfrm>
                <a:off x="6743681" y="3950594"/>
                <a:ext cx="4572018" cy="640080"/>
              </a:xfrm>
              <a:custGeom>
                <a:avLst/>
                <a:gdLst>
                  <a:gd name="connsiteX0" fmla="*/ 0 w 4572018"/>
                  <a:gd name="connsiteY0" fmla="*/ 0 h 640079"/>
                  <a:gd name="connsiteX1" fmla="*/ 4251979 w 4572018"/>
                  <a:gd name="connsiteY1" fmla="*/ 0 h 640079"/>
                  <a:gd name="connsiteX2" fmla="*/ 4572018 w 4572018"/>
                  <a:gd name="connsiteY2" fmla="*/ 320040 h 640079"/>
                  <a:gd name="connsiteX3" fmla="*/ 4251979 w 4572018"/>
                  <a:gd name="connsiteY3" fmla="*/ 640079 h 640079"/>
                  <a:gd name="connsiteX4" fmla="*/ 0 w 4572018"/>
                  <a:gd name="connsiteY4" fmla="*/ 640079 h 640079"/>
                  <a:gd name="connsiteX5" fmla="*/ 0 w 4572018"/>
                  <a:gd name="connsiteY5" fmla="*/ 0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8" h="640079">
                    <a:moveTo>
                      <a:pt x="4572018" y="640078"/>
                    </a:moveTo>
                    <a:lnTo>
                      <a:pt x="320039" y="640078"/>
                    </a:lnTo>
                    <a:lnTo>
                      <a:pt x="0" y="320039"/>
                    </a:lnTo>
                    <a:lnTo>
                      <a:pt x="320039" y="1"/>
                    </a:lnTo>
                    <a:lnTo>
                      <a:pt x="4572018" y="1"/>
                    </a:lnTo>
                    <a:lnTo>
                      <a:pt x="4572018" y="640078"/>
                    </a:lnTo>
                    <a:close/>
                  </a:path>
                </a:pathLst>
              </a:custGeom>
              <a:solidFill>
                <a:schemeClr val="accent4"/>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492365" tIns="53340" rIns="99568" bIns="53341"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pitchFamily="2" charset="0"/>
                  </a:rPr>
                  <a:t>Participant must show designated risk reduction achievements at 12 months </a:t>
                </a:r>
                <a:endParaRPr lang="en-US" sz="1400" kern="1200" dirty="0"/>
              </a:p>
            </p:txBody>
          </p:sp>
          <p:sp>
            <p:nvSpPr>
              <p:cNvPr id="16" name="Oval 15" descr="Badge 6 with solid fill">
                <a:extLst>
                  <a:ext uri="{FF2B5EF4-FFF2-40B4-BE49-F238E27FC236}">
                    <a16:creationId xmlns:a16="http://schemas.microsoft.com/office/drawing/2014/main" id="{EEA436D7-245E-4823-970B-6C95707C10F2}"/>
                  </a:ext>
                </a:extLst>
              </p:cNvPr>
              <p:cNvSpPr/>
              <p:nvPr/>
            </p:nvSpPr>
            <p:spPr>
              <a:xfrm>
                <a:off x="6267889" y="3893802"/>
                <a:ext cx="753664" cy="753664"/>
              </a:xfrm>
              <a:prstGeom prst="ellipse">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grpSp>
          <p:nvGrpSpPr>
            <p:cNvPr id="41" name="Group 40">
              <a:extLst>
                <a:ext uri="{FF2B5EF4-FFF2-40B4-BE49-F238E27FC236}">
                  <a16:creationId xmlns:a16="http://schemas.microsoft.com/office/drawing/2014/main" id="{0D3465F5-4C0B-445B-998C-0FC00C089731}"/>
                </a:ext>
              </a:extLst>
            </p:cNvPr>
            <p:cNvGrpSpPr/>
            <p:nvPr/>
          </p:nvGrpSpPr>
          <p:grpSpPr>
            <a:xfrm>
              <a:off x="944056" y="4713822"/>
              <a:ext cx="10356563" cy="754681"/>
              <a:chOff x="902446" y="4772922"/>
              <a:chExt cx="10356563" cy="754681"/>
            </a:xfrm>
          </p:grpSpPr>
          <p:sp>
            <p:nvSpPr>
              <p:cNvPr id="30" name="Freeform: Shape 29">
                <a:extLst>
                  <a:ext uri="{FF2B5EF4-FFF2-40B4-BE49-F238E27FC236}">
                    <a16:creationId xmlns:a16="http://schemas.microsoft.com/office/drawing/2014/main" id="{E49ACD6F-1522-4E27-9378-449927FE27E7}"/>
                  </a:ext>
                </a:extLst>
              </p:cNvPr>
              <p:cNvSpPr/>
              <p:nvPr/>
            </p:nvSpPr>
            <p:spPr>
              <a:xfrm>
                <a:off x="1321933" y="4830220"/>
                <a:ext cx="4515328" cy="640084"/>
              </a:xfrm>
              <a:custGeom>
                <a:avLst/>
                <a:gdLst>
                  <a:gd name="connsiteX0" fmla="*/ 0 w 4572018"/>
                  <a:gd name="connsiteY0" fmla="*/ 0 h 640083"/>
                  <a:gd name="connsiteX1" fmla="*/ 4251977 w 4572018"/>
                  <a:gd name="connsiteY1" fmla="*/ 0 h 640083"/>
                  <a:gd name="connsiteX2" fmla="*/ 4572018 w 4572018"/>
                  <a:gd name="connsiteY2" fmla="*/ 320042 h 640083"/>
                  <a:gd name="connsiteX3" fmla="*/ 4251977 w 4572018"/>
                  <a:gd name="connsiteY3" fmla="*/ 640083 h 640083"/>
                  <a:gd name="connsiteX4" fmla="*/ 0 w 4572018"/>
                  <a:gd name="connsiteY4" fmla="*/ 640083 h 640083"/>
                  <a:gd name="connsiteX5" fmla="*/ 0 w 4572018"/>
                  <a:gd name="connsiteY5" fmla="*/ 0 h 64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8" h="640083">
                    <a:moveTo>
                      <a:pt x="4572018" y="640082"/>
                    </a:moveTo>
                    <a:lnTo>
                      <a:pt x="320041" y="640082"/>
                    </a:lnTo>
                    <a:lnTo>
                      <a:pt x="0" y="320041"/>
                    </a:lnTo>
                    <a:lnTo>
                      <a:pt x="320041" y="1"/>
                    </a:lnTo>
                    <a:lnTo>
                      <a:pt x="4572018" y="1"/>
                    </a:lnTo>
                    <a:lnTo>
                      <a:pt x="4572018" y="640082"/>
                    </a:lnTo>
                    <a:close/>
                  </a:path>
                </a:pathLst>
              </a:custGeom>
              <a:solidFill>
                <a:schemeClr val="accent1"/>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492815" tIns="53341"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pitchFamily="2" charset="0"/>
                  </a:rPr>
                  <a:t>The National DPP LCP must have a duration of one year. </a:t>
                </a:r>
                <a:endParaRPr lang="en-US" sz="1400" kern="1200" dirty="0"/>
              </a:p>
            </p:txBody>
          </p:sp>
          <p:sp>
            <p:nvSpPr>
              <p:cNvPr id="31" name="Oval 30" descr="Badge 3 with solid fill">
                <a:extLst>
                  <a:ext uri="{FF2B5EF4-FFF2-40B4-BE49-F238E27FC236}">
                    <a16:creationId xmlns:a16="http://schemas.microsoft.com/office/drawing/2014/main" id="{AE4B36CD-2AC1-4A67-B1E5-CB5B1E898EC8}"/>
                  </a:ext>
                </a:extLst>
              </p:cNvPr>
              <p:cNvSpPr/>
              <p:nvPr/>
            </p:nvSpPr>
            <p:spPr>
              <a:xfrm>
                <a:off x="902446" y="4772922"/>
                <a:ext cx="754681" cy="754681"/>
              </a:xfrm>
              <a:prstGeom prst="ellipse">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40" name="Group 39">
                <a:extLst>
                  <a:ext uri="{FF2B5EF4-FFF2-40B4-BE49-F238E27FC236}">
                    <a16:creationId xmlns:a16="http://schemas.microsoft.com/office/drawing/2014/main" id="{F8D879F5-A583-47C4-90F5-B68939ACAD2D}"/>
                  </a:ext>
                </a:extLst>
              </p:cNvPr>
              <p:cNvGrpSpPr/>
              <p:nvPr/>
            </p:nvGrpSpPr>
            <p:grpSpPr>
              <a:xfrm>
                <a:off x="6211199" y="4773430"/>
                <a:ext cx="5047810" cy="753664"/>
                <a:chOff x="6211199" y="4773430"/>
                <a:chExt cx="5047810" cy="753664"/>
              </a:xfrm>
            </p:grpSpPr>
            <p:sp>
              <p:nvSpPr>
                <p:cNvPr id="17" name="Freeform: Shape 16">
                  <a:extLst>
                    <a:ext uri="{FF2B5EF4-FFF2-40B4-BE49-F238E27FC236}">
                      <a16:creationId xmlns:a16="http://schemas.microsoft.com/office/drawing/2014/main" id="{2BAB824F-2775-42ED-AAD8-823D24C33434}"/>
                    </a:ext>
                  </a:extLst>
                </p:cNvPr>
                <p:cNvSpPr/>
                <p:nvPr/>
              </p:nvSpPr>
              <p:spPr>
                <a:xfrm>
                  <a:off x="6686991" y="4830222"/>
                  <a:ext cx="4572018" cy="640080"/>
                </a:xfrm>
                <a:custGeom>
                  <a:avLst/>
                  <a:gdLst>
                    <a:gd name="connsiteX0" fmla="*/ 0 w 4572018"/>
                    <a:gd name="connsiteY0" fmla="*/ 0 h 640079"/>
                    <a:gd name="connsiteX1" fmla="*/ 4251979 w 4572018"/>
                    <a:gd name="connsiteY1" fmla="*/ 0 h 640079"/>
                    <a:gd name="connsiteX2" fmla="*/ 4572018 w 4572018"/>
                    <a:gd name="connsiteY2" fmla="*/ 320040 h 640079"/>
                    <a:gd name="connsiteX3" fmla="*/ 4251979 w 4572018"/>
                    <a:gd name="connsiteY3" fmla="*/ 640079 h 640079"/>
                    <a:gd name="connsiteX4" fmla="*/ 0 w 4572018"/>
                    <a:gd name="connsiteY4" fmla="*/ 640079 h 640079"/>
                    <a:gd name="connsiteX5" fmla="*/ 0 w 4572018"/>
                    <a:gd name="connsiteY5" fmla="*/ 0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8" h="640079">
                      <a:moveTo>
                        <a:pt x="4572018" y="640078"/>
                      </a:moveTo>
                      <a:lnTo>
                        <a:pt x="320039" y="640078"/>
                      </a:lnTo>
                      <a:lnTo>
                        <a:pt x="0" y="320039"/>
                      </a:lnTo>
                      <a:lnTo>
                        <a:pt x="320039" y="1"/>
                      </a:lnTo>
                      <a:lnTo>
                        <a:pt x="4572018" y="1"/>
                      </a:lnTo>
                      <a:lnTo>
                        <a:pt x="4572018" y="640078"/>
                      </a:lnTo>
                      <a:close/>
                    </a:path>
                  </a:pathLst>
                </a:custGeom>
                <a:solidFill>
                  <a:srgbClr val="00206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492365" tIns="53341"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pitchFamily="2" charset="0"/>
                    </a:rPr>
                    <a:t>Organizations must show that at least 35% of evaluation cohort are blood test eligible</a:t>
                  </a:r>
                  <a:endParaRPr lang="en-US" sz="1400" kern="1200" dirty="0"/>
                </a:p>
              </p:txBody>
            </p:sp>
            <p:sp>
              <p:nvSpPr>
                <p:cNvPr id="18" name="Oval 17" descr="Badge 7 with solid fill">
                  <a:extLst>
                    <a:ext uri="{FF2B5EF4-FFF2-40B4-BE49-F238E27FC236}">
                      <a16:creationId xmlns:a16="http://schemas.microsoft.com/office/drawing/2014/main" id="{41DD5952-FE78-4FE5-AB76-7AB93B3C9111}"/>
                    </a:ext>
                  </a:extLst>
                </p:cNvPr>
                <p:cNvSpPr/>
                <p:nvPr/>
              </p:nvSpPr>
              <p:spPr>
                <a:xfrm>
                  <a:off x="6211199" y="4773430"/>
                  <a:ext cx="753664" cy="753664"/>
                </a:xfrm>
                <a:prstGeom prst="ellipse">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grpSp>
        <p:grpSp>
          <p:nvGrpSpPr>
            <p:cNvPr id="39" name="Group 38">
              <a:extLst>
                <a:ext uri="{FF2B5EF4-FFF2-40B4-BE49-F238E27FC236}">
                  <a16:creationId xmlns:a16="http://schemas.microsoft.com/office/drawing/2014/main" id="{10B1338A-7D39-4AE5-B684-CE15C44EE294}"/>
                </a:ext>
              </a:extLst>
            </p:cNvPr>
            <p:cNvGrpSpPr/>
            <p:nvPr/>
          </p:nvGrpSpPr>
          <p:grpSpPr>
            <a:xfrm>
              <a:off x="944056" y="5563775"/>
              <a:ext cx="10356563" cy="754681"/>
              <a:chOff x="902446" y="5485144"/>
              <a:chExt cx="10356563" cy="754681"/>
            </a:xfrm>
          </p:grpSpPr>
          <p:sp>
            <p:nvSpPr>
              <p:cNvPr id="32" name="Freeform: Shape 31">
                <a:extLst>
                  <a:ext uri="{FF2B5EF4-FFF2-40B4-BE49-F238E27FC236}">
                    <a16:creationId xmlns:a16="http://schemas.microsoft.com/office/drawing/2014/main" id="{207783B8-91CA-4D9A-99B5-2A3D9E54AC02}"/>
                  </a:ext>
                </a:extLst>
              </p:cNvPr>
              <p:cNvSpPr/>
              <p:nvPr/>
            </p:nvSpPr>
            <p:spPr>
              <a:xfrm>
                <a:off x="1321933" y="5542442"/>
                <a:ext cx="4515328" cy="640084"/>
              </a:xfrm>
              <a:custGeom>
                <a:avLst/>
                <a:gdLst>
                  <a:gd name="connsiteX0" fmla="*/ 0 w 4572018"/>
                  <a:gd name="connsiteY0" fmla="*/ 0 h 640083"/>
                  <a:gd name="connsiteX1" fmla="*/ 4251977 w 4572018"/>
                  <a:gd name="connsiteY1" fmla="*/ 0 h 640083"/>
                  <a:gd name="connsiteX2" fmla="*/ 4572018 w 4572018"/>
                  <a:gd name="connsiteY2" fmla="*/ 320042 h 640083"/>
                  <a:gd name="connsiteX3" fmla="*/ 4251977 w 4572018"/>
                  <a:gd name="connsiteY3" fmla="*/ 640083 h 640083"/>
                  <a:gd name="connsiteX4" fmla="*/ 0 w 4572018"/>
                  <a:gd name="connsiteY4" fmla="*/ 640083 h 640083"/>
                  <a:gd name="connsiteX5" fmla="*/ 0 w 4572018"/>
                  <a:gd name="connsiteY5" fmla="*/ 0 h 64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8" h="640083">
                    <a:moveTo>
                      <a:pt x="4572018" y="640082"/>
                    </a:moveTo>
                    <a:lnTo>
                      <a:pt x="320041" y="640082"/>
                    </a:lnTo>
                    <a:lnTo>
                      <a:pt x="0" y="320041"/>
                    </a:lnTo>
                    <a:lnTo>
                      <a:pt x="320041" y="1"/>
                    </a:lnTo>
                    <a:lnTo>
                      <a:pt x="4572018" y="1"/>
                    </a:lnTo>
                    <a:lnTo>
                      <a:pt x="4572018" y="640082"/>
                    </a:lnTo>
                    <a:close/>
                  </a:path>
                </a:pathLst>
              </a:custGeom>
              <a:solidFill>
                <a:schemeClr val="accent4"/>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492815" tIns="53341"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Helvetica" pitchFamily="2" charset="0"/>
                  </a:rPr>
                  <a:t>The National DPP sessions must maintain a CDC approved duration and class frequency</a:t>
                </a:r>
                <a:endParaRPr lang="en-US" sz="1400" kern="1200" dirty="0">
                  <a:solidFill>
                    <a:schemeClr val="bg1"/>
                  </a:solidFill>
                </a:endParaRPr>
              </a:p>
            </p:txBody>
          </p:sp>
          <p:sp>
            <p:nvSpPr>
              <p:cNvPr id="33" name="Oval 32" descr="Badge 4 with solid fill">
                <a:extLst>
                  <a:ext uri="{FF2B5EF4-FFF2-40B4-BE49-F238E27FC236}">
                    <a16:creationId xmlns:a16="http://schemas.microsoft.com/office/drawing/2014/main" id="{B1637F50-675B-425D-ABF3-E093FE7158A4}"/>
                  </a:ext>
                </a:extLst>
              </p:cNvPr>
              <p:cNvSpPr/>
              <p:nvPr/>
            </p:nvSpPr>
            <p:spPr>
              <a:xfrm>
                <a:off x="902446" y="5485144"/>
                <a:ext cx="754681" cy="754681"/>
              </a:xfrm>
              <a:prstGeom prst="ellipse">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9" name="Freeform: Shape 18">
                <a:extLst>
                  <a:ext uri="{FF2B5EF4-FFF2-40B4-BE49-F238E27FC236}">
                    <a16:creationId xmlns:a16="http://schemas.microsoft.com/office/drawing/2014/main" id="{FFBADFD7-0191-4A59-8FF6-E8FB2F833F1F}"/>
                  </a:ext>
                </a:extLst>
              </p:cNvPr>
              <p:cNvSpPr/>
              <p:nvPr/>
            </p:nvSpPr>
            <p:spPr>
              <a:xfrm>
                <a:off x="6686991" y="5542444"/>
                <a:ext cx="4572018" cy="640080"/>
              </a:xfrm>
              <a:custGeom>
                <a:avLst/>
                <a:gdLst>
                  <a:gd name="connsiteX0" fmla="*/ 0 w 4572018"/>
                  <a:gd name="connsiteY0" fmla="*/ 0 h 640079"/>
                  <a:gd name="connsiteX1" fmla="*/ 4251979 w 4572018"/>
                  <a:gd name="connsiteY1" fmla="*/ 0 h 640079"/>
                  <a:gd name="connsiteX2" fmla="*/ 4572018 w 4572018"/>
                  <a:gd name="connsiteY2" fmla="*/ 320040 h 640079"/>
                  <a:gd name="connsiteX3" fmla="*/ 4251979 w 4572018"/>
                  <a:gd name="connsiteY3" fmla="*/ 640079 h 640079"/>
                  <a:gd name="connsiteX4" fmla="*/ 0 w 4572018"/>
                  <a:gd name="connsiteY4" fmla="*/ 640079 h 640079"/>
                  <a:gd name="connsiteX5" fmla="*/ 0 w 4572018"/>
                  <a:gd name="connsiteY5" fmla="*/ 0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8" h="640079">
                    <a:moveTo>
                      <a:pt x="4572018" y="640078"/>
                    </a:moveTo>
                    <a:lnTo>
                      <a:pt x="320039" y="640078"/>
                    </a:lnTo>
                    <a:lnTo>
                      <a:pt x="0" y="320039"/>
                    </a:lnTo>
                    <a:lnTo>
                      <a:pt x="320039" y="1"/>
                    </a:lnTo>
                    <a:lnTo>
                      <a:pt x="4572018" y="1"/>
                    </a:lnTo>
                    <a:lnTo>
                      <a:pt x="4572018" y="640078"/>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92365" tIns="53341"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Organizations must meet additional retention criteria to maintain full recognition</a:t>
                </a:r>
              </a:p>
            </p:txBody>
          </p:sp>
          <p:sp>
            <p:nvSpPr>
              <p:cNvPr id="20" name="Oval 19" descr="Badge 8 with solid fill">
                <a:extLst>
                  <a:ext uri="{FF2B5EF4-FFF2-40B4-BE49-F238E27FC236}">
                    <a16:creationId xmlns:a16="http://schemas.microsoft.com/office/drawing/2014/main" id="{0EA268F7-D0ED-4BA9-A5F2-ACCC01557245}"/>
                  </a:ext>
                </a:extLst>
              </p:cNvPr>
              <p:cNvSpPr/>
              <p:nvPr/>
            </p:nvSpPr>
            <p:spPr>
              <a:xfrm>
                <a:off x="6211206" y="5485652"/>
                <a:ext cx="753664" cy="753664"/>
              </a:xfrm>
              <a:prstGeom prst="ellipse">
                <a:avLst/>
              </a:prstGeom>
              <a: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grpSp>
      <p:sp>
        <p:nvSpPr>
          <p:cNvPr id="10" name="TextBox 9">
            <a:extLst>
              <a:ext uri="{FF2B5EF4-FFF2-40B4-BE49-F238E27FC236}">
                <a16:creationId xmlns:a16="http://schemas.microsoft.com/office/drawing/2014/main" id="{A4D402B1-7F16-4DDA-9E5F-B9437CA11271}"/>
              </a:ext>
            </a:extLst>
          </p:cNvPr>
          <p:cNvSpPr txBox="1"/>
          <p:nvPr/>
        </p:nvSpPr>
        <p:spPr>
          <a:xfrm>
            <a:off x="843280" y="6363756"/>
            <a:ext cx="10312399" cy="369332"/>
          </a:xfrm>
          <a:prstGeom prst="rect">
            <a:avLst/>
          </a:prstGeom>
          <a:noFill/>
        </p:spPr>
        <p:txBody>
          <a:bodyPr wrap="square" rtlCol="0">
            <a:spAutoFit/>
          </a:bodyPr>
          <a:lstStyle/>
          <a:p>
            <a:r>
              <a:rPr lang="en-US" sz="900" dirty="0">
                <a:solidFill>
                  <a:schemeClr val="accent4"/>
                </a:solidFill>
              </a:rPr>
              <a:t>*To access the CDC’s UHA guidance and application, visit </a:t>
            </a:r>
            <a:r>
              <a:rPr lang="en-US" sz="900" dirty="0">
                <a:solidFill>
                  <a:schemeClr val="accent1"/>
                </a:solidFill>
                <a:hlinkClick r:id="rId19"/>
              </a:rPr>
              <a:t>https://nationaldppcsc.cdc.gov/s/article/National-Diabetes-Prevention-Program-Umbrella-Hub-Arrangements-Guidance-and-Application</a:t>
            </a:r>
            <a:endParaRPr lang="en-US" sz="900" dirty="0">
              <a:solidFill>
                <a:schemeClr val="accent1"/>
              </a:solidFill>
            </a:endParaRPr>
          </a:p>
          <a:p>
            <a:r>
              <a:rPr lang="en-US" sz="900" dirty="0">
                <a:solidFill>
                  <a:schemeClr val="accent4"/>
                </a:solidFill>
              </a:rPr>
              <a:t>**For more information regarding DPRP recognition, visit </a:t>
            </a:r>
            <a:r>
              <a:rPr lang="en-US" sz="900" dirty="0">
                <a:hlinkClick r:id="rId20"/>
              </a:rPr>
              <a:t>https://www.cdc.gov/diabetes/prevention/pdf/dprp-standards.pdf</a:t>
            </a:r>
            <a:endParaRPr lang="en-US" sz="900" dirty="0"/>
          </a:p>
        </p:txBody>
      </p:sp>
    </p:spTree>
    <p:extLst>
      <p:ext uri="{BB962C8B-B14F-4D97-AF65-F5344CB8AC3E}">
        <p14:creationId xmlns:p14="http://schemas.microsoft.com/office/powerpoint/2010/main" val="1863154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B69963-90D0-47FE-A032-24C092C0CE54}"/>
              </a:ext>
            </a:extLst>
          </p:cNvPr>
          <p:cNvSpPr>
            <a:spLocks noGrp="1"/>
          </p:cNvSpPr>
          <p:nvPr>
            <p:ph type="title"/>
          </p:nvPr>
        </p:nvSpPr>
        <p:spPr/>
        <p:txBody>
          <a:bodyPr/>
          <a:lstStyle/>
          <a:p>
            <a:r>
              <a:rPr lang="en-US" dirty="0"/>
              <a:t>Recap and Next Steps</a:t>
            </a:r>
          </a:p>
        </p:txBody>
      </p:sp>
    </p:spTree>
    <p:extLst>
      <p:ext uri="{BB962C8B-B14F-4D97-AF65-F5344CB8AC3E}">
        <p14:creationId xmlns:p14="http://schemas.microsoft.com/office/powerpoint/2010/main" val="871165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95910F-42CF-4223-B78F-9024FA5660B9}"/>
              </a:ext>
            </a:extLst>
          </p:cNvPr>
          <p:cNvSpPr>
            <a:spLocks noGrp="1"/>
          </p:cNvSpPr>
          <p:nvPr>
            <p:ph type="title"/>
          </p:nvPr>
        </p:nvSpPr>
        <p:spPr/>
        <p:txBody>
          <a:bodyPr>
            <a:normAutofit fontScale="90000"/>
          </a:bodyPr>
          <a:lstStyle/>
          <a:p>
            <a:r>
              <a:rPr lang="en-US" dirty="0"/>
              <a:t>Activities for Operationalizing a UHA</a:t>
            </a:r>
          </a:p>
        </p:txBody>
      </p:sp>
      <p:sp>
        <p:nvSpPr>
          <p:cNvPr id="4" name="Content Placeholder 3">
            <a:extLst>
              <a:ext uri="{FF2B5EF4-FFF2-40B4-BE49-F238E27FC236}">
                <a16:creationId xmlns:a16="http://schemas.microsoft.com/office/drawing/2014/main" id="{A65F6F62-7233-4C17-88B6-DC52208104AB}"/>
              </a:ext>
            </a:extLst>
          </p:cNvPr>
          <p:cNvSpPr>
            <a:spLocks noGrp="1"/>
          </p:cNvSpPr>
          <p:nvPr>
            <p:ph idx="1"/>
          </p:nvPr>
        </p:nvSpPr>
        <p:spPr>
          <a:xfrm>
            <a:off x="1010050" y="1035762"/>
            <a:ext cx="10543695" cy="885086"/>
          </a:xfrm>
        </p:spPr>
        <p:txBody>
          <a:bodyPr>
            <a:normAutofit/>
          </a:bodyPr>
          <a:lstStyle/>
          <a:p>
            <a:pPr marL="0" indent="0">
              <a:buNone/>
            </a:pPr>
            <a:r>
              <a:rPr lang="en-US" sz="2400" dirty="0"/>
              <a:t>The list on the left represents activities and steps we are currently working on, and the list on the right represents future activities and steps:</a:t>
            </a:r>
          </a:p>
        </p:txBody>
      </p:sp>
      <p:sp>
        <p:nvSpPr>
          <p:cNvPr id="31" name="Title 6">
            <a:extLst>
              <a:ext uri="{FF2B5EF4-FFF2-40B4-BE49-F238E27FC236}">
                <a16:creationId xmlns:a16="http://schemas.microsoft.com/office/drawing/2014/main" id="{42784316-10B0-4414-9EF5-5BE28CC56E64}"/>
              </a:ext>
            </a:extLst>
          </p:cNvPr>
          <p:cNvSpPr txBox="1">
            <a:spLocks/>
          </p:cNvSpPr>
          <p:nvPr/>
        </p:nvSpPr>
        <p:spPr>
          <a:xfrm>
            <a:off x="1626071" y="2705776"/>
            <a:ext cx="2481472" cy="723224"/>
          </a:xfrm>
          <a:prstGeom prst="rect">
            <a:avLst/>
          </a:prstGeom>
        </p:spPr>
        <p:txBody>
          <a:bodyPr vert="horz" lIns="121589" tIns="60794" rIns="121589" bIns="60794" rtlCol="0" anchor="ctr">
            <a:noAutofit/>
          </a:bodyPr>
          <a:lstStyle>
            <a:lvl1pPr algn="l" defTabSz="457200" rtl="0" eaLnBrk="1" latinLnBrk="0" hangingPunct="1">
              <a:spcBef>
                <a:spcPct val="0"/>
              </a:spcBef>
              <a:buNone/>
              <a:defRPr sz="3200" b="0" kern="1200">
                <a:solidFill>
                  <a:schemeClr val="tx1">
                    <a:lumMod val="85000"/>
                    <a:lumOff val="15000"/>
                  </a:schemeClr>
                </a:solidFill>
                <a:latin typeface="Roboto Black" panose="02000000000000000000" pitchFamily="2" charset="0"/>
                <a:ea typeface="Roboto Black" panose="02000000000000000000" pitchFamily="2" charset="0"/>
                <a:cs typeface="Calibri" panose="020B0606030504020204" pitchFamily="34" charset="0"/>
              </a:defRPr>
            </a:lvl1pPr>
          </a:lstStyle>
          <a:p>
            <a:pPr marL="285750" indent="-285750">
              <a:buFont typeface="Wingdings" panose="05000000000000000000" pitchFamily="2" charset="2"/>
              <a:buChar char="q"/>
            </a:pPr>
            <a:r>
              <a:rPr lang="en-US" sz="1800">
                <a:solidFill>
                  <a:schemeClr val="bg1"/>
                </a:solidFill>
              </a:rPr>
              <a:t>Identifying and engaging with potential subsidiaries*</a:t>
            </a:r>
          </a:p>
        </p:txBody>
      </p:sp>
      <p:grpSp>
        <p:nvGrpSpPr>
          <p:cNvPr id="33" name="Group 32">
            <a:extLst>
              <a:ext uri="{FF2B5EF4-FFF2-40B4-BE49-F238E27FC236}">
                <a16:creationId xmlns:a16="http://schemas.microsoft.com/office/drawing/2014/main" id="{D0A54070-CCE9-40DF-979D-80782F6FAED8}"/>
              </a:ext>
            </a:extLst>
          </p:cNvPr>
          <p:cNvGrpSpPr/>
          <p:nvPr/>
        </p:nvGrpSpPr>
        <p:grpSpPr>
          <a:xfrm>
            <a:off x="1010050" y="3149021"/>
            <a:ext cx="5290171" cy="843856"/>
            <a:chOff x="5632391" y="2024489"/>
            <a:chExt cx="9283568" cy="1480858"/>
          </a:xfrm>
        </p:grpSpPr>
        <p:sp>
          <p:nvSpPr>
            <p:cNvPr id="34" name="Text Placeholder 5">
              <a:extLst>
                <a:ext uri="{FF2B5EF4-FFF2-40B4-BE49-F238E27FC236}">
                  <a16:creationId xmlns:a16="http://schemas.microsoft.com/office/drawing/2014/main" id="{ECD7B615-55EF-4F70-A1FA-74E68C3B8EA5}"/>
                </a:ext>
              </a:extLst>
            </p:cNvPr>
            <p:cNvSpPr txBox="1">
              <a:spLocks/>
            </p:cNvSpPr>
            <p:nvPr/>
          </p:nvSpPr>
          <p:spPr>
            <a:xfrm>
              <a:off x="7207351" y="2024489"/>
              <a:ext cx="7708608"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a:solidFill>
                    <a:srgbClr val="193560"/>
                  </a:solidFill>
                </a:rPr>
                <a:t>*insert previous or current activity*</a:t>
              </a:r>
            </a:p>
          </p:txBody>
        </p:sp>
        <p:cxnSp>
          <p:nvCxnSpPr>
            <p:cNvPr id="35" name="Straight Connector 34">
              <a:extLst>
                <a:ext uri="{FF2B5EF4-FFF2-40B4-BE49-F238E27FC236}">
                  <a16:creationId xmlns:a16="http://schemas.microsoft.com/office/drawing/2014/main" id="{BB7334E8-6E3F-486F-AA72-50D7E3CA3A15}"/>
                </a:ext>
              </a:extLst>
            </p:cNvPr>
            <p:cNvCxnSpPr>
              <a:cxnSpLocks/>
            </p:cNvCxnSpPr>
            <p:nvPr/>
          </p:nvCxnSpPr>
          <p:spPr>
            <a:xfrm>
              <a:off x="6575344" y="2779156"/>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36" name="Shape 167">
              <a:extLst>
                <a:ext uri="{FF2B5EF4-FFF2-40B4-BE49-F238E27FC236}">
                  <a16:creationId xmlns:a16="http://schemas.microsoft.com/office/drawing/2014/main" id="{5ECBCE91-94F7-4C52-BF09-6E43C41BD5A9}"/>
                </a:ext>
              </a:extLst>
            </p:cNvPr>
            <p:cNvSpPr>
              <a:spLocks noChangeAspect="1"/>
            </p:cNvSpPr>
            <p:nvPr/>
          </p:nvSpPr>
          <p:spPr>
            <a:xfrm rot="19800000" flipH="1">
              <a:off x="5632391" y="2393774"/>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37" name="Text Placeholder 5">
              <a:extLst>
                <a:ext uri="{FF2B5EF4-FFF2-40B4-BE49-F238E27FC236}">
                  <a16:creationId xmlns:a16="http://schemas.microsoft.com/office/drawing/2014/main" id="{EAECB63F-1E14-49E4-9835-D7F10896931B}"/>
                </a:ext>
              </a:extLst>
            </p:cNvPr>
            <p:cNvSpPr txBox="1">
              <a:spLocks/>
            </p:cNvSpPr>
            <p:nvPr/>
          </p:nvSpPr>
          <p:spPr>
            <a:xfrm>
              <a:off x="5685597" y="2463156"/>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2</a:t>
              </a:r>
            </a:p>
          </p:txBody>
        </p:sp>
      </p:grpSp>
      <p:grpSp>
        <p:nvGrpSpPr>
          <p:cNvPr id="38" name="Group 37">
            <a:extLst>
              <a:ext uri="{FF2B5EF4-FFF2-40B4-BE49-F238E27FC236}">
                <a16:creationId xmlns:a16="http://schemas.microsoft.com/office/drawing/2014/main" id="{B20FDF45-1D4A-4D61-AB23-29220CF6F60F}"/>
              </a:ext>
            </a:extLst>
          </p:cNvPr>
          <p:cNvGrpSpPr/>
          <p:nvPr/>
        </p:nvGrpSpPr>
        <p:grpSpPr>
          <a:xfrm>
            <a:off x="1010050" y="2565820"/>
            <a:ext cx="5401233" cy="744641"/>
            <a:chOff x="5632390" y="929319"/>
            <a:chExt cx="9478469" cy="1306748"/>
          </a:xfrm>
        </p:grpSpPr>
        <p:sp>
          <p:nvSpPr>
            <p:cNvPr id="39" name="Text Placeholder 5">
              <a:extLst>
                <a:ext uri="{FF2B5EF4-FFF2-40B4-BE49-F238E27FC236}">
                  <a16:creationId xmlns:a16="http://schemas.microsoft.com/office/drawing/2014/main" id="{EBD1E561-1351-460B-B65E-DEA64288E411}"/>
                </a:ext>
              </a:extLst>
            </p:cNvPr>
            <p:cNvSpPr txBox="1">
              <a:spLocks/>
            </p:cNvSpPr>
            <p:nvPr/>
          </p:nvSpPr>
          <p:spPr>
            <a:xfrm>
              <a:off x="7207348" y="929319"/>
              <a:ext cx="7903511" cy="130674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dirty="0">
                  <a:solidFill>
                    <a:srgbClr val="193560"/>
                  </a:solidFill>
                </a:rPr>
                <a:t>*insert previous or current activity*</a:t>
              </a:r>
            </a:p>
          </p:txBody>
        </p:sp>
        <p:cxnSp>
          <p:nvCxnSpPr>
            <p:cNvPr id="40" name="Straight Connector 39">
              <a:extLst>
                <a:ext uri="{FF2B5EF4-FFF2-40B4-BE49-F238E27FC236}">
                  <a16:creationId xmlns:a16="http://schemas.microsoft.com/office/drawing/2014/main" id="{0A0DC0D7-2D45-4AB6-B147-59F0FB84DD8C}"/>
                </a:ext>
              </a:extLst>
            </p:cNvPr>
            <p:cNvCxnSpPr>
              <a:cxnSpLocks/>
            </p:cNvCxnSpPr>
            <p:nvPr/>
          </p:nvCxnSpPr>
          <p:spPr>
            <a:xfrm>
              <a:off x="6575344" y="1562838"/>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41" name="Shape 167">
              <a:extLst>
                <a:ext uri="{FF2B5EF4-FFF2-40B4-BE49-F238E27FC236}">
                  <a16:creationId xmlns:a16="http://schemas.microsoft.com/office/drawing/2014/main" id="{F512F1EA-B9D1-4316-A227-7FE422EC51B4}"/>
                </a:ext>
              </a:extLst>
            </p:cNvPr>
            <p:cNvSpPr>
              <a:spLocks noChangeAspect="1"/>
            </p:cNvSpPr>
            <p:nvPr/>
          </p:nvSpPr>
          <p:spPr>
            <a:xfrm rot="19800000" flipH="1">
              <a:off x="5632390" y="114300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193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42" name="Text Placeholder 5">
              <a:extLst>
                <a:ext uri="{FF2B5EF4-FFF2-40B4-BE49-F238E27FC236}">
                  <a16:creationId xmlns:a16="http://schemas.microsoft.com/office/drawing/2014/main" id="{1500A40D-62A8-4189-ABCE-AF8C9F026C6F}"/>
                </a:ext>
              </a:extLst>
            </p:cNvPr>
            <p:cNvSpPr txBox="1">
              <a:spLocks/>
            </p:cNvSpPr>
            <p:nvPr/>
          </p:nvSpPr>
          <p:spPr>
            <a:xfrm>
              <a:off x="5685596" y="121238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latin typeface="+mj-lt"/>
                  <a:ea typeface="Roboto Light"/>
                  <a:cs typeface="Roboto Light"/>
                </a:rPr>
                <a:t>1</a:t>
              </a:r>
              <a:endParaRPr lang="en-JM" sz="2800" b="1">
                <a:solidFill>
                  <a:schemeClr val="bg1"/>
                </a:solidFill>
                <a:latin typeface="+mj-lt"/>
                <a:cs typeface="Roboto Light"/>
              </a:endParaRPr>
            </a:p>
          </p:txBody>
        </p:sp>
      </p:grpSp>
      <p:grpSp>
        <p:nvGrpSpPr>
          <p:cNvPr id="43" name="Group 42">
            <a:extLst>
              <a:ext uri="{FF2B5EF4-FFF2-40B4-BE49-F238E27FC236}">
                <a16:creationId xmlns:a16="http://schemas.microsoft.com/office/drawing/2014/main" id="{89B7313E-2738-491D-9863-85067FF06939}"/>
              </a:ext>
            </a:extLst>
          </p:cNvPr>
          <p:cNvGrpSpPr/>
          <p:nvPr/>
        </p:nvGrpSpPr>
        <p:grpSpPr>
          <a:xfrm>
            <a:off x="1010050" y="3831437"/>
            <a:ext cx="5290170" cy="787406"/>
            <a:chOff x="5632391" y="3471120"/>
            <a:chExt cx="9283570" cy="1381796"/>
          </a:xfrm>
        </p:grpSpPr>
        <p:sp>
          <p:nvSpPr>
            <p:cNvPr id="44" name="Text Placeholder 5">
              <a:extLst>
                <a:ext uri="{FF2B5EF4-FFF2-40B4-BE49-F238E27FC236}">
                  <a16:creationId xmlns:a16="http://schemas.microsoft.com/office/drawing/2014/main" id="{CE4C531D-2815-403F-AD5A-CF1A928E7FA7}"/>
                </a:ext>
              </a:extLst>
            </p:cNvPr>
            <p:cNvSpPr txBox="1">
              <a:spLocks/>
            </p:cNvSpPr>
            <p:nvPr/>
          </p:nvSpPr>
          <p:spPr>
            <a:xfrm>
              <a:off x="7207350" y="3471120"/>
              <a:ext cx="7708611" cy="1381796"/>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dirty="0">
                  <a:solidFill>
                    <a:srgbClr val="193560"/>
                  </a:solidFill>
                </a:rPr>
                <a:t>*insert previous or current activity*</a:t>
              </a:r>
            </a:p>
          </p:txBody>
        </p:sp>
        <p:cxnSp>
          <p:nvCxnSpPr>
            <p:cNvPr id="45" name="Straight Connector 44">
              <a:extLst>
                <a:ext uri="{FF2B5EF4-FFF2-40B4-BE49-F238E27FC236}">
                  <a16:creationId xmlns:a16="http://schemas.microsoft.com/office/drawing/2014/main" id="{97A2E3E8-7BE7-4F83-B4B1-6119CFCCDAB7}"/>
                </a:ext>
              </a:extLst>
            </p:cNvPr>
            <p:cNvCxnSpPr>
              <a:cxnSpLocks/>
            </p:cNvCxnSpPr>
            <p:nvPr/>
          </p:nvCxnSpPr>
          <p:spPr>
            <a:xfrm>
              <a:off x="6573209" y="4149785"/>
              <a:ext cx="437826"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46" name="Shape 167">
              <a:extLst>
                <a:ext uri="{FF2B5EF4-FFF2-40B4-BE49-F238E27FC236}">
                  <a16:creationId xmlns:a16="http://schemas.microsoft.com/office/drawing/2014/main" id="{4E817000-31FF-433A-B58A-C92F66EA71A6}"/>
                </a:ext>
              </a:extLst>
            </p:cNvPr>
            <p:cNvSpPr>
              <a:spLocks noChangeAspect="1"/>
            </p:cNvSpPr>
            <p:nvPr/>
          </p:nvSpPr>
          <p:spPr>
            <a:xfrm rot="19800000" flipH="1">
              <a:off x="5632391" y="3824695"/>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165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47" name="Text Placeholder 5">
              <a:extLst>
                <a:ext uri="{FF2B5EF4-FFF2-40B4-BE49-F238E27FC236}">
                  <a16:creationId xmlns:a16="http://schemas.microsoft.com/office/drawing/2014/main" id="{B7500950-4F73-42A9-9774-747DFA19F6A8}"/>
                </a:ext>
              </a:extLst>
            </p:cNvPr>
            <p:cNvSpPr txBox="1">
              <a:spLocks/>
            </p:cNvSpPr>
            <p:nvPr/>
          </p:nvSpPr>
          <p:spPr>
            <a:xfrm>
              <a:off x="5685597" y="3894077"/>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ea typeface="Roboto Light"/>
                  <a:cs typeface="Roboto Light"/>
                </a:rPr>
                <a:t>3</a:t>
              </a:r>
              <a:endParaRPr lang="en-JM" sz="2800" b="1">
                <a:solidFill>
                  <a:schemeClr val="bg1"/>
                </a:solidFill>
                <a:cs typeface="Roboto Light"/>
              </a:endParaRPr>
            </a:p>
          </p:txBody>
        </p:sp>
      </p:grpSp>
      <p:grpSp>
        <p:nvGrpSpPr>
          <p:cNvPr id="48" name="Group 47">
            <a:extLst>
              <a:ext uri="{FF2B5EF4-FFF2-40B4-BE49-F238E27FC236}">
                <a16:creationId xmlns:a16="http://schemas.microsoft.com/office/drawing/2014/main" id="{0CDAAD3B-D4B0-4525-B782-97C6F63B7A54}"/>
              </a:ext>
            </a:extLst>
          </p:cNvPr>
          <p:cNvGrpSpPr/>
          <p:nvPr/>
        </p:nvGrpSpPr>
        <p:grpSpPr>
          <a:xfrm>
            <a:off x="1010050" y="4457403"/>
            <a:ext cx="5290170" cy="843856"/>
            <a:chOff x="5436074" y="4742686"/>
            <a:chExt cx="9283566" cy="1480858"/>
          </a:xfrm>
        </p:grpSpPr>
        <p:sp>
          <p:nvSpPr>
            <p:cNvPr id="49" name="Shape 167">
              <a:extLst>
                <a:ext uri="{FF2B5EF4-FFF2-40B4-BE49-F238E27FC236}">
                  <a16:creationId xmlns:a16="http://schemas.microsoft.com/office/drawing/2014/main" id="{AA50C831-1044-41A5-BFDD-3FE99E41B87C}"/>
                </a:ext>
              </a:extLst>
            </p:cNvPr>
            <p:cNvSpPr>
              <a:spLocks noChangeAspect="1"/>
            </p:cNvSpPr>
            <p:nvPr/>
          </p:nvSpPr>
          <p:spPr>
            <a:xfrm rot="19800000" flipH="1">
              <a:off x="5436074" y="511197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687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50" name="Text Placeholder 5">
              <a:extLst>
                <a:ext uri="{FF2B5EF4-FFF2-40B4-BE49-F238E27FC236}">
                  <a16:creationId xmlns:a16="http://schemas.microsoft.com/office/drawing/2014/main" id="{E639F25A-D7D8-484B-86D2-5F386AB5B026}"/>
                </a:ext>
              </a:extLst>
            </p:cNvPr>
            <p:cNvSpPr txBox="1">
              <a:spLocks/>
            </p:cNvSpPr>
            <p:nvPr/>
          </p:nvSpPr>
          <p:spPr>
            <a:xfrm>
              <a:off x="7011034" y="4742686"/>
              <a:ext cx="7708606"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a:solidFill>
                    <a:srgbClr val="193560"/>
                  </a:solidFill>
                </a:rPr>
                <a:t>*insert previous or current activity*</a:t>
              </a:r>
            </a:p>
          </p:txBody>
        </p:sp>
        <p:cxnSp>
          <p:nvCxnSpPr>
            <p:cNvPr id="51" name="Straight Connector 50">
              <a:extLst>
                <a:ext uri="{FF2B5EF4-FFF2-40B4-BE49-F238E27FC236}">
                  <a16:creationId xmlns:a16="http://schemas.microsoft.com/office/drawing/2014/main" id="{D257DB67-365A-47C3-BE80-3E8EC073D3FA}"/>
                </a:ext>
              </a:extLst>
            </p:cNvPr>
            <p:cNvCxnSpPr>
              <a:cxnSpLocks/>
            </p:cNvCxnSpPr>
            <p:nvPr/>
          </p:nvCxnSpPr>
          <p:spPr>
            <a:xfrm>
              <a:off x="6379027" y="5497352"/>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52" name="Text Placeholder 5">
              <a:extLst>
                <a:ext uri="{FF2B5EF4-FFF2-40B4-BE49-F238E27FC236}">
                  <a16:creationId xmlns:a16="http://schemas.microsoft.com/office/drawing/2014/main" id="{272F0A01-0FD4-4917-82CE-4ACDA50FE7C2}"/>
                </a:ext>
              </a:extLst>
            </p:cNvPr>
            <p:cNvSpPr txBox="1">
              <a:spLocks/>
            </p:cNvSpPr>
            <p:nvPr/>
          </p:nvSpPr>
          <p:spPr>
            <a:xfrm>
              <a:off x="5489280" y="5181353"/>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4</a:t>
              </a:r>
            </a:p>
          </p:txBody>
        </p:sp>
      </p:grpSp>
      <p:grpSp>
        <p:nvGrpSpPr>
          <p:cNvPr id="53" name="Group 52">
            <a:extLst>
              <a:ext uri="{FF2B5EF4-FFF2-40B4-BE49-F238E27FC236}">
                <a16:creationId xmlns:a16="http://schemas.microsoft.com/office/drawing/2014/main" id="{5F6426E9-FD62-4F7A-A5AA-BBE0F59C5C8D}"/>
              </a:ext>
            </a:extLst>
          </p:cNvPr>
          <p:cNvGrpSpPr/>
          <p:nvPr/>
        </p:nvGrpSpPr>
        <p:grpSpPr>
          <a:xfrm>
            <a:off x="1010050" y="5139819"/>
            <a:ext cx="5290171" cy="843857"/>
            <a:chOff x="5436074" y="4742686"/>
            <a:chExt cx="9283568" cy="1480858"/>
          </a:xfrm>
        </p:grpSpPr>
        <p:sp>
          <p:nvSpPr>
            <p:cNvPr id="54" name="Shape 167">
              <a:extLst>
                <a:ext uri="{FF2B5EF4-FFF2-40B4-BE49-F238E27FC236}">
                  <a16:creationId xmlns:a16="http://schemas.microsoft.com/office/drawing/2014/main" id="{174880A8-D8BB-4A4E-A1A5-E518B3AF3CE8}"/>
                </a:ext>
              </a:extLst>
            </p:cNvPr>
            <p:cNvSpPr>
              <a:spLocks noChangeAspect="1"/>
            </p:cNvSpPr>
            <p:nvPr/>
          </p:nvSpPr>
          <p:spPr>
            <a:xfrm rot="19800000" flipH="1">
              <a:off x="5436074" y="511197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55" name="Text Placeholder 5">
              <a:extLst>
                <a:ext uri="{FF2B5EF4-FFF2-40B4-BE49-F238E27FC236}">
                  <a16:creationId xmlns:a16="http://schemas.microsoft.com/office/drawing/2014/main" id="{0341CDEA-F2FD-4DEE-991C-B6B62198D7E7}"/>
                </a:ext>
              </a:extLst>
            </p:cNvPr>
            <p:cNvSpPr txBox="1">
              <a:spLocks/>
            </p:cNvSpPr>
            <p:nvPr/>
          </p:nvSpPr>
          <p:spPr>
            <a:xfrm>
              <a:off x="7011034" y="4742686"/>
              <a:ext cx="7708608"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a:solidFill>
                    <a:srgbClr val="193560"/>
                  </a:solidFill>
                </a:rPr>
                <a:t>*insert previous or current activity*</a:t>
              </a:r>
            </a:p>
          </p:txBody>
        </p:sp>
        <p:cxnSp>
          <p:nvCxnSpPr>
            <p:cNvPr id="56" name="Straight Connector 55">
              <a:extLst>
                <a:ext uri="{FF2B5EF4-FFF2-40B4-BE49-F238E27FC236}">
                  <a16:creationId xmlns:a16="http://schemas.microsoft.com/office/drawing/2014/main" id="{244FAAF9-281D-4324-9BB0-40493BAA7898}"/>
                </a:ext>
              </a:extLst>
            </p:cNvPr>
            <p:cNvCxnSpPr>
              <a:cxnSpLocks/>
            </p:cNvCxnSpPr>
            <p:nvPr/>
          </p:nvCxnSpPr>
          <p:spPr>
            <a:xfrm>
              <a:off x="6379027" y="5497352"/>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57" name="Text Placeholder 5">
              <a:extLst>
                <a:ext uri="{FF2B5EF4-FFF2-40B4-BE49-F238E27FC236}">
                  <a16:creationId xmlns:a16="http://schemas.microsoft.com/office/drawing/2014/main" id="{1FA2B69F-FC12-466A-A098-BB855317E16E}"/>
                </a:ext>
              </a:extLst>
            </p:cNvPr>
            <p:cNvSpPr txBox="1">
              <a:spLocks/>
            </p:cNvSpPr>
            <p:nvPr/>
          </p:nvSpPr>
          <p:spPr>
            <a:xfrm>
              <a:off x="5489280" y="518135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5</a:t>
              </a:r>
            </a:p>
          </p:txBody>
        </p:sp>
      </p:grpSp>
      <p:grpSp>
        <p:nvGrpSpPr>
          <p:cNvPr id="58" name="Group 57">
            <a:extLst>
              <a:ext uri="{FF2B5EF4-FFF2-40B4-BE49-F238E27FC236}">
                <a16:creationId xmlns:a16="http://schemas.microsoft.com/office/drawing/2014/main" id="{3C48A678-E002-438C-BF3F-4313AC57B266}"/>
              </a:ext>
            </a:extLst>
          </p:cNvPr>
          <p:cNvGrpSpPr/>
          <p:nvPr/>
        </p:nvGrpSpPr>
        <p:grpSpPr>
          <a:xfrm>
            <a:off x="1010050" y="5983675"/>
            <a:ext cx="5290170" cy="571200"/>
            <a:chOff x="5436074" y="5025987"/>
            <a:chExt cx="9283566" cy="1002381"/>
          </a:xfrm>
        </p:grpSpPr>
        <p:sp>
          <p:nvSpPr>
            <p:cNvPr id="59" name="Shape 167">
              <a:extLst>
                <a:ext uri="{FF2B5EF4-FFF2-40B4-BE49-F238E27FC236}">
                  <a16:creationId xmlns:a16="http://schemas.microsoft.com/office/drawing/2014/main" id="{661D6962-2B19-47D3-932A-31A2F20B5357}"/>
                </a:ext>
              </a:extLst>
            </p:cNvPr>
            <p:cNvSpPr>
              <a:spLocks noChangeAspect="1"/>
            </p:cNvSpPr>
            <p:nvPr/>
          </p:nvSpPr>
          <p:spPr>
            <a:xfrm rot="19800000" flipH="1">
              <a:off x="5436074" y="511197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60" name="Text Placeholder 5">
              <a:extLst>
                <a:ext uri="{FF2B5EF4-FFF2-40B4-BE49-F238E27FC236}">
                  <a16:creationId xmlns:a16="http://schemas.microsoft.com/office/drawing/2014/main" id="{F9C7AEDF-BF48-4604-95E6-5216146AF37D}"/>
                </a:ext>
              </a:extLst>
            </p:cNvPr>
            <p:cNvSpPr txBox="1">
              <a:spLocks/>
            </p:cNvSpPr>
            <p:nvPr/>
          </p:nvSpPr>
          <p:spPr>
            <a:xfrm>
              <a:off x="7011032" y="5025987"/>
              <a:ext cx="7708608" cy="789021"/>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a:solidFill>
                    <a:srgbClr val="193560"/>
                  </a:solidFill>
                </a:rPr>
                <a:t>*insert previous or current activity*</a:t>
              </a:r>
            </a:p>
          </p:txBody>
        </p:sp>
        <p:cxnSp>
          <p:nvCxnSpPr>
            <p:cNvPr id="61" name="Straight Connector 60">
              <a:extLst>
                <a:ext uri="{FF2B5EF4-FFF2-40B4-BE49-F238E27FC236}">
                  <a16:creationId xmlns:a16="http://schemas.microsoft.com/office/drawing/2014/main" id="{77BC15A2-6351-4064-AF43-8CFE8E2E2F28}"/>
                </a:ext>
              </a:extLst>
            </p:cNvPr>
            <p:cNvCxnSpPr>
              <a:cxnSpLocks/>
            </p:cNvCxnSpPr>
            <p:nvPr/>
          </p:nvCxnSpPr>
          <p:spPr>
            <a:xfrm>
              <a:off x="6379027" y="5497352"/>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62" name="Text Placeholder 5">
              <a:extLst>
                <a:ext uri="{FF2B5EF4-FFF2-40B4-BE49-F238E27FC236}">
                  <a16:creationId xmlns:a16="http://schemas.microsoft.com/office/drawing/2014/main" id="{81FDE868-7006-4595-8FDC-FAD9F9784C65}"/>
                </a:ext>
              </a:extLst>
            </p:cNvPr>
            <p:cNvSpPr txBox="1">
              <a:spLocks/>
            </p:cNvSpPr>
            <p:nvPr/>
          </p:nvSpPr>
          <p:spPr>
            <a:xfrm>
              <a:off x="5489280" y="518135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6</a:t>
              </a:r>
            </a:p>
          </p:txBody>
        </p:sp>
      </p:grpSp>
      <p:grpSp>
        <p:nvGrpSpPr>
          <p:cNvPr id="215" name="Group 214">
            <a:extLst>
              <a:ext uri="{FF2B5EF4-FFF2-40B4-BE49-F238E27FC236}">
                <a16:creationId xmlns:a16="http://schemas.microsoft.com/office/drawing/2014/main" id="{C71E3C1E-CA63-4FF6-A0D7-5990DDBDEDDF}"/>
              </a:ext>
            </a:extLst>
          </p:cNvPr>
          <p:cNvGrpSpPr/>
          <p:nvPr/>
        </p:nvGrpSpPr>
        <p:grpSpPr>
          <a:xfrm>
            <a:off x="6080919" y="5740120"/>
            <a:ext cx="5859444" cy="513177"/>
            <a:chOff x="6673517" y="5569008"/>
            <a:chExt cx="4612262" cy="660400"/>
          </a:xfrm>
        </p:grpSpPr>
        <p:sp>
          <p:nvSpPr>
            <p:cNvPr id="196" name="Arrow: Chevron 195">
              <a:extLst>
                <a:ext uri="{FF2B5EF4-FFF2-40B4-BE49-F238E27FC236}">
                  <a16:creationId xmlns:a16="http://schemas.microsoft.com/office/drawing/2014/main" id="{761F0BCE-7238-4F9E-B221-A83812312F0B}"/>
                </a:ext>
              </a:extLst>
            </p:cNvPr>
            <p:cNvSpPr/>
            <p:nvPr/>
          </p:nvSpPr>
          <p:spPr>
            <a:xfrm>
              <a:off x="6673517" y="5569008"/>
              <a:ext cx="4612262" cy="6604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TextBox 196">
              <a:extLst>
                <a:ext uri="{FF2B5EF4-FFF2-40B4-BE49-F238E27FC236}">
                  <a16:creationId xmlns:a16="http://schemas.microsoft.com/office/drawing/2014/main" id="{D23D7874-3AE1-4FD3-A366-E55A58B6DD15}"/>
                </a:ext>
              </a:extLst>
            </p:cNvPr>
            <p:cNvSpPr txBox="1"/>
            <p:nvPr/>
          </p:nvSpPr>
          <p:spPr>
            <a:xfrm>
              <a:off x="7186863" y="5663296"/>
              <a:ext cx="3561348" cy="276999"/>
            </a:xfrm>
            <a:prstGeom prst="rect">
              <a:avLst/>
            </a:prstGeom>
            <a:noFill/>
          </p:spPr>
          <p:txBody>
            <a:bodyPr wrap="square" lIns="0" tIns="0" rIns="0" bIns="0" rtlCol="0">
              <a:spAutoFit/>
            </a:bodyPr>
            <a:lstStyle/>
            <a:p>
              <a:pPr marL="285750" indent="-285750">
                <a:buFont typeface="Wingdings" panose="05000000000000000000" pitchFamily="2" charset="2"/>
                <a:buChar char="q"/>
              </a:pPr>
              <a:r>
                <a:rPr lang="en-US">
                  <a:solidFill>
                    <a:schemeClr val="bg1"/>
                  </a:solidFill>
                </a:rPr>
                <a:t>*insert future activity </a:t>
              </a:r>
            </a:p>
          </p:txBody>
        </p:sp>
      </p:grpSp>
      <p:grpSp>
        <p:nvGrpSpPr>
          <p:cNvPr id="214" name="Group 213">
            <a:extLst>
              <a:ext uri="{FF2B5EF4-FFF2-40B4-BE49-F238E27FC236}">
                <a16:creationId xmlns:a16="http://schemas.microsoft.com/office/drawing/2014/main" id="{447B3EFE-3BDA-4086-B4D4-472BCC67E937}"/>
              </a:ext>
            </a:extLst>
          </p:cNvPr>
          <p:cNvGrpSpPr/>
          <p:nvPr/>
        </p:nvGrpSpPr>
        <p:grpSpPr>
          <a:xfrm>
            <a:off x="6080919" y="5049942"/>
            <a:ext cx="5859444" cy="513177"/>
            <a:chOff x="6674628" y="4733507"/>
            <a:chExt cx="4612262" cy="660400"/>
          </a:xfrm>
        </p:grpSpPr>
        <p:sp>
          <p:nvSpPr>
            <p:cNvPr id="195" name="Arrow: Chevron 194">
              <a:extLst>
                <a:ext uri="{FF2B5EF4-FFF2-40B4-BE49-F238E27FC236}">
                  <a16:creationId xmlns:a16="http://schemas.microsoft.com/office/drawing/2014/main" id="{AD78B726-B19B-4731-A05E-639505C28D1A}"/>
                </a:ext>
              </a:extLst>
            </p:cNvPr>
            <p:cNvSpPr/>
            <p:nvPr/>
          </p:nvSpPr>
          <p:spPr>
            <a:xfrm>
              <a:off x="6674628" y="4733507"/>
              <a:ext cx="4612262" cy="6604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TextBox 198">
              <a:extLst>
                <a:ext uri="{FF2B5EF4-FFF2-40B4-BE49-F238E27FC236}">
                  <a16:creationId xmlns:a16="http://schemas.microsoft.com/office/drawing/2014/main" id="{407294E2-A31F-4725-89C4-371940606024}"/>
                </a:ext>
              </a:extLst>
            </p:cNvPr>
            <p:cNvSpPr txBox="1"/>
            <p:nvPr/>
          </p:nvSpPr>
          <p:spPr>
            <a:xfrm>
              <a:off x="7186863" y="4827795"/>
              <a:ext cx="3561348" cy="276999"/>
            </a:xfrm>
            <a:prstGeom prst="rect">
              <a:avLst/>
            </a:prstGeom>
            <a:noFill/>
          </p:spPr>
          <p:txBody>
            <a:bodyPr wrap="square" lIns="0" tIns="0" rIns="0" bIns="0" rtlCol="0">
              <a:spAutoFit/>
            </a:bodyPr>
            <a:lstStyle/>
            <a:p>
              <a:pPr marL="285750" indent="-285750">
                <a:buFont typeface="Wingdings" panose="05000000000000000000" pitchFamily="2" charset="2"/>
                <a:buChar char="q"/>
              </a:pPr>
              <a:r>
                <a:rPr lang="en-US">
                  <a:solidFill>
                    <a:schemeClr val="bg1"/>
                  </a:solidFill>
                </a:rPr>
                <a:t>*insert future activity </a:t>
              </a:r>
            </a:p>
          </p:txBody>
        </p:sp>
      </p:grpSp>
      <p:grpSp>
        <p:nvGrpSpPr>
          <p:cNvPr id="213" name="Group 212">
            <a:extLst>
              <a:ext uri="{FF2B5EF4-FFF2-40B4-BE49-F238E27FC236}">
                <a16:creationId xmlns:a16="http://schemas.microsoft.com/office/drawing/2014/main" id="{1F243910-52B0-4A58-BCF2-C67C392FFE52}"/>
              </a:ext>
            </a:extLst>
          </p:cNvPr>
          <p:cNvGrpSpPr/>
          <p:nvPr/>
        </p:nvGrpSpPr>
        <p:grpSpPr>
          <a:xfrm>
            <a:off x="6080919" y="4359765"/>
            <a:ext cx="5859444" cy="513177"/>
            <a:chOff x="6673517" y="3777356"/>
            <a:chExt cx="4612262" cy="660400"/>
          </a:xfrm>
        </p:grpSpPr>
        <p:sp>
          <p:nvSpPr>
            <p:cNvPr id="194" name="Arrow: Chevron 193">
              <a:extLst>
                <a:ext uri="{FF2B5EF4-FFF2-40B4-BE49-F238E27FC236}">
                  <a16:creationId xmlns:a16="http://schemas.microsoft.com/office/drawing/2014/main" id="{1B392346-C671-4BE8-A4E5-ADBF5CCB6A04}"/>
                </a:ext>
              </a:extLst>
            </p:cNvPr>
            <p:cNvSpPr/>
            <p:nvPr/>
          </p:nvSpPr>
          <p:spPr>
            <a:xfrm>
              <a:off x="6673517" y="3777356"/>
              <a:ext cx="4612262" cy="66040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TextBox 200">
              <a:extLst>
                <a:ext uri="{FF2B5EF4-FFF2-40B4-BE49-F238E27FC236}">
                  <a16:creationId xmlns:a16="http://schemas.microsoft.com/office/drawing/2014/main" id="{E84C8CFF-8D43-46B5-B078-B598F8971AEE}"/>
                </a:ext>
              </a:extLst>
            </p:cNvPr>
            <p:cNvSpPr txBox="1"/>
            <p:nvPr/>
          </p:nvSpPr>
          <p:spPr>
            <a:xfrm>
              <a:off x="7186864" y="3871644"/>
              <a:ext cx="3561348" cy="276999"/>
            </a:xfrm>
            <a:prstGeom prst="rect">
              <a:avLst/>
            </a:prstGeom>
            <a:noFill/>
          </p:spPr>
          <p:txBody>
            <a:bodyPr wrap="square" lIns="0" tIns="0" rIns="0" bIns="0" rtlCol="0">
              <a:spAutoFit/>
            </a:bodyPr>
            <a:lstStyle/>
            <a:p>
              <a:pPr marL="285750" indent="-285750">
                <a:buFont typeface="Wingdings" panose="05000000000000000000" pitchFamily="2" charset="2"/>
                <a:buChar char="q"/>
              </a:pPr>
              <a:r>
                <a:rPr lang="en-US">
                  <a:solidFill>
                    <a:schemeClr val="bg1"/>
                  </a:solidFill>
                </a:rPr>
                <a:t>*insert future activity </a:t>
              </a:r>
            </a:p>
          </p:txBody>
        </p:sp>
      </p:grpSp>
      <p:grpSp>
        <p:nvGrpSpPr>
          <p:cNvPr id="212" name="Group 211">
            <a:extLst>
              <a:ext uri="{FF2B5EF4-FFF2-40B4-BE49-F238E27FC236}">
                <a16:creationId xmlns:a16="http://schemas.microsoft.com/office/drawing/2014/main" id="{6EA7AEC9-6189-4DB2-9475-5D714FB3DAE4}"/>
              </a:ext>
            </a:extLst>
          </p:cNvPr>
          <p:cNvGrpSpPr/>
          <p:nvPr/>
        </p:nvGrpSpPr>
        <p:grpSpPr>
          <a:xfrm>
            <a:off x="6080919" y="3669588"/>
            <a:ext cx="5859444" cy="513177"/>
            <a:chOff x="6673517" y="2844035"/>
            <a:chExt cx="4612262" cy="660400"/>
          </a:xfrm>
        </p:grpSpPr>
        <p:sp>
          <p:nvSpPr>
            <p:cNvPr id="193" name="Arrow: Chevron 192">
              <a:extLst>
                <a:ext uri="{FF2B5EF4-FFF2-40B4-BE49-F238E27FC236}">
                  <a16:creationId xmlns:a16="http://schemas.microsoft.com/office/drawing/2014/main" id="{6960D1C6-7260-4E9E-A14F-1201F9C4AA37}"/>
                </a:ext>
              </a:extLst>
            </p:cNvPr>
            <p:cNvSpPr/>
            <p:nvPr/>
          </p:nvSpPr>
          <p:spPr>
            <a:xfrm>
              <a:off x="6673517" y="2844035"/>
              <a:ext cx="4612262" cy="66040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TextBox 202">
              <a:extLst>
                <a:ext uri="{FF2B5EF4-FFF2-40B4-BE49-F238E27FC236}">
                  <a16:creationId xmlns:a16="http://schemas.microsoft.com/office/drawing/2014/main" id="{3A9F971F-6744-4B72-B982-23F230F9B6E2}"/>
                </a:ext>
              </a:extLst>
            </p:cNvPr>
            <p:cNvSpPr txBox="1"/>
            <p:nvPr/>
          </p:nvSpPr>
          <p:spPr>
            <a:xfrm>
              <a:off x="7186864" y="2938323"/>
              <a:ext cx="3561348" cy="276999"/>
            </a:xfrm>
            <a:prstGeom prst="rect">
              <a:avLst/>
            </a:prstGeom>
            <a:noFill/>
          </p:spPr>
          <p:txBody>
            <a:bodyPr wrap="square" lIns="0" tIns="0" rIns="0" bIns="0" rtlCol="0">
              <a:spAutoFit/>
            </a:bodyPr>
            <a:lstStyle/>
            <a:p>
              <a:pPr marL="285750" indent="-285750">
                <a:buFont typeface="Wingdings" panose="05000000000000000000" pitchFamily="2" charset="2"/>
                <a:buChar char="q"/>
              </a:pPr>
              <a:r>
                <a:rPr lang="en-US">
                  <a:solidFill>
                    <a:schemeClr val="bg1"/>
                  </a:solidFill>
                </a:rPr>
                <a:t>*insert future activity </a:t>
              </a:r>
            </a:p>
          </p:txBody>
        </p:sp>
      </p:grpSp>
      <p:grpSp>
        <p:nvGrpSpPr>
          <p:cNvPr id="211" name="Group 210">
            <a:extLst>
              <a:ext uri="{FF2B5EF4-FFF2-40B4-BE49-F238E27FC236}">
                <a16:creationId xmlns:a16="http://schemas.microsoft.com/office/drawing/2014/main" id="{28472A60-B9FA-43F7-96ED-7DF95CEBCCC3}"/>
              </a:ext>
            </a:extLst>
          </p:cNvPr>
          <p:cNvGrpSpPr/>
          <p:nvPr/>
        </p:nvGrpSpPr>
        <p:grpSpPr>
          <a:xfrm>
            <a:off x="6080919" y="2979411"/>
            <a:ext cx="5859444" cy="513177"/>
            <a:chOff x="6684972" y="1963040"/>
            <a:chExt cx="4612262" cy="660400"/>
          </a:xfrm>
        </p:grpSpPr>
        <p:sp>
          <p:nvSpPr>
            <p:cNvPr id="192" name="Arrow: Chevron 191">
              <a:extLst>
                <a:ext uri="{FF2B5EF4-FFF2-40B4-BE49-F238E27FC236}">
                  <a16:creationId xmlns:a16="http://schemas.microsoft.com/office/drawing/2014/main" id="{E482DD4E-B49D-45EB-9F95-D331419BAFB7}"/>
                </a:ext>
              </a:extLst>
            </p:cNvPr>
            <p:cNvSpPr/>
            <p:nvPr/>
          </p:nvSpPr>
          <p:spPr>
            <a:xfrm>
              <a:off x="6684972" y="1963040"/>
              <a:ext cx="4612262" cy="6604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TextBox 204">
              <a:extLst>
                <a:ext uri="{FF2B5EF4-FFF2-40B4-BE49-F238E27FC236}">
                  <a16:creationId xmlns:a16="http://schemas.microsoft.com/office/drawing/2014/main" id="{A4CCFD0D-296F-48BD-B320-F2788E0AE1B7}"/>
                </a:ext>
              </a:extLst>
            </p:cNvPr>
            <p:cNvSpPr txBox="1"/>
            <p:nvPr/>
          </p:nvSpPr>
          <p:spPr>
            <a:xfrm>
              <a:off x="7186863" y="2057328"/>
              <a:ext cx="3561348" cy="276999"/>
            </a:xfrm>
            <a:prstGeom prst="rect">
              <a:avLst/>
            </a:prstGeom>
            <a:noFill/>
          </p:spPr>
          <p:txBody>
            <a:bodyPr wrap="square" lIns="0" tIns="0" rIns="0" bIns="0" rtlCol="0">
              <a:spAutoFit/>
            </a:bodyPr>
            <a:lstStyle/>
            <a:p>
              <a:pPr marL="285750" indent="-285750">
                <a:buFont typeface="Wingdings" panose="05000000000000000000" pitchFamily="2" charset="2"/>
                <a:buChar char="q"/>
              </a:pPr>
              <a:r>
                <a:rPr lang="en-US">
                  <a:solidFill>
                    <a:schemeClr val="bg1"/>
                  </a:solidFill>
                </a:rPr>
                <a:t>*insert future activity </a:t>
              </a:r>
            </a:p>
          </p:txBody>
        </p:sp>
      </p:grpSp>
      <p:graphicFrame>
        <p:nvGraphicFramePr>
          <p:cNvPr id="64" name="Table 5">
            <a:extLst>
              <a:ext uri="{FF2B5EF4-FFF2-40B4-BE49-F238E27FC236}">
                <a16:creationId xmlns:a16="http://schemas.microsoft.com/office/drawing/2014/main" id="{9BFCF447-BFCA-419A-BF48-1F3D05034A2B}"/>
              </a:ext>
            </a:extLst>
          </p:cNvPr>
          <p:cNvGraphicFramePr>
            <a:graphicFrameLocks noGrp="1"/>
          </p:cNvGraphicFramePr>
          <p:nvPr>
            <p:extLst>
              <p:ext uri="{D42A27DB-BD31-4B8C-83A1-F6EECF244321}">
                <p14:modId xmlns:p14="http://schemas.microsoft.com/office/powerpoint/2010/main" val="1328480729"/>
              </p:ext>
            </p:extLst>
          </p:nvPr>
        </p:nvGraphicFramePr>
        <p:xfrm>
          <a:off x="920403" y="2076335"/>
          <a:ext cx="10981760" cy="456311"/>
        </p:xfrm>
        <a:graphic>
          <a:graphicData uri="http://schemas.openxmlformats.org/drawingml/2006/table">
            <a:tbl>
              <a:tblPr firstRow="1" bandRow="1">
                <a:tableStyleId>{5C22544A-7EE6-4342-B048-85BDC9FD1C3A}</a:tableStyleId>
              </a:tblPr>
              <a:tblGrid>
                <a:gridCol w="4895606">
                  <a:extLst>
                    <a:ext uri="{9D8B030D-6E8A-4147-A177-3AD203B41FA5}">
                      <a16:colId xmlns:a16="http://schemas.microsoft.com/office/drawing/2014/main" val="1019156181"/>
                    </a:ext>
                  </a:extLst>
                </a:gridCol>
                <a:gridCol w="6086154">
                  <a:extLst>
                    <a:ext uri="{9D8B030D-6E8A-4147-A177-3AD203B41FA5}">
                      <a16:colId xmlns:a16="http://schemas.microsoft.com/office/drawing/2014/main" val="104079067"/>
                    </a:ext>
                  </a:extLst>
                </a:gridCol>
              </a:tblGrid>
              <a:tr h="370840">
                <a:tc>
                  <a:txBody>
                    <a:bodyPr/>
                    <a:lstStyle/>
                    <a:p>
                      <a:pPr algn="ctr"/>
                      <a:r>
                        <a:rPr lang="en-US"/>
                        <a:t>Current Activities</a:t>
                      </a:r>
                    </a:p>
                  </a:txBody>
                  <a:tcPr>
                    <a:solidFill>
                      <a:schemeClr val="accent4"/>
                    </a:solidFill>
                  </a:tcPr>
                </a:tc>
                <a:tc>
                  <a:txBody>
                    <a:bodyPr/>
                    <a:lstStyle/>
                    <a:p>
                      <a:pPr algn="ctr"/>
                      <a:r>
                        <a:rPr lang="en-US"/>
                        <a:t>Future Activities</a:t>
                      </a:r>
                    </a:p>
                  </a:txBody>
                  <a:tcPr>
                    <a:solidFill>
                      <a:schemeClr val="accent4"/>
                    </a:solidFill>
                  </a:tcPr>
                </a:tc>
                <a:extLst>
                  <a:ext uri="{0D108BD9-81ED-4DB2-BD59-A6C34878D82A}">
                    <a16:rowId xmlns:a16="http://schemas.microsoft.com/office/drawing/2014/main" val="4144021680"/>
                  </a:ext>
                </a:extLst>
              </a:tr>
            </a:tbl>
          </a:graphicData>
        </a:graphic>
      </p:graphicFrame>
      <p:sp>
        <p:nvSpPr>
          <p:cNvPr id="63" name="Slide Number Placeholder 1">
            <a:extLst>
              <a:ext uri="{FF2B5EF4-FFF2-40B4-BE49-F238E27FC236}">
                <a16:creationId xmlns:a16="http://schemas.microsoft.com/office/drawing/2014/main" id="{5A6C965A-6564-4BA3-95C2-42E9304E762B}"/>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28</a:t>
            </a:fld>
            <a:endParaRPr lang="en-US"/>
          </a:p>
        </p:txBody>
      </p:sp>
    </p:spTree>
    <p:extLst>
      <p:ext uri="{BB962C8B-B14F-4D97-AF65-F5344CB8AC3E}">
        <p14:creationId xmlns:p14="http://schemas.microsoft.com/office/powerpoint/2010/main" val="788112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95910F-42CF-4223-B78F-9024FA5660B9}"/>
              </a:ext>
            </a:extLst>
          </p:cNvPr>
          <p:cNvSpPr>
            <a:spLocks noGrp="1"/>
          </p:cNvSpPr>
          <p:nvPr>
            <p:ph type="title"/>
          </p:nvPr>
        </p:nvSpPr>
        <p:spPr/>
        <p:txBody>
          <a:bodyPr>
            <a:normAutofit fontScale="90000"/>
          </a:bodyPr>
          <a:lstStyle/>
          <a:p>
            <a:r>
              <a:rPr lang="en-US" dirty="0"/>
              <a:t>Activities for Operationalizing a UHA (Example)</a:t>
            </a:r>
          </a:p>
        </p:txBody>
      </p:sp>
      <p:sp>
        <p:nvSpPr>
          <p:cNvPr id="4" name="Content Placeholder 3">
            <a:extLst>
              <a:ext uri="{FF2B5EF4-FFF2-40B4-BE49-F238E27FC236}">
                <a16:creationId xmlns:a16="http://schemas.microsoft.com/office/drawing/2014/main" id="{A65F6F62-7233-4C17-88B6-DC52208104AB}"/>
              </a:ext>
            </a:extLst>
          </p:cNvPr>
          <p:cNvSpPr>
            <a:spLocks noGrp="1"/>
          </p:cNvSpPr>
          <p:nvPr>
            <p:ph idx="1"/>
          </p:nvPr>
        </p:nvSpPr>
        <p:spPr>
          <a:xfrm>
            <a:off x="1010050" y="1264256"/>
            <a:ext cx="10543695" cy="885086"/>
          </a:xfrm>
        </p:spPr>
        <p:txBody>
          <a:bodyPr>
            <a:normAutofit/>
          </a:bodyPr>
          <a:lstStyle/>
          <a:p>
            <a:pPr marL="0" indent="0">
              <a:buNone/>
            </a:pPr>
            <a:r>
              <a:rPr lang="en-US" sz="2400" dirty="0">
                <a:latin typeface="+mj-lt"/>
              </a:rPr>
              <a:t>The list on the left represents activities and steps we are currently working on, and the list on the right represents future activities and steps:</a:t>
            </a:r>
          </a:p>
        </p:txBody>
      </p:sp>
      <p:sp>
        <p:nvSpPr>
          <p:cNvPr id="31" name="Title 6">
            <a:extLst>
              <a:ext uri="{FF2B5EF4-FFF2-40B4-BE49-F238E27FC236}">
                <a16:creationId xmlns:a16="http://schemas.microsoft.com/office/drawing/2014/main" id="{42784316-10B0-4414-9EF5-5BE28CC56E64}"/>
              </a:ext>
            </a:extLst>
          </p:cNvPr>
          <p:cNvSpPr txBox="1">
            <a:spLocks/>
          </p:cNvSpPr>
          <p:nvPr/>
        </p:nvSpPr>
        <p:spPr>
          <a:xfrm>
            <a:off x="1626071" y="2705776"/>
            <a:ext cx="2481472" cy="723224"/>
          </a:xfrm>
          <a:prstGeom prst="rect">
            <a:avLst/>
          </a:prstGeom>
        </p:spPr>
        <p:txBody>
          <a:bodyPr vert="horz" lIns="121589" tIns="60794" rIns="121589" bIns="60794" rtlCol="0" anchor="ctr">
            <a:noAutofit/>
          </a:bodyPr>
          <a:lstStyle>
            <a:lvl1pPr algn="l" defTabSz="457200" rtl="0" eaLnBrk="1" latinLnBrk="0" hangingPunct="1">
              <a:spcBef>
                <a:spcPct val="0"/>
              </a:spcBef>
              <a:buNone/>
              <a:defRPr sz="3200" b="0" kern="1200">
                <a:solidFill>
                  <a:schemeClr val="tx1">
                    <a:lumMod val="85000"/>
                    <a:lumOff val="15000"/>
                  </a:schemeClr>
                </a:solidFill>
                <a:latin typeface="Roboto Black" panose="02000000000000000000" pitchFamily="2" charset="0"/>
                <a:ea typeface="Roboto Black" panose="02000000000000000000" pitchFamily="2" charset="0"/>
                <a:cs typeface="Calibri" panose="020B0606030504020204" pitchFamily="34" charset="0"/>
              </a:defRPr>
            </a:lvl1pPr>
          </a:lstStyle>
          <a:p>
            <a:pPr marL="285750" indent="-285750">
              <a:buFont typeface="Wingdings" panose="05000000000000000000" pitchFamily="2" charset="2"/>
              <a:buChar char="q"/>
            </a:pPr>
            <a:r>
              <a:rPr lang="en-US" sz="1800">
                <a:solidFill>
                  <a:schemeClr val="bg1"/>
                </a:solidFill>
              </a:rPr>
              <a:t>Identifying and engaging with potential subsidiaries*</a:t>
            </a:r>
          </a:p>
        </p:txBody>
      </p:sp>
      <p:grpSp>
        <p:nvGrpSpPr>
          <p:cNvPr id="33" name="Group 32">
            <a:extLst>
              <a:ext uri="{FF2B5EF4-FFF2-40B4-BE49-F238E27FC236}">
                <a16:creationId xmlns:a16="http://schemas.microsoft.com/office/drawing/2014/main" id="{D0A54070-CCE9-40DF-979D-80782F6FAED8}"/>
              </a:ext>
            </a:extLst>
          </p:cNvPr>
          <p:cNvGrpSpPr/>
          <p:nvPr/>
        </p:nvGrpSpPr>
        <p:grpSpPr>
          <a:xfrm>
            <a:off x="1010050" y="3272935"/>
            <a:ext cx="5290171" cy="843856"/>
            <a:chOff x="5632391" y="2024489"/>
            <a:chExt cx="9283568" cy="1480858"/>
          </a:xfrm>
        </p:grpSpPr>
        <p:sp>
          <p:nvSpPr>
            <p:cNvPr id="34" name="Text Placeholder 5">
              <a:extLst>
                <a:ext uri="{FF2B5EF4-FFF2-40B4-BE49-F238E27FC236}">
                  <a16:creationId xmlns:a16="http://schemas.microsoft.com/office/drawing/2014/main" id="{ECD7B615-55EF-4F70-A1FA-74E68C3B8EA5}"/>
                </a:ext>
              </a:extLst>
            </p:cNvPr>
            <p:cNvSpPr txBox="1">
              <a:spLocks/>
            </p:cNvSpPr>
            <p:nvPr/>
          </p:nvSpPr>
          <p:spPr>
            <a:xfrm>
              <a:off x="7207351" y="2024489"/>
              <a:ext cx="7708608"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dirty="0">
                  <a:solidFill>
                    <a:srgbClr val="193560"/>
                  </a:solidFill>
                </a:rPr>
                <a:t>Engaging with potential UHOs</a:t>
              </a:r>
            </a:p>
          </p:txBody>
        </p:sp>
        <p:cxnSp>
          <p:nvCxnSpPr>
            <p:cNvPr id="35" name="Straight Connector 34">
              <a:extLst>
                <a:ext uri="{FF2B5EF4-FFF2-40B4-BE49-F238E27FC236}">
                  <a16:creationId xmlns:a16="http://schemas.microsoft.com/office/drawing/2014/main" id="{BB7334E8-6E3F-486F-AA72-50D7E3CA3A15}"/>
                </a:ext>
              </a:extLst>
            </p:cNvPr>
            <p:cNvCxnSpPr>
              <a:cxnSpLocks/>
            </p:cNvCxnSpPr>
            <p:nvPr/>
          </p:nvCxnSpPr>
          <p:spPr>
            <a:xfrm>
              <a:off x="6575344" y="2779156"/>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36" name="Shape 167">
              <a:extLst>
                <a:ext uri="{FF2B5EF4-FFF2-40B4-BE49-F238E27FC236}">
                  <a16:creationId xmlns:a16="http://schemas.microsoft.com/office/drawing/2014/main" id="{5ECBCE91-94F7-4C52-BF09-6E43C41BD5A9}"/>
                </a:ext>
              </a:extLst>
            </p:cNvPr>
            <p:cNvSpPr>
              <a:spLocks noChangeAspect="1"/>
            </p:cNvSpPr>
            <p:nvPr/>
          </p:nvSpPr>
          <p:spPr>
            <a:xfrm rot="19800000" flipH="1">
              <a:off x="5632391" y="2393774"/>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37" name="Text Placeholder 5">
              <a:extLst>
                <a:ext uri="{FF2B5EF4-FFF2-40B4-BE49-F238E27FC236}">
                  <a16:creationId xmlns:a16="http://schemas.microsoft.com/office/drawing/2014/main" id="{EAECB63F-1E14-49E4-9835-D7F10896931B}"/>
                </a:ext>
              </a:extLst>
            </p:cNvPr>
            <p:cNvSpPr txBox="1">
              <a:spLocks/>
            </p:cNvSpPr>
            <p:nvPr/>
          </p:nvSpPr>
          <p:spPr>
            <a:xfrm>
              <a:off x="5685597" y="2463156"/>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2</a:t>
              </a:r>
            </a:p>
          </p:txBody>
        </p:sp>
      </p:grpSp>
      <p:grpSp>
        <p:nvGrpSpPr>
          <p:cNvPr id="38" name="Group 37">
            <a:extLst>
              <a:ext uri="{FF2B5EF4-FFF2-40B4-BE49-F238E27FC236}">
                <a16:creationId xmlns:a16="http://schemas.microsoft.com/office/drawing/2014/main" id="{B20FDF45-1D4A-4D61-AB23-29220CF6F60F}"/>
              </a:ext>
            </a:extLst>
          </p:cNvPr>
          <p:cNvGrpSpPr/>
          <p:nvPr/>
        </p:nvGrpSpPr>
        <p:grpSpPr>
          <a:xfrm>
            <a:off x="1010051" y="2684359"/>
            <a:ext cx="5401233" cy="744641"/>
            <a:chOff x="5632390" y="929319"/>
            <a:chExt cx="9478469" cy="1306748"/>
          </a:xfrm>
        </p:grpSpPr>
        <p:sp>
          <p:nvSpPr>
            <p:cNvPr id="39" name="Text Placeholder 5">
              <a:extLst>
                <a:ext uri="{FF2B5EF4-FFF2-40B4-BE49-F238E27FC236}">
                  <a16:creationId xmlns:a16="http://schemas.microsoft.com/office/drawing/2014/main" id="{EBD1E561-1351-460B-B65E-DEA64288E411}"/>
                </a:ext>
              </a:extLst>
            </p:cNvPr>
            <p:cNvSpPr txBox="1">
              <a:spLocks/>
            </p:cNvSpPr>
            <p:nvPr/>
          </p:nvSpPr>
          <p:spPr>
            <a:xfrm>
              <a:off x="7207348" y="929319"/>
              <a:ext cx="7903511" cy="130674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dirty="0">
                  <a:solidFill>
                    <a:srgbClr val="193560"/>
                  </a:solidFill>
                </a:rPr>
                <a:t>Engaging with potential subsidiaries</a:t>
              </a:r>
            </a:p>
          </p:txBody>
        </p:sp>
        <p:cxnSp>
          <p:nvCxnSpPr>
            <p:cNvPr id="40" name="Straight Connector 39">
              <a:extLst>
                <a:ext uri="{FF2B5EF4-FFF2-40B4-BE49-F238E27FC236}">
                  <a16:creationId xmlns:a16="http://schemas.microsoft.com/office/drawing/2014/main" id="{0A0DC0D7-2D45-4AB6-B147-59F0FB84DD8C}"/>
                </a:ext>
              </a:extLst>
            </p:cNvPr>
            <p:cNvCxnSpPr>
              <a:cxnSpLocks/>
            </p:cNvCxnSpPr>
            <p:nvPr/>
          </p:nvCxnSpPr>
          <p:spPr>
            <a:xfrm>
              <a:off x="6575344" y="1562838"/>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41" name="Shape 167">
              <a:extLst>
                <a:ext uri="{FF2B5EF4-FFF2-40B4-BE49-F238E27FC236}">
                  <a16:creationId xmlns:a16="http://schemas.microsoft.com/office/drawing/2014/main" id="{F512F1EA-B9D1-4316-A227-7FE422EC51B4}"/>
                </a:ext>
              </a:extLst>
            </p:cNvPr>
            <p:cNvSpPr>
              <a:spLocks noChangeAspect="1"/>
            </p:cNvSpPr>
            <p:nvPr/>
          </p:nvSpPr>
          <p:spPr>
            <a:xfrm rot="19800000" flipH="1">
              <a:off x="5632390" y="114300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193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42" name="Text Placeholder 5">
              <a:extLst>
                <a:ext uri="{FF2B5EF4-FFF2-40B4-BE49-F238E27FC236}">
                  <a16:creationId xmlns:a16="http://schemas.microsoft.com/office/drawing/2014/main" id="{1500A40D-62A8-4189-ABCE-AF8C9F026C6F}"/>
                </a:ext>
              </a:extLst>
            </p:cNvPr>
            <p:cNvSpPr txBox="1">
              <a:spLocks/>
            </p:cNvSpPr>
            <p:nvPr/>
          </p:nvSpPr>
          <p:spPr>
            <a:xfrm>
              <a:off x="5685596" y="121238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latin typeface="+mj-lt"/>
                  <a:ea typeface="Roboto Light"/>
                  <a:cs typeface="Roboto Light"/>
                </a:rPr>
                <a:t>1</a:t>
              </a:r>
              <a:endParaRPr lang="en-JM" sz="2800" b="1">
                <a:solidFill>
                  <a:schemeClr val="bg1"/>
                </a:solidFill>
                <a:latin typeface="+mj-lt"/>
                <a:cs typeface="Roboto Light"/>
              </a:endParaRPr>
            </a:p>
          </p:txBody>
        </p:sp>
      </p:grpSp>
      <p:grpSp>
        <p:nvGrpSpPr>
          <p:cNvPr id="43" name="Group 42">
            <a:extLst>
              <a:ext uri="{FF2B5EF4-FFF2-40B4-BE49-F238E27FC236}">
                <a16:creationId xmlns:a16="http://schemas.microsoft.com/office/drawing/2014/main" id="{89B7313E-2738-491D-9863-85067FF06939}"/>
              </a:ext>
            </a:extLst>
          </p:cNvPr>
          <p:cNvGrpSpPr/>
          <p:nvPr/>
        </p:nvGrpSpPr>
        <p:grpSpPr>
          <a:xfrm>
            <a:off x="1010049" y="3960726"/>
            <a:ext cx="5290170" cy="787406"/>
            <a:chOff x="5632391" y="3471120"/>
            <a:chExt cx="9283570" cy="1381796"/>
          </a:xfrm>
        </p:grpSpPr>
        <p:sp>
          <p:nvSpPr>
            <p:cNvPr id="44" name="Text Placeholder 5">
              <a:extLst>
                <a:ext uri="{FF2B5EF4-FFF2-40B4-BE49-F238E27FC236}">
                  <a16:creationId xmlns:a16="http://schemas.microsoft.com/office/drawing/2014/main" id="{CE4C531D-2815-403F-AD5A-CF1A928E7FA7}"/>
                </a:ext>
              </a:extLst>
            </p:cNvPr>
            <p:cNvSpPr txBox="1">
              <a:spLocks/>
            </p:cNvSpPr>
            <p:nvPr/>
          </p:nvSpPr>
          <p:spPr>
            <a:xfrm>
              <a:off x="7207350" y="3471120"/>
              <a:ext cx="7708611" cy="1381796"/>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dirty="0">
                  <a:solidFill>
                    <a:srgbClr val="193560"/>
                  </a:solidFill>
                </a:rPr>
                <a:t>Engaging with potential payer partners</a:t>
              </a:r>
            </a:p>
          </p:txBody>
        </p:sp>
        <p:cxnSp>
          <p:nvCxnSpPr>
            <p:cNvPr id="45" name="Straight Connector 44">
              <a:extLst>
                <a:ext uri="{FF2B5EF4-FFF2-40B4-BE49-F238E27FC236}">
                  <a16:creationId xmlns:a16="http://schemas.microsoft.com/office/drawing/2014/main" id="{97A2E3E8-7BE7-4F83-B4B1-6119CFCCDAB7}"/>
                </a:ext>
              </a:extLst>
            </p:cNvPr>
            <p:cNvCxnSpPr>
              <a:cxnSpLocks/>
            </p:cNvCxnSpPr>
            <p:nvPr/>
          </p:nvCxnSpPr>
          <p:spPr>
            <a:xfrm>
              <a:off x="6573209" y="4149785"/>
              <a:ext cx="437826"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46" name="Shape 167">
              <a:extLst>
                <a:ext uri="{FF2B5EF4-FFF2-40B4-BE49-F238E27FC236}">
                  <a16:creationId xmlns:a16="http://schemas.microsoft.com/office/drawing/2014/main" id="{4E817000-31FF-433A-B58A-C92F66EA71A6}"/>
                </a:ext>
              </a:extLst>
            </p:cNvPr>
            <p:cNvSpPr>
              <a:spLocks noChangeAspect="1"/>
            </p:cNvSpPr>
            <p:nvPr/>
          </p:nvSpPr>
          <p:spPr>
            <a:xfrm rot="19800000" flipH="1">
              <a:off x="5632391" y="3824695"/>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165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47" name="Text Placeholder 5">
              <a:extLst>
                <a:ext uri="{FF2B5EF4-FFF2-40B4-BE49-F238E27FC236}">
                  <a16:creationId xmlns:a16="http://schemas.microsoft.com/office/drawing/2014/main" id="{B7500950-4F73-42A9-9774-747DFA19F6A8}"/>
                </a:ext>
              </a:extLst>
            </p:cNvPr>
            <p:cNvSpPr txBox="1">
              <a:spLocks/>
            </p:cNvSpPr>
            <p:nvPr/>
          </p:nvSpPr>
          <p:spPr>
            <a:xfrm>
              <a:off x="5685597" y="3894077"/>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ea typeface="Roboto Light"/>
                  <a:cs typeface="Roboto Light"/>
                </a:rPr>
                <a:t>3</a:t>
              </a:r>
              <a:endParaRPr lang="en-JM" sz="2800" b="1">
                <a:solidFill>
                  <a:schemeClr val="bg1"/>
                </a:solidFill>
                <a:cs typeface="Roboto Light"/>
              </a:endParaRPr>
            </a:p>
          </p:txBody>
        </p:sp>
      </p:grpSp>
      <p:grpSp>
        <p:nvGrpSpPr>
          <p:cNvPr id="48" name="Group 47">
            <a:extLst>
              <a:ext uri="{FF2B5EF4-FFF2-40B4-BE49-F238E27FC236}">
                <a16:creationId xmlns:a16="http://schemas.microsoft.com/office/drawing/2014/main" id="{0CDAAD3B-D4B0-4525-B782-97C6F63B7A54}"/>
              </a:ext>
            </a:extLst>
          </p:cNvPr>
          <p:cNvGrpSpPr/>
          <p:nvPr/>
        </p:nvGrpSpPr>
        <p:grpSpPr>
          <a:xfrm>
            <a:off x="1010050" y="4592070"/>
            <a:ext cx="5290170" cy="843857"/>
            <a:chOff x="5436074" y="4742686"/>
            <a:chExt cx="9283566" cy="1480858"/>
          </a:xfrm>
        </p:grpSpPr>
        <p:sp>
          <p:nvSpPr>
            <p:cNvPr id="49" name="Shape 167">
              <a:extLst>
                <a:ext uri="{FF2B5EF4-FFF2-40B4-BE49-F238E27FC236}">
                  <a16:creationId xmlns:a16="http://schemas.microsoft.com/office/drawing/2014/main" id="{AA50C831-1044-41A5-BFDD-3FE99E41B87C}"/>
                </a:ext>
              </a:extLst>
            </p:cNvPr>
            <p:cNvSpPr>
              <a:spLocks noChangeAspect="1"/>
            </p:cNvSpPr>
            <p:nvPr/>
          </p:nvSpPr>
          <p:spPr>
            <a:xfrm rot="19800000" flipH="1">
              <a:off x="5436074" y="511197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rgbClr val="687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50" name="Text Placeholder 5">
              <a:extLst>
                <a:ext uri="{FF2B5EF4-FFF2-40B4-BE49-F238E27FC236}">
                  <a16:creationId xmlns:a16="http://schemas.microsoft.com/office/drawing/2014/main" id="{E639F25A-D7D8-484B-86D2-5F386AB5B026}"/>
                </a:ext>
              </a:extLst>
            </p:cNvPr>
            <p:cNvSpPr txBox="1">
              <a:spLocks/>
            </p:cNvSpPr>
            <p:nvPr/>
          </p:nvSpPr>
          <p:spPr>
            <a:xfrm>
              <a:off x="7011034" y="4742686"/>
              <a:ext cx="7708606"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dirty="0">
                  <a:solidFill>
                    <a:srgbClr val="193560"/>
                  </a:solidFill>
                </a:rPr>
                <a:t>Engaging with potential referral partners</a:t>
              </a:r>
            </a:p>
          </p:txBody>
        </p:sp>
        <p:cxnSp>
          <p:nvCxnSpPr>
            <p:cNvPr id="51" name="Straight Connector 50">
              <a:extLst>
                <a:ext uri="{FF2B5EF4-FFF2-40B4-BE49-F238E27FC236}">
                  <a16:creationId xmlns:a16="http://schemas.microsoft.com/office/drawing/2014/main" id="{D257DB67-365A-47C3-BE80-3E8EC073D3FA}"/>
                </a:ext>
              </a:extLst>
            </p:cNvPr>
            <p:cNvCxnSpPr>
              <a:cxnSpLocks/>
            </p:cNvCxnSpPr>
            <p:nvPr/>
          </p:nvCxnSpPr>
          <p:spPr>
            <a:xfrm>
              <a:off x="6379027" y="5497352"/>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52" name="Text Placeholder 5">
              <a:extLst>
                <a:ext uri="{FF2B5EF4-FFF2-40B4-BE49-F238E27FC236}">
                  <a16:creationId xmlns:a16="http://schemas.microsoft.com/office/drawing/2014/main" id="{272F0A01-0FD4-4917-82CE-4ACDA50FE7C2}"/>
                </a:ext>
              </a:extLst>
            </p:cNvPr>
            <p:cNvSpPr txBox="1">
              <a:spLocks/>
            </p:cNvSpPr>
            <p:nvPr/>
          </p:nvSpPr>
          <p:spPr>
            <a:xfrm>
              <a:off x="5489280" y="5181353"/>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4</a:t>
              </a:r>
            </a:p>
          </p:txBody>
        </p:sp>
      </p:grpSp>
      <p:grpSp>
        <p:nvGrpSpPr>
          <p:cNvPr id="53" name="Group 52">
            <a:extLst>
              <a:ext uri="{FF2B5EF4-FFF2-40B4-BE49-F238E27FC236}">
                <a16:creationId xmlns:a16="http://schemas.microsoft.com/office/drawing/2014/main" id="{5F6426E9-FD62-4F7A-A5AA-BBE0F59C5C8D}"/>
              </a:ext>
            </a:extLst>
          </p:cNvPr>
          <p:cNvGrpSpPr/>
          <p:nvPr/>
        </p:nvGrpSpPr>
        <p:grpSpPr>
          <a:xfrm>
            <a:off x="1010050" y="5279858"/>
            <a:ext cx="5290171" cy="843857"/>
            <a:chOff x="5436074" y="4742686"/>
            <a:chExt cx="9283568" cy="1480858"/>
          </a:xfrm>
        </p:grpSpPr>
        <p:sp>
          <p:nvSpPr>
            <p:cNvPr id="54" name="Shape 167">
              <a:extLst>
                <a:ext uri="{FF2B5EF4-FFF2-40B4-BE49-F238E27FC236}">
                  <a16:creationId xmlns:a16="http://schemas.microsoft.com/office/drawing/2014/main" id="{174880A8-D8BB-4A4E-A1A5-E518B3AF3CE8}"/>
                </a:ext>
              </a:extLst>
            </p:cNvPr>
            <p:cNvSpPr>
              <a:spLocks noChangeAspect="1"/>
            </p:cNvSpPr>
            <p:nvPr/>
          </p:nvSpPr>
          <p:spPr>
            <a:xfrm rot="19800000" flipH="1">
              <a:off x="5436074" y="5111970"/>
              <a:ext cx="1026245" cy="916398"/>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55" name="Text Placeholder 5">
              <a:extLst>
                <a:ext uri="{FF2B5EF4-FFF2-40B4-BE49-F238E27FC236}">
                  <a16:creationId xmlns:a16="http://schemas.microsoft.com/office/drawing/2014/main" id="{0341CDEA-F2FD-4DEE-991C-B6B62198D7E7}"/>
                </a:ext>
              </a:extLst>
            </p:cNvPr>
            <p:cNvSpPr txBox="1">
              <a:spLocks/>
            </p:cNvSpPr>
            <p:nvPr/>
          </p:nvSpPr>
          <p:spPr>
            <a:xfrm>
              <a:off x="7011034" y="4742686"/>
              <a:ext cx="7708608" cy="1480858"/>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a:solidFill>
                    <a:srgbClr val="193560"/>
                  </a:solidFill>
                </a:rPr>
                <a:t>Developing a charter</a:t>
              </a:r>
            </a:p>
          </p:txBody>
        </p:sp>
        <p:cxnSp>
          <p:nvCxnSpPr>
            <p:cNvPr id="56" name="Straight Connector 55">
              <a:extLst>
                <a:ext uri="{FF2B5EF4-FFF2-40B4-BE49-F238E27FC236}">
                  <a16:creationId xmlns:a16="http://schemas.microsoft.com/office/drawing/2014/main" id="{244FAAF9-281D-4324-9BB0-40493BAA7898}"/>
                </a:ext>
              </a:extLst>
            </p:cNvPr>
            <p:cNvCxnSpPr>
              <a:cxnSpLocks/>
            </p:cNvCxnSpPr>
            <p:nvPr/>
          </p:nvCxnSpPr>
          <p:spPr>
            <a:xfrm>
              <a:off x="6379027" y="5497352"/>
              <a:ext cx="435690"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57" name="Text Placeholder 5">
              <a:extLst>
                <a:ext uri="{FF2B5EF4-FFF2-40B4-BE49-F238E27FC236}">
                  <a16:creationId xmlns:a16="http://schemas.microsoft.com/office/drawing/2014/main" id="{1FA2B69F-FC12-466A-A098-BB855317E16E}"/>
                </a:ext>
              </a:extLst>
            </p:cNvPr>
            <p:cNvSpPr txBox="1">
              <a:spLocks/>
            </p:cNvSpPr>
            <p:nvPr/>
          </p:nvSpPr>
          <p:spPr>
            <a:xfrm>
              <a:off x="5489280" y="5181352"/>
              <a:ext cx="919833" cy="777634"/>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5</a:t>
              </a:r>
            </a:p>
          </p:txBody>
        </p:sp>
      </p:grpSp>
      <p:grpSp>
        <p:nvGrpSpPr>
          <p:cNvPr id="2" name="Group 1">
            <a:extLst>
              <a:ext uri="{FF2B5EF4-FFF2-40B4-BE49-F238E27FC236}">
                <a16:creationId xmlns:a16="http://schemas.microsoft.com/office/drawing/2014/main" id="{2812799A-0589-4BB7-B1FC-E2BE4F49DFD3}"/>
              </a:ext>
            </a:extLst>
          </p:cNvPr>
          <p:cNvGrpSpPr/>
          <p:nvPr/>
        </p:nvGrpSpPr>
        <p:grpSpPr>
          <a:xfrm>
            <a:off x="1010050" y="5967651"/>
            <a:ext cx="5293839" cy="843857"/>
            <a:chOff x="1010050" y="5671929"/>
            <a:chExt cx="5293839" cy="843857"/>
          </a:xfrm>
        </p:grpSpPr>
        <p:sp>
          <p:nvSpPr>
            <p:cNvPr id="59" name="Shape 167">
              <a:extLst>
                <a:ext uri="{FF2B5EF4-FFF2-40B4-BE49-F238E27FC236}">
                  <a16:creationId xmlns:a16="http://schemas.microsoft.com/office/drawing/2014/main" id="{661D6962-2B19-47D3-932A-31A2F20B5357}"/>
                </a:ext>
              </a:extLst>
            </p:cNvPr>
            <p:cNvSpPr>
              <a:spLocks noChangeAspect="1"/>
            </p:cNvSpPr>
            <p:nvPr/>
          </p:nvSpPr>
          <p:spPr>
            <a:xfrm rot="19800000" flipH="1">
              <a:off x="1010050" y="5855489"/>
              <a:ext cx="584798" cy="522203"/>
            </a:xfrm>
            <a:custGeom>
              <a:avLst/>
              <a:gdLst>
                <a:gd name="connsiteX0" fmla="*/ 812080 w 3346142"/>
                <a:gd name="connsiteY0" fmla="*/ 59763 h 2987984"/>
                <a:gd name="connsiteX1" fmla="*/ 710620 w 3346142"/>
                <a:gd name="connsiteY1" fmla="*/ 171476 h 2987984"/>
                <a:gd name="connsiteX2" fmla="*/ 709907 w 3346142"/>
                <a:gd name="connsiteY2" fmla="*/ 173288 h 2987984"/>
                <a:gd name="connsiteX3" fmla="*/ 685440 w 3346142"/>
                <a:gd name="connsiteY3" fmla="*/ 207267 h 2987984"/>
                <a:gd name="connsiteX4" fmla="*/ 51721 w 3346142"/>
                <a:gd name="connsiteY4" fmla="*/ 1304899 h 2987984"/>
                <a:gd name="connsiteX5" fmla="*/ 25367 w 3346142"/>
                <a:gd name="connsiteY5" fmla="*/ 1363422 h 2987984"/>
                <a:gd name="connsiteX6" fmla="*/ 20937 w 3346142"/>
                <a:gd name="connsiteY6" fmla="*/ 1382993 h 2987984"/>
                <a:gd name="connsiteX7" fmla="*/ 11429 w 3346142"/>
                <a:gd name="connsiteY7" fmla="*/ 1408457 h 2987984"/>
                <a:gd name="connsiteX8" fmla="*/ 44774 w 3346142"/>
                <a:gd name="connsiteY8" fmla="*/ 1661736 h 2987984"/>
                <a:gd name="connsiteX9" fmla="*/ 712315 w 3346142"/>
                <a:gd name="connsiteY9" fmla="*/ 2817952 h 2987984"/>
                <a:gd name="connsiteX10" fmla="*/ 978149 w 3346142"/>
                <a:gd name="connsiteY10" fmla="*/ 2984067 h 2987984"/>
                <a:gd name="connsiteX11" fmla="*/ 988516 w 3346142"/>
                <a:gd name="connsiteY11" fmla="*/ 2983794 h 2987984"/>
                <a:gd name="connsiteX12" fmla="*/ 1030080 w 3346142"/>
                <a:gd name="connsiteY12" fmla="*/ 2987984 h 2987984"/>
                <a:gd name="connsiteX13" fmla="*/ 2297516 w 3346142"/>
                <a:gd name="connsiteY13" fmla="*/ 2987984 h 2987984"/>
                <a:gd name="connsiteX14" fmla="*/ 2349001 w 3346142"/>
                <a:gd name="connsiteY14" fmla="*/ 2982794 h 2987984"/>
                <a:gd name="connsiteX15" fmla="*/ 2371664 w 3346142"/>
                <a:gd name="connsiteY15" fmla="*/ 2983390 h 2987984"/>
                <a:gd name="connsiteX16" fmla="*/ 2624027 w 3346142"/>
                <a:gd name="connsiteY16" fmla="*/ 2825693 h 2987984"/>
                <a:gd name="connsiteX17" fmla="*/ 3257745 w 3346142"/>
                <a:gd name="connsiteY17" fmla="*/ 1728061 h 2987984"/>
                <a:gd name="connsiteX18" fmla="*/ 3270098 w 3346142"/>
                <a:gd name="connsiteY18" fmla="*/ 1700631 h 2987984"/>
                <a:gd name="connsiteX19" fmla="*/ 3278597 w 3346142"/>
                <a:gd name="connsiteY19" fmla="*/ 1691438 h 2987984"/>
                <a:gd name="connsiteX20" fmla="*/ 3301368 w 3346142"/>
                <a:gd name="connsiteY20" fmla="*/ 1323162 h 2987984"/>
                <a:gd name="connsiteX21" fmla="*/ 2633827 w 3346142"/>
                <a:gd name="connsiteY21" fmla="*/ 166946 h 2987984"/>
                <a:gd name="connsiteX22" fmla="*/ 2303505 w 3346142"/>
                <a:gd name="connsiteY22" fmla="*/ 2528 h 2987984"/>
                <a:gd name="connsiteX23" fmla="*/ 2279544 w 3346142"/>
                <a:gd name="connsiteY23" fmla="*/ 7951 h 2987984"/>
                <a:gd name="connsiteX24" fmla="*/ 2256680 w 3346142"/>
                <a:gd name="connsiteY24" fmla="*/ 5647 h 2987984"/>
                <a:gd name="connsiteX25" fmla="*/ 989243 w 3346142"/>
                <a:gd name="connsiteY25" fmla="*/ 5647 h 2987984"/>
                <a:gd name="connsiteX26" fmla="*/ 812080 w 3346142"/>
                <a:gd name="connsiteY26" fmla="*/ 59763 h 29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6142" h="2987984">
                  <a:moveTo>
                    <a:pt x="812080" y="59763"/>
                  </a:moveTo>
                  <a:cubicBezTo>
                    <a:pt x="769936" y="88235"/>
                    <a:pt x="735010" y="126578"/>
                    <a:pt x="710620" y="171476"/>
                  </a:cubicBezTo>
                  <a:lnTo>
                    <a:pt x="709907" y="173288"/>
                  </a:lnTo>
                  <a:lnTo>
                    <a:pt x="685440" y="207267"/>
                  </a:lnTo>
                  <a:lnTo>
                    <a:pt x="51721" y="1304899"/>
                  </a:lnTo>
                  <a:cubicBezTo>
                    <a:pt x="40784" y="1323844"/>
                    <a:pt x="32025" y="1343448"/>
                    <a:pt x="25367" y="1363422"/>
                  </a:cubicBezTo>
                  <a:lnTo>
                    <a:pt x="20937" y="1382993"/>
                  </a:lnTo>
                  <a:lnTo>
                    <a:pt x="11429" y="1408457"/>
                  </a:lnTo>
                  <a:cubicBezTo>
                    <a:pt x="-10680" y="1490968"/>
                    <a:pt x="-1312" y="1581914"/>
                    <a:pt x="44774" y="1661736"/>
                  </a:cubicBezTo>
                  <a:lnTo>
                    <a:pt x="712315" y="2817952"/>
                  </a:lnTo>
                  <a:cubicBezTo>
                    <a:pt x="769922" y="2917730"/>
                    <a:pt x="871266" y="2976514"/>
                    <a:pt x="978149" y="2984067"/>
                  </a:cubicBezTo>
                  <a:lnTo>
                    <a:pt x="988516" y="2983794"/>
                  </a:lnTo>
                  <a:lnTo>
                    <a:pt x="1030080" y="2987984"/>
                  </a:lnTo>
                  <a:lnTo>
                    <a:pt x="2297516" y="2987984"/>
                  </a:lnTo>
                  <a:lnTo>
                    <a:pt x="2349001" y="2982794"/>
                  </a:lnTo>
                  <a:lnTo>
                    <a:pt x="2371664" y="2983390"/>
                  </a:lnTo>
                  <a:cubicBezTo>
                    <a:pt x="2473130" y="2976219"/>
                    <a:pt x="2569339" y="2920415"/>
                    <a:pt x="2624027" y="2825693"/>
                  </a:cubicBezTo>
                  <a:lnTo>
                    <a:pt x="3257745" y="1728061"/>
                  </a:lnTo>
                  <a:lnTo>
                    <a:pt x="3270098" y="1700631"/>
                  </a:lnTo>
                  <a:lnTo>
                    <a:pt x="3278597" y="1691438"/>
                  </a:lnTo>
                  <a:cubicBezTo>
                    <a:pt x="3357011" y="1587656"/>
                    <a:pt x="3370497" y="1442895"/>
                    <a:pt x="3301368" y="1323162"/>
                  </a:cubicBezTo>
                  <a:lnTo>
                    <a:pt x="2633827" y="166946"/>
                  </a:lnTo>
                  <a:cubicBezTo>
                    <a:pt x="2564699" y="47212"/>
                    <a:pt x="2432589" y="-13489"/>
                    <a:pt x="2303505" y="2528"/>
                  </a:cubicBezTo>
                  <a:lnTo>
                    <a:pt x="2279544" y="7951"/>
                  </a:lnTo>
                  <a:lnTo>
                    <a:pt x="2256680" y="5647"/>
                  </a:lnTo>
                  <a:lnTo>
                    <a:pt x="989243" y="5647"/>
                  </a:lnTo>
                  <a:cubicBezTo>
                    <a:pt x="923618" y="5647"/>
                    <a:pt x="862652" y="25596"/>
                    <a:pt x="812080" y="5976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1600">
                <a:solidFill>
                  <a:schemeClr val="tx1"/>
                </a:solidFill>
              </a:endParaRPr>
            </a:p>
          </p:txBody>
        </p:sp>
        <p:sp>
          <p:nvSpPr>
            <p:cNvPr id="60" name="Text Placeholder 5">
              <a:extLst>
                <a:ext uri="{FF2B5EF4-FFF2-40B4-BE49-F238E27FC236}">
                  <a16:creationId xmlns:a16="http://schemas.microsoft.com/office/drawing/2014/main" id="{F9C7AEDF-BF48-4604-95E6-5216146AF37D}"/>
                </a:ext>
              </a:extLst>
            </p:cNvPr>
            <p:cNvSpPr txBox="1">
              <a:spLocks/>
            </p:cNvSpPr>
            <p:nvPr/>
          </p:nvSpPr>
          <p:spPr>
            <a:xfrm>
              <a:off x="1911197" y="5671929"/>
              <a:ext cx="4392692" cy="843857"/>
            </a:xfrm>
            <a:prstGeom prst="rect">
              <a:avLst/>
            </a:prstGeom>
          </p:spPr>
          <p:txBody>
            <a:bodyPr vert="horz" lIns="91440" tIns="91440" rIns="91440" bIns="91440" rtlCol="0" anchor="ctr" anchorCtr="0">
              <a:noAutofit/>
            </a:bodyPr>
            <a:lstStyle>
              <a:defPPr>
                <a:defRPr lang="en-US"/>
              </a:defPPr>
              <a:lvl1pPr indent="0" defTabSz="914400">
                <a:spcBef>
                  <a:spcPts val="0"/>
                </a:spcBef>
                <a:buFontTx/>
                <a:buNone/>
                <a:defRPr sz="1200">
                  <a:solidFill>
                    <a:schemeClr val="tx2"/>
                  </a:solidFill>
                  <a:ea typeface="Calibri"/>
                  <a:cs typeface="Calibri"/>
                </a:defRPr>
              </a:lvl1pPr>
              <a:lvl2pPr indent="0" defTabSz="914400">
                <a:spcBef>
                  <a:spcPct val="20000"/>
                </a:spcBef>
                <a:buFontTx/>
                <a:buNone/>
                <a:defRPr sz="1000">
                  <a:solidFill>
                    <a:schemeClr val="bg1">
                      <a:lumMod val="65000"/>
                    </a:schemeClr>
                  </a:solidFill>
                </a:defRPr>
              </a:lvl2pPr>
              <a:lvl3pPr indent="0" defTabSz="914400">
                <a:spcBef>
                  <a:spcPct val="20000"/>
                </a:spcBef>
                <a:buFontTx/>
                <a:buNone/>
                <a:defRPr sz="1000">
                  <a:solidFill>
                    <a:schemeClr val="bg1">
                      <a:lumMod val="65000"/>
                    </a:schemeClr>
                  </a:solidFill>
                </a:defRPr>
              </a:lvl3pPr>
              <a:lvl4pPr indent="0" defTabSz="914400">
                <a:spcBef>
                  <a:spcPct val="20000"/>
                </a:spcBef>
                <a:buFontTx/>
                <a:buNone/>
                <a:defRPr sz="1000">
                  <a:solidFill>
                    <a:schemeClr val="bg1">
                      <a:lumMod val="65000"/>
                    </a:schemeClr>
                  </a:solidFill>
                </a:defRPr>
              </a:lvl4pPr>
              <a:lvl5pPr indent="0" defTabSz="914400">
                <a:spcBef>
                  <a:spcPct val="20000"/>
                </a:spcBef>
                <a:buFontTx/>
                <a:buNone/>
                <a:defRPr sz="1000">
                  <a:solidFill>
                    <a:schemeClr val="bg1">
                      <a:lumMod val="65000"/>
                    </a:schemeClr>
                  </a:solidFill>
                </a:defRPr>
              </a:lvl5pPr>
              <a:lvl6pPr marL="2514600" indent="-228600" defTabSz="914400">
                <a:spcBef>
                  <a:spcPct val="20000"/>
                </a:spcBef>
                <a:buFont typeface="Calibri" pitchFamily="34" charset="0"/>
                <a:buChar char="•"/>
                <a:defRPr sz="2000"/>
              </a:lvl6pPr>
              <a:lvl7pPr marL="2971800" indent="-228600" defTabSz="914400">
                <a:spcBef>
                  <a:spcPct val="20000"/>
                </a:spcBef>
                <a:buFont typeface="Calibri" pitchFamily="34" charset="0"/>
                <a:buChar char="•"/>
                <a:defRPr sz="2000"/>
              </a:lvl7pPr>
              <a:lvl8pPr marL="3429000" indent="-228600" defTabSz="914400">
                <a:spcBef>
                  <a:spcPct val="20000"/>
                </a:spcBef>
                <a:buFont typeface="Calibri" pitchFamily="34" charset="0"/>
                <a:buChar char="•"/>
                <a:defRPr sz="2000"/>
              </a:lvl8pPr>
              <a:lvl9pPr marL="3886200" indent="-228600" defTabSz="914400">
                <a:spcBef>
                  <a:spcPct val="20000"/>
                </a:spcBef>
                <a:buFont typeface="Calibri" pitchFamily="34" charset="0"/>
                <a:buChar char="•"/>
                <a:defRPr sz="2000"/>
              </a:lvl9pPr>
            </a:lstStyle>
            <a:p>
              <a:r>
                <a:rPr lang="en-US" sz="1800">
                  <a:solidFill>
                    <a:srgbClr val="193560"/>
                  </a:solidFill>
                </a:rPr>
                <a:t>Preparing CDC umbrella hub application </a:t>
              </a:r>
            </a:p>
          </p:txBody>
        </p:sp>
        <p:cxnSp>
          <p:nvCxnSpPr>
            <p:cNvPr id="61" name="Straight Connector 60">
              <a:extLst>
                <a:ext uri="{FF2B5EF4-FFF2-40B4-BE49-F238E27FC236}">
                  <a16:creationId xmlns:a16="http://schemas.microsoft.com/office/drawing/2014/main" id="{77BC15A2-6351-4064-AF43-8CFE8E2E2F28}"/>
                </a:ext>
              </a:extLst>
            </p:cNvPr>
            <p:cNvCxnSpPr>
              <a:cxnSpLocks/>
            </p:cNvCxnSpPr>
            <p:nvPr/>
          </p:nvCxnSpPr>
          <p:spPr>
            <a:xfrm>
              <a:off x="1547385" y="6075096"/>
              <a:ext cx="248275" cy="0"/>
            </a:xfrm>
            <a:prstGeom prst="line">
              <a:avLst/>
            </a:prstGeom>
            <a:ln w="25400">
              <a:solidFill>
                <a:schemeClr val="bg1">
                  <a:lumMod val="7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62" name="Text Placeholder 5">
              <a:extLst>
                <a:ext uri="{FF2B5EF4-FFF2-40B4-BE49-F238E27FC236}">
                  <a16:creationId xmlns:a16="http://schemas.microsoft.com/office/drawing/2014/main" id="{81FDE868-7006-4595-8FDC-FAD9F9784C65}"/>
                </a:ext>
              </a:extLst>
            </p:cNvPr>
            <p:cNvSpPr txBox="1">
              <a:spLocks/>
            </p:cNvSpPr>
            <p:nvPr/>
          </p:nvSpPr>
          <p:spPr>
            <a:xfrm>
              <a:off x="1044037" y="5872292"/>
              <a:ext cx="524160" cy="443130"/>
            </a:xfrm>
            <a:prstGeom prst="rect">
              <a:avLst/>
            </a:prstGeom>
          </p:spPr>
          <p:txBody>
            <a:bodyPr anchor="ctr">
              <a:noAutofit/>
            </a:bodyPr>
            <a:lstStyle>
              <a:lvl1pPr marL="342900" indent="-342900" algn="l" defTabSz="457200" rtl="0" eaLnBrk="1" latinLnBrk="0" hangingPunct="1">
                <a:spcBef>
                  <a:spcPct val="20000"/>
                </a:spcBef>
                <a:buFont typeface="Calibri"/>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Calibri"/>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Calibri"/>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Calibri"/>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Calibri"/>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0" indent="0" algn="ctr">
                <a:buNone/>
              </a:pPr>
              <a:r>
                <a:rPr lang="en-JM" sz="2800" b="1">
                  <a:solidFill>
                    <a:schemeClr val="bg1"/>
                  </a:solidFill>
                  <a:cs typeface="Roboto Light"/>
                </a:rPr>
                <a:t>6</a:t>
              </a:r>
            </a:p>
          </p:txBody>
        </p:sp>
      </p:grpSp>
      <p:grpSp>
        <p:nvGrpSpPr>
          <p:cNvPr id="215" name="Group 214">
            <a:extLst>
              <a:ext uri="{FF2B5EF4-FFF2-40B4-BE49-F238E27FC236}">
                <a16:creationId xmlns:a16="http://schemas.microsoft.com/office/drawing/2014/main" id="{C71E3C1E-CA63-4FF6-A0D7-5990DDBDEDDF}"/>
              </a:ext>
            </a:extLst>
          </p:cNvPr>
          <p:cNvGrpSpPr/>
          <p:nvPr/>
        </p:nvGrpSpPr>
        <p:grpSpPr>
          <a:xfrm>
            <a:off x="6528861" y="6000614"/>
            <a:ext cx="5371572" cy="488297"/>
            <a:chOff x="6673517" y="5569008"/>
            <a:chExt cx="4612262" cy="660400"/>
          </a:xfrm>
        </p:grpSpPr>
        <p:sp>
          <p:nvSpPr>
            <p:cNvPr id="196" name="Arrow: Chevron 195">
              <a:extLst>
                <a:ext uri="{FF2B5EF4-FFF2-40B4-BE49-F238E27FC236}">
                  <a16:creationId xmlns:a16="http://schemas.microsoft.com/office/drawing/2014/main" id="{761F0BCE-7238-4F9E-B221-A83812312F0B}"/>
                </a:ext>
              </a:extLst>
            </p:cNvPr>
            <p:cNvSpPr/>
            <p:nvPr/>
          </p:nvSpPr>
          <p:spPr>
            <a:xfrm>
              <a:off x="6673517" y="5569008"/>
              <a:ext cx="4612262" cy="6604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TextBox 196">
              <a:extLst>
                <a:ext uri="{FF2B5EF4-FFF2-40B4-BE49-F238E27FC236}">
                  <a16:creationId xmlns:a16="http://schemas.microsoft.com/office/drawing/2014/main" id="{D23D7874-3AE1-4FD3-A366-E55A58B6DD15}"/>
                </a:ext>
              </a:extLst>
            </p:cNvPr>
            <p:cNvSpPr txBox="1"/>
            <p:nvPr/>
          </p:nvSpPr>
          <p:spPr>
            <a:xfrm>
              <a:off x="7186863" y="5663296"/>
              <a:ext cx="3561348" cy="286252"/>
            </a:xfrm>
            <a:prstGeom prst="rect">
              <a:avLst/>
            </a:prstGeom>
            <a:noFill/>
          </p:spPr>
          <p:txBody>
            <a:bodyPr wrap="square" lIns="0" tIns="0" rIns="0" bIns="0" rtlCol="0">
              <a:spAutoFit/>
            </a:bodyPr>
            <a:lstStyle/>
            <a:p>
              <a:pPr marL="285750" indent="-285750">
                <a:buFont typeface="Wingdings" panose="05000000000000000000" pitchFamily="2" charset="2"/>
                <a:buChar char="q"/>
              </a:pPr>
              <a:r>
                <a:rPr lang="en-US">
                  <a:solidFill>
                    <a:schemeClr val="bg1"/>
                  </a:solidFill>
                </a:rPr>
                <a:t>Preparing contracts with payers </a:t>
              </a:r>
            </a:p>
          </p:txBody>
        </p:sp>
      </p:grpSp>
      <p:grpSp>
        <p:nvGrpSpPr>
          <p:cNvPr id="214" name="Group 213">
            <a:extLst>
              <a:ext uri="{FF2B5EF4-FFF2-40B4-BE49-F238E27FC236}">
                <a16:creationId xmlns:a16="http://schemas.microsoft.com/office/drawing/2014/main" id="{447B3EFE-3BDA-4086-B4D4-472BCC67E937}"/>
              </a:ext>
            </a:extLst>
          </p:cNvPr>
          <p:cNvGrpSpPr/>
          <p:nvPr/>
        </p:nvGrpSpPr>
        <p:grpSpPr>
          <a:xfrm>
            <a:off x="6528861" y="5289760"/>
            <a:ext cx="5371572" cy="488297"/>
            <a:chOff x="6674628" y="4733507"/>
            <a:chExt cx="4612262" cy="660400"/>
          </a:xfrm>
        </p:grpSpPr>
        <p:sp>
          <p:nvSpPr>
            <p:cNvPr id="195" name="Arrow: Chevron 194">
              <a:extLst>
                <a:ext uri="{FF2B5EF4-FFF2-40B4-BE49-F238E27FC236}">
                  <a16:creationId xmlns:a16="http://schemas.microsoft.com/office/drawing/2014/main" id="{AD78B726-B19B-4731-A05E-639505C28D1A}"/>
                </a:ext>
              </a:extLst>
            </p:cNvPr>
            <p:cNvSpPr/>
            <p:nvPr/>
          </p:nvSpPr>
          <p:spPr>
            <a:xfrm>
              <a:off x="6674628" y="4733507"/>
              <a:ext cx="4612262" cy="6604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TextBox 198">
              <a:extLst>
                <a:ext uri="{FF2B5EF4-FFF2-40B4-BE49-F238E27FC236}">
                  <a16:creationId xmlns:a16="http://schemas.microsoft.com/office/drawing/2014/main" id="{407294E2-A31F-4725-89C4-371940606024}"/>
                </a:ext>
              </a:extLst>
            </p:cNvPr>
            <p:cNvSpPr txBox="1"/>
            <p:nvPr/>
          </p:nvSpPr>
          <p:spPr>
            <a:xfrm>
              <a:off x="7186863" y="4827795"/>
              <a:ext cx="3561348" cy="276999"/>
            </a:xfrm>
            <a:prstGeom prst="rect">
              <a:avLst/>
            </a:prstGeom>
            <a:noFill/>
          </p:spPr>
          <p:txBody>
            <a:bodyPr wrap="square" lIns="0" tIns="0" rIns="0" bIns="0" rtlCol="0">
              <a:spAutoFit/>
            </a:bodyPr>
            <a:lstStyle/>
            <a:p>
              <a:pPr marL="285750" indent="-285750">
                <a:buFont typeface="Wingdings" panose="05000000000000000000" pitchFamily="2" charset="2"/>
                <a:buChar char="q"/>
              </a:pPr>
              <a:r>
                <a:rPr lang="en-US">
                  <a:solidFill>
                    <a:schemeClr val="bg1"/>
                  </a:solidFill>
                </a:rPr>
                <a:t>Building sustainability plan</a:t>
              </a:r>
            </a:p>
          </p:txBody>
        </p:sp>
      </p:grpSp>
      <p:grpSp>
        <p:nvGrpSpPr>
          <p:cNvPr id="213" name="Group 212">
            <a:extLst>
              <a:ext uri="{FF2B5EF4-FFF2-40B4-BE49-F238E27FC236}">
                <a16:creationId xmlns:a16="http://schemas.microsoft.com/office/drawing/2014/main" id="{1F243910-52B0-4A58-BCF2-C67C392FFE52}"/>
              </a:ext>
            </a:extLst>
          </p:cNvPr>
          <p:cNvGrpSpPr/>
          <p:nvPr/>
        </p:nvGrpSpPr>
        <p:grpSpPr>
          <a:xfrm>
            <a:off x="6528861" y="4578907"/>
            <a:ext cx="5371572" cy="488297"/>
            <a:chOff x="6673517" y="3777356"/>
            <a:chExt cx="4612262" cy="660400"/>
          </a:xfrm>
        </p:grpSpPr>
        <p:sp>
          <p:nvSpPr>
            <p:cNvPr id="194" name="Arrow: Chevron 193">
              <a:extLst>
                <a:ext uri="{FF2B5EF4-FFF2-40B4-BE49-F238E27FC236}">
                  <a16:creationId xmlns:a16="http://schemas.microsoft.com/office/drawing/2014/main" id="{1B392346-C671-4BE8-A4E5-ADBF5CCB6A04}"/>
                </a:ext>
              </a:extLst>
            </p:cNvPr>
            <p:cNvSpPr/>
            <p:nvPr/>
          </p:nvSpPr>
          <p:spPr>
            <a:xfrm>
              <a:off x="6673517" y="3777356"/>
              <a:ext cx="4612262" cy="66040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TextBox 200">
              <a:extLst>
                <a:ext uri="{FF2B5EF4-FFF2-40B4-BE49-F238E27FC236}">
                  <a16:creationId xmlns:a16="http://schemas.microsoft.com/office/drawing/2014/main" id="{E84C8CFF-8D43-46B5-B078-B598F8971AEE}"/>
                </a:ext>
              </a:extLst>
            </p:cNvPr>
            <p:cNvSpPr txBox="1"/>
            <p:nvPr/>
          </p:nvSpPr>
          <p:spPr>
            <a:xfrm>
              <a:off x="7186864" y="3871644"/>
              <a:ext cx="3561348" cy="286252"/>
            </a:xfrm>
            <a:prstGeom prst="rect">
              <a:avLst/>
            </a:prstGeom>
            <a:noFill/>
          </p:spPr>
          <p:txBody>
            <a:bodyPr wrap="square" lIns="0" tIns="0" rIns="0" bIns="0" rtlCol="0">
              <a:spAutoFit/>
            </a:bodyPr>
            <a:lstStyle/>
            <a:p>
              <a:pPr marL="285750" indent="-285750">
                <a:buFont typeface="Wingdings" panose="05000000000000000000" pitchFamily="2" charset="2"/>
                <a:buChar char="q"/>
              </a:pPr>
              <a:r>
                <a:rPr lang="en-US">
                  <a:solidFill>
                    <a:schemeClr val="bg1"/>
                  </a:solidFill>
                </a:rPr>
                <a:t>Testing claims and submissions</a:t>
              </a:r>
            </a:p>
          </p:txBody>
        </p:sp>
      </p:grpSp>
      <p:grpSp>
        <p:nvGrpSpPr>
          <p:cNvPr id="212" name="Group 211">
            <a:extLst>
              <a:ext uri="{FF2B5EF4-FFF2-40B4-BE49-F238E27FC236}">
                <a16:creationId xmlns:a16="http://schemas.microsoft.com/office/drawing/2014/main" id="{6EA7AEC9-6189-4DB2-9475-5D714FB3DAE4}"/>
              </a:ext>
            </a:extLst>
          </p:cNvPr>
          <p:cNvGrpSpPr/>
          <p:nvPr/>
        </p:nvGrpSpPr>
        <p:grpSpPr>
          <a:xfrm>
            <a:off x="6528861" y="3868054"/>
            <a:ext cx="5371572" cy="488297"/>
            <a:chOff x="6673517" y="2844035"/>
            <a:chExt cx="4612262" cy="660400"/>
          </a:xfrm>
        </p:grpSpPr>
        <p:sp>
          <p:nvSpPr>
            <p:cNvPr id="193" name="Arrow: Chevron 192">
              <a:extLst>
                <a:ext uri="{FF2B5EF4-FFF2-40B4-BE49-F238E27FC236}">
                  <a16:creationId xmlns:a16="http://schemas.microsoft.com/office/drawing/2014/main" id="{6960D1C6-7260-4E9E-A14F-1201F9C4AA37}"/>
                </a:ext>
              </a:extLst>
            </p:cNvPr>
            <p:cNvSpPr/>
            <p:nvPr/>
          </p:nvSpPr>
          <p:spPr>
            <a:xfrm>
              <a:off x="6673517" y="2844035"/>
              <a:ext cx="4612262" cy="66040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TextBox 202">
              <a:extLst>
                <a:ext uri="{FF2B5EF4-FFF2-40B4-BE49-F238E27FC236}">
                  <a16:creationId xmlns:a16="http://schemas.microsoft.com/office/drawing/2014/main" id="{3A9F971F-6744-4B72-B982-23F230F9B6E2}"/>
                </a:ext>
              </a:extLst>
            </p:cNvPr>
            <p:cNvSpPr txBox="1"/>
            <p:nvPr/>
          </p:nvSpPr>
          <p:spPr>
            <a:xfrm>
              <a:off x="7186864" y="2938323"/>
              <a:ext cx="3561348" cy="286252"/>
            </a:xfrm>
            <a:prstGeom prst="rect">
              <a:avLst/>
            </a:prstGeom>
            <a:noFill/>
          </p:spPr>
          <p:txBody>
            <a:bodyPr wrap="square" lIns="0" tIns="0" rIns="0" bIns="0" rtlCol="0">
              <a:spAutoFit/>
            </a:bodyPr>
            <a:lstStyle/>
            <a:p>
              <a:pPr marL="285750" indent="-285750">
                <a:buFont typeface="Wingdings" panose="05000000000000000000" pitchFamily="2" charset="2"/>
                <a:buChar char="q"/>
              </a:pPr>
              <a:r>
                <a:rPr lang="en-US">
                  <a:solidFill>
                    <a:schemeClr val="bg1"/>
                  </a:solidFill>
                </a:rPr>
                <a:t>Contracting with a billing platform</a:t>
              </a:r>
            </a:p>
          </p:txBody>
        </p:sp>
      </p:grpSp>
      <p:grpSp>
        <p:nvGrpSpPr>
          <p:cNvPr id="211" name="Group 210">
            <a:extLst>
              <a:ext uri="{FF2B5EF4-FFF2-40B4-BE49-F238E27FC236}">
                <a16:creationId xmlns:a16="http://schemas.microsoft.com/office/drawing/2014/main" id="{28472A60-B9FA-43F7-96ED-7DF95CEBCCC3}"/>
              </a:ext>
            </a:extLst>
          </p:cNvPr>
          <p:cNvGrpSpPr/>
          <p:nvPr/>
        </p:nvGrpSpPr>
        <p:grpSpPr>
          <a:xfrm>
            <a:off x="6528861" y="3157201"/>
            <a:ext cx="5371572" cy="488297"/>
            <a:chOff x="6684972" y="1963040"/>
            <a:chExt cx="4612262" cy="660400"/>
          </a:xfrm>
        </p:grpSpPr>
        <p:sp>
          <p:nvSpPr>
            <p:cNvPr id="192" name="Arrow: Chevron 191">
              <a:extLst>
                <a:ext uri="{FF2B5EF4-FFF2-40B4-BE49-F238E27FC236}">
                  <a16:creationId xmlns:a16="http://schemas.microsoft.com/office/drawing/2014/main" id="{E482DD4E-B49D-45EB-9F95-D331419BAFB7}"/>
                </a:ext>
              </a:extLst>
            </p:cNvPr>
            <p:cNvSpPr/>
            <p:nvPr/>
          </p:nvSpPr>
          <p:spPr>
            <a:xfrm>
              <a:off x="6684972" y="1963040"/>
              <a:ext cx="4612262" cy="6604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TextBox 204">
              <a:extLst>
                <a:ext uri="{FF2B5EF4-FFF2-40B4-BE49-F238E27FC236}">
                  <a16:creationId xmlns:a16="http://schemas.microsoft.com/office/drawing/2014/main" id="{A4CCFD0D-296F-48BD-B320-F2788E0AE1B7}"/>
                </a:ext>
              </a:extLst>
            </p:cNvPr>
            <p:cNvSpPr txBox="1"/>
            <p:nvPr/>
          </p:nvSpPr>
          <p:spPr>
            <a:xfrm>
              <a:off x="7186863" y="2057328"/>
              <a:ext cx="3561348" cy="553998"/>
            </a:xfrm>
            <a:prstGeom prst="rect">
              <a:avLst/>
            </a:prstGeom>
            <a:noFill/>
          </p:spPr>
          <p:txBody>
            <a:bodyPr wrap="square" lIns="0" tIns="0" rIns="0" bIns="0" rtlCol="0">
              <a:spAutoFit/>
            </a:bodyPr>
            <a:lstStyle/>
            <a:p>
              <a:pPr marL="285750" indent="-285750">
                <a:buFont typeface="Wingdings" panose="05000000000000000000" pitchFamily="2" charset="2"/>
                <a:buChar char="q"/>
              </a:pPr>
              <a:r>
                <a:rPr lang="en-US">
                  <a:solidFill>
                    <a:schemeClr val="bg1"/>
                  </a:solidFill>
                </a:rPr>
                <a:t>Preparing MDPP Supplier application</a:t>
              </a:r>
            </a:p>
          </p:txBody>
        </p:sp>
      </p:grpSp>
      <p:graphicFrame>
        <p:nvGraphicFramePr>
          <p:cNvPr id="5" name="Table 5">
            <a:extLst>
              <a:ext uri="{FF2B5EF4-FFF2-40B4-BE49-F238E27FC236}">
                <a16:creationId xmlns:a16="http://schemas.microsoft.com/office/drawing/2014/main" id="{406B0947-D664-4185-AA83-2AB921F6625D}"/>
              </a:ext>
            </a:extLst>
          </p:cNvPr>
          <p:cNvGraphicFramePr>
            <a:graphicFrameLocks noGrp="1"/>
          </p:cNvGraphicFramePr>
          <p:nvPr>
            <p:extLst>
              <p:ext uri="{D42A27DB-BD31-4B8C-83A1-F6EECF244321}">
                <p14:modId xmlns:p14="http://schemas.microsoft.com/office/powerpoint/2010/main" val="647174991"/>
              </p:ext>
            </p:extLst>
          </p:nvPr>
        </p:nvGraphicFramePr>
        <p:xfrm>
          <a:off x="918673" y="2258158"/>
          <a:ext cx="10981760" cy="456311"/>
        </p:xfrm>
        <a:graphic>
          <a:graphicData uri="http://schemas.openxmlformats.org/drawingml/2006/table">
            <a:tbl>
              <a:tblPr firstRow="1" bandRow="1">
                <a:tableStyleId>{5C22544A-7EE6-4342-B048-85BDC9FD1C3A}</a:tableStyleId>
              </a:tblPr>
              <a:tblGrid>
                <a:gridCol w="5490880">
                  <a:extLst>
                    <a:ext uri="{9D8B030D-6E8A-4147-A177-3AD203B41FA5}">
                      <a16:colId xmlns:a16="http://schemas.microsoft.com/office/drawing/2014/main" val="1019156181"/>
                    </a:ext>
                  </a:extLst>
                </a:gridCol>
                <a:gridCol w="5490880">
                  <a:extLst>
                    <a:ext uri="{9D8B030D-6E8A-4147-A177-3AD203B41FA5}">
                      <a16:colId xmlns:a16="http://schemas.microsoft.com/office/drawing/2014/main" val="104079067"/>
                    </a:ext>
                  </a:extLst>
                </a:gridCol>
              </a:tblGrid>
              <a:tr h="370840">
                <a:tc>
                  <a:txBody>
                    <a:bodyPr/>
                    <a:lstStyle/>
                    <a:p>
                      <a:pPr algn="ctr"/>
                      <a:r>
                        <a:rPr lang="en-US"/>
                        <a:t>Current Activities</a:t>
                      </a:r>
                    </a:p>
                  </a:txBody>
                  <a:tcPr>
                    <a:solidFill>
                      <a:schemeClr val="accent4"/>
                    </a:solidFill>
                  </a:tcPr>
                </a:tc>
                <a:tc>
                  <a:txBody>
                    <a:bodyPr/>
                    <a:lstStyle/>
                    <a:p>
                      <a:pPr algn="ctr"/>
                      <a:r>
                        <a:rPr lang="en-US"/>
                        <a:t>Future Activities</a:t>
                      </a:r>
                    </a:p>
                  </a:txBody>
                  <a:tcPr>
                    <a:solidFill>
                      <a:schemeClr val="accent4"/>
                    </a:solidFill>
                  </a:tcPr>
                </a:tc>
                <a:extLst>
                  <a:ext uri="{0D108BD9-81ED-4DB2-BD59-A6C34878D82A}">
                    <a16:rowId xmlns:a16="http://schemas.microsoft.com/office/drawing/2014/main" val="4144021680"/>
                  </a:ext>
                </a:extLst>
              </a:tr>
            </a:tbl>
          </a:graphicData>
        </a:graphic>
      </p:graphicFrame>
      <p:sp>
        <p:nvSpPr>
          <p:cNvPr id="58" name="Slide Number Placeholder 1">
            <a:extLst>
              <a:ext uri="{FF2B5EF4-FFF2-40B4-BE49-F238E27FC236}">
                <a16:creationId xmlns:a16="http://schemas.microsoft.com/office/drawing/2014/main" id="{52B47B50-2EF9-485F-A0FB-60A46EC985AB}"/>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29</a:t>
            </a:fld>
            <a:endParaRPr lang="en-US"/>
          </a:p>
        </p:txBody>
      </p:sp>
    </p:spTree>
    <p:extLst>
      <p:ext uri="{BB962C8B-B14F-4D97-AF65-F5344CB8AC3E}">
        <p14:creationId xmlns:p14="http://schemas.microsoft.com/office/powerpoint/2010/main" val="1701059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BF4001-11EF-44E8-A048-B44ECD375EAB}"/>
              </a:ext>
            </a:extLst>
          </p:cNvPr>
          <p:cNvSpPr>
            <a:spLocks noGrp="1"/>
          </p:cNvSpPr>
          <p:nvPr>
            <p:ph type="title"/>
          </p:nvPr>
        </p:nvSpPr>
        <p:spPr/>
        <p:txBody>
          <a:bodyPr>
            <a:normAutofit fontScale="90000"/>
          </a:bodyPr>
          <a:lstStyle/>
          <a:p>
            <a:r>
              <a:rPr lang="en-US" dirty="0"/>
              <a:t>How to Use - Part 1</a:t>
            </a:r>
          </a:p>
        </p:txBody>
      </p:sp>
      <p:sp>
        <p:nvSpPr>
          <p:cNvPr id="5" name="Content Placeholder 4">
            <a:extLst>
              <a:ext uri="{FF2B5EF4-FFF2-40B4-BE49-F238E27FC236}">
                <a16:creationId xmlns:a16="http://schemas.microsoft.com/office/drawing/2014/main" id="{04445F76-2C74-4160-82C2-4BC09559C08C}"/>
              </a:ext>
            </a:extLst>
          </p:cNvPr>
          <p:cNvSpPr>
            <a:spLocks noGrp="1"/>
          </p:cNvSpPr>
          <p:nvPr>
            <p:ph idx="1"/>
          </p:nvPr>
        </p:nvSpPr>
        <p:spPr>
          <a:xfrm>
            <a:off x="1010050" y="1322405"/>
            <a:ext cx="10543695" cy="5279824"/>
          </a:xfrm>
        </p:spPr>
        <p:txBody>
          <a:bodyPr>
            <a:noAutofit/>
          </a:bodyPr>
          <a:lstStyle/>
          <a:p>
            <a:pPr marL="0" indent="0">
              <a:buNone/>
            </a:pPr>
            <a:r>
              <a:rPr lang="en-US" sz="1400" b="1" i="0" dirty="0">
                <a:solidFill>
                  <a:srgbClr val="193560"/>
                </a:solidFill>
                <a:effectLst/>
                <a:latin typeface="+mn-lt"/>
              </a:rPr>
              <a:t>Who: </a:t>
            </a:r>
            <a:r>
              <a:rPr lang="en-US" sz="1200" i="0" dirty="0">
                <a:solidFill>
                  <a:srgbClr val="193560"/>
                </a:solidFill>
                <a:effectLst/>
                <a:latin typeface="+mn-lt"/>
              </a:rPr>
              <a:t>The UHA Modifiable slide deck is a resource provided by the National Association of Chronic Disease Directors (NACDD) and Leavitt Partners, an HMA Company. The deck is available to any organization that is in the process of planning for or implementing an umbrella hub arrangement.</a:t>
            </a:r>
          </a:p>
          <a:p>
            <a:pPr marL="0" indent="0">
              <a:buNone/>
            </a:pPr>
            <a:r>
              <a:rPr lang="en-US" sz="1400" b="1" i="0" dirty="0">
                <a:solidFill>
                  <a:srgbClr val="193560"/>
                </a:solidFill>
                <a:effectLst/>
                <a:latin typeface="+mn-lt"/>
              </a:rPr>
              <a:t>What: </a:t>
            </a:r>
            <a:r>
              <a:rPr lang="en-US" sz="1200" i="0" dirty="0">
                <a:solidFill>
                  <a:srgbClr val="193560"/>
                </a:solidFill>
                <a:effectLst/>
                <a:latin typeface="+mn-lt"/>
              </a:rPr>
              <a:t>The deck is composed of approximately 40 slides that can be used to make the case for umbrella hub arrangements. Each organization using the deck may modify some of the slides to meet its unique needs.</a:t>
            </a:r>
          </a:p>
          <a:p>
            <a:pPr marL="0" indent="0">
              <a:buNone/>
            </a:pPr>
            <a:r>
              <a:rPr lang="en-US" sz="1400" b="1" dirty="0">
                <a:solidFill>
                  <a:srgbClr val="193560"/>
                </a:solidFill>
                <a:latin typeface="+mn-lt"/>
              </a:rPr>
              <a:t>When: </a:t>
            </a:r>
            <a:r>
              <a:rPr lang="en-US" sz="1200" dirty="0">
                <a:solidFill>
                  <a:srgbClr val="193560"/>
                </a:solidFill>
                <a:latin typeface="+mn-lt"/>
              </a:rPr>
              <a:t>The deck is designed to support relationship building with new partners in the Umbrella Hub Arrangement. Specifically, it is recommended that organizations modify the deck as needed and use it in initial conversations with partners and stakeholders. Organizations may consult the </a:t>
            </a:r>
            <a:r>
              <a:rPr lang="en-US" sz="1200" b="1" dirty="0">
                <a:solidFill>
                  <a:srgbClr val="242424"/>
                </a:solidFill>
                <a:latin typeface="+mn-lt"/>
                <a:hlinkClick r:id="rId3"/>
              </a:rPr>
              <a:t>Umbrella Hub Arrangements Page </a:t>
            </a:r>
            <a:r>
              <a:rPr lang="en-US" sz="1200" dirty="0">
                <a:solidFill>
                  <a:srgbClr val="193560"/>
                </a:solidFill>
                <a:latin typeface="+mn-lt"/>
              </a:rPr>
              <a:t>of the Coverage Toolkit for additional information to help adapt the slides to your needs.</a:t>
            </a:r>
            <a:endParaRPr lang="en-US" sz="1200" i="0" dirty="0">
              <a:solidFill>
                <a:srgbClr val="193560"/>
              </a:solidFill>
              <a:effectLst/>
              <a:latin typeface="+mn-lt"/>
            </a:endParaRPr>
          </a:p>
          <a:p>
            <a:pPr marL="0" indent="0" algn="ctr">
              <a:buNone/>
            </a:pPr>
            <a:endParaRPr lang="en-US" sz="1600" i="0" dirty="0">
              <a:solidFill>
                <a:srgbClr val="002060"/>
              </a:solidFill>
              <a:effectLst/>
              <a:latin typeface="+mn-lt"/>
            </a:endParaRPr>
          </a:p>
          <a:p>
            <a:pPr marL="0" indent="0">
              <a:buNone/>
            </a:pPr>
            <a:r>
              <a:rPr lang="en-US" sz="1400" b="1" i="0" dirty="0">
                <a:solidFill>
                  <a:srgbClr val="002060"/>
                </a:solidFill>
                <a:effectLst/>
                <a:latin typeface="+mn-lt"/>
              </a:rPr>
              <a:t>Keep in Mind</a:t>
            </a:r>
            <a:r>
              <a:rPr lang="en-US" sz="1400" b="1" dirty="0">
                <a:solidFill>
                  <a:srgbClr val="002060"/>
                </a:solidFill>
                <a:latin typeface="+mn-lt"/>
              </a:rPr>
              <a:t>:</a:t>
            </a:r>
            <a:endParaRPr lang="en-US" sz="1400" b="1" i="0" dirty="0">
              <a:solidFill>
                <a:srgbClr val="002060"/>
              </a:solidFill>
              <a:effectLst/>
              <a:latin typeface="+mn-lt"/>
            </a:endParaRPr>
          </a:p>
          <a:p>
            <a:r>
              <a:rPr lang="en-US" sz="1200" b="0" i="0" dirty="0">
                <a:solidFill>
                  <a:srgbClr val="193560"/>
                </a:solidFill>
                <a:effectLst/>
                <a:latin typeface="+mn-lt"/>
              </a:rPr>
              <a:t>Slides throughout the deck are either modifiable (you may edit the slide) or fixed (meaning you cannot change them). Within the notes section on each sli</a:t>
            </a:r>
            <a:r>
              <a:rPr lang="en-US" sz="1200" dirty="0">
                <a:solidFill>
                  <a:srgbClr val="193560"/>
                </a:solidFill>
                <a:latin typeface="+mn-lt"/>
              </a:rPr>
              <a:t>de are comments for whether the slide is fixed or modifiable and instructions on what to modify if applicable. Asterisks (*) are also used to mark sections of a slide where you need to supply information about your organization or the organization you are presenting to. </a:t>
            </a:r>
          </a:p>
          <a:p>
            <a:r>
              <a:rPr lang="en-US" sz="1200" dirty="0">
                <a:solidFill>
                  <a:srgbClr val="193560"/>
                </a:solidFill>
                <a:latin typeface="+mn-lt"/>
              </a:rPr>
              <a:t>Please delete any slides that do not meet your needs. Delete the instruction notes from each slide before presenting the deck. Feel free to </a:t>
            </a:r>
            <a:r>
              <a:rPr lang="en-US" sz="1200" b="0" i="0" dirty="0">
                <a:solidFill>
                  <a:srgbClr val="193560"/>
                </a:solidFill>
                <a:effectLst/>
                <a:latin typeface="+mn-lt"/>
              </a:rPr>
              <a:t>add your organization’s logo on any slide that you modify. You may also re-create any slide that is fixed if you would like to use your logo throughout. </a:t>
            </a:r>
          </a:p>
          <a:p>
            <a:r>
              <a:rPr lang="en-US" sz="1200" dirty="0">
                <a:solidFill>
                  <a:srgbClr val="193560"/>
                </a:solidFill>
                <a:latin typeface="+mn-lt"/>
              </a:rPr>
              <a:t>More general tips:</a:t>
            </a:r>
          </a:p>
          <a:p>
            <a:pPr lvl="1"/>
            <a:r>
              <a:rPr lang="en-US" sz="1200" dirty="0">
                <a:solidFill>
                  <a:srgbClr val="193560"/>
                </a:solidFill>
                <a:latin typeface="+mn-lt"/>
              </a:rPr>
              <a:t>Schedule presentations during an existing meeting if possible.</a:t>
            </a:r>
          </a:p>
          <a:p>
            <a:pPr lvl="1"/>
            <a:r>
              <a:rPr lang="en-US" sz="1200" dirty="0">
                <a:solidFill>
                  <a:srgbClr val="193560"/>
                </a:solidFill>
                <a:latin typeface="+mn-lt"/>
              </a:rPr>
              <a:t>Carefully consider which stakeholders to present to.</a:t>
            </a:r>
          </a:p>
          <a:p>
            <a:pPr lvl="1"/>
            <a:r>
              <a:rPr lang="en-US" sz="1200" dirty="0">
                <a:solidFill>
                  <a:srgbClr val="193560"/>
                </a:solidFill>
                <a:latin typeface="+mn-lt"/>
              </a:rPr>
              <a:t>Promote/market the presentation to potential audiences if applicable/possible. </a:t>
            </a:r>
          </a:p>
          <a:p>
            <a:pPr lvl="1"/>
            <a:r>
              <a:rPr lang="en-US" sz="1200" dirty="0">
                <a:solidFill>
                  <a:srgbClr val="193560"/>
                </a:solidFill>
                <a:latin typeface="+mn-lt"/>
              </a:rPr>
              <a:t>Circulate an appropriate agenda.</a:t>
            </a:r>
          </a:p>
          <a:p>
            <a:pPr lvl="1"/>
            <a:r>
              <a:rPr lang="en-US" sz="1200" dirty="0">
                <a:solidFill>
                  <a:srgbClr val="193560"/>
                </a:solidFill>
                <a:latin typeface="+mn-lt"/>
              </a:rPr>
              <a:t>Plan out presentation timing/timeline in advance.  </a:t>
            </a:r>
          </a:p>
          <a:p>
            <a:pPr lvl="1"/>
            <a:endParaRPr lang="en-US" sz="1068" dirty="0">
              <a:solidFill>
                <a:srgbClr val="FF0000"/>
              </a:solidFill>
              <a:latin typeface="+mn-lt"/>
            </a:endParaRPr>
          </a:p>
        </p:txBody>
      </p:sp>
      <p:sp>
        <p:nvSpPr>
          <p:cNvPr id="6" name="Slide Number Placeholder 1">
            <a:extLst>
              <a:ext uri="{FF2B5EF4-FFF2-40B4-BE49-F238E27FC236}">
                <a16:creationId xmlns:a16="http://schemas.microsoft.com/office/drawing/2014/main" id="{2D5CF28B-9914-4C46-B46E-B49ED7153B48}"/>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3</a:t>
            </a:fld>
            <a:endParaRPr lang="en-US"/>
          </a:p>
        </p:txBody>
      </p:sp>
    </p:spTree>
    <p:extLst>
      <p:ext uri="{BB962C8B-B14F-4D97-AF65-F5344CB8AC3E}">
        <p14:creationId xmlns:p14="http://schemas.microsoft.com/office/powerpoint/2010/main" val="2461938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7C727-210A-4503-8960-BE79419DD47A}"/>
              </a:ext>
            </a:extLst>
          </p:cNvPr>
          <p:cNvSpPr>
            <a:spLocks noGrp="1"/>
          </p:cNvSpPr>
          <p:nvPr>
            <p:ph type="title"/>
          </p:nvPr>
        </p:nvSpPr>
        <p:spPr/>
        <p:txBody>
          <a:bodyPr>
            <a:normAutofit fontScale="90000"/>
          </a:bodyPr>
          <a:lstStyle/>
          <a:p>
            <a:r>
              <a:rPr lang="en-US" dirty="0"/>
              <a:t>Next Steps</a:t>
            </a:r>
          </a:p>
        </p:txBody>
      </p:sp>
      <p:graphicFrame>
        <p:nvGraphicFramePr>
          <p:cNvPr id="3" name="Content Placeholder 2">
            <a:extLst>
              <a:ext uri="{FF2B5EF4-FFF2-40B4-BE49-F238E27FC236}">
                <a16:creationId xmlns:a16="http://schemas.microsoft.com/office/drawing/2014/main" id="{17AF1C13-2FFD-4AC7-B6EA-D2062E9E0397}"/>
              </a:ext>
            </a:extLst>
          </p:cNvPr>
          <p:cNvGraphicFramePr>
            <a:graphicFrameLocks noGrp="1"/>
          </p:cNvGraphicFramePr>
          <p:nvPr>
            <p:ph idx="1"/>
            <p:extLst>
              <p:ext uri="{D42A27DB-BD31-4B8C-83A1-F6EECF244321}">
                <p14:modId xmlns:p14="http://schemas.microsoft.com/office/powerpoint/2010/main" val="1201979146"/>
              </p:ext>
            </p:extLst>
          </p:nvPr>
        </p:nvGraphicFramePr>
        <p:xfrm>
          <a:off x="1010050" y="1219200"/>
          <a:ext cx="10785869"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1">
            <a:extLst>
              <a:ext uri="{FF2B5EF4-FFF2-40B4-BE49-F238E27FC236}">
                <a16:creationId xmlns:a16="http://schemas.microsoft.com/office/drawing/2014/main" id="{7FB8D8B9-4E59-482C-8A40-910A1008EF06}"/>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30</a:t>
            </a:fld>
            <a:endParaRPr lang="en-US"/>
          </a:p>
        </p:txBody>
      </p:sp>
    </p:spTree>
    <p:extLst>
      <p:ext uri="{BB962C8B-B14F-4D97-AF65-F5344CB8AC3E}">
        <p14:creationId xmlns:p14="http://schemas.microsoft.com/office/powerpoint/2010/main" val="941096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09A6F1-60A3-4F17-8668-21C553FD414E}"/>
              </a:ext>
            </a:extLst>
          </p:cNvPr>
          <p:cNvSpPr>
            <a:spLocks noGrp="1"/>
          </p:cNvSpPr>
          <p:nvPr>
            <p:ph type="title"/>
          </p:nvPr>
        </p:nvSpPr>
        <p:spPr/>
        <p:txBody>
          <a:bodyPr>
            <a:normAutofit fontScale="90000"/>
          </a:bodyPr>
          <a:lstStyle/>
          <a:p>
            <a:r>
              <a:rPr lang="en-US" dirty="0"/>
              <a:t>Contact Information</a:t>
            </a:r>
          </a:p>
        </p:txBody>
      </p:sp>
      <p:pic>
        <p:nvPicPr>
          <p:cNvPr id="9" name="Content Placeholder 8" descr="Lights On with solid fill">
            <a:extLst>
              <a:ext uri="{FF2B5EF4-FFF2-40B4-BE49-F238E27FC236}">
                <a16:creationId xmlns:a16="http://schemas.microsoft.com/office/drawing/2014/main" id="{B8C60EC4-BFF3-41AC-8D38-05C4BA4EABE5}"/>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80968" y="2255606"/>
            <a:ext cx="2346787" cy="2346787"/>
          </a:xfrm>
        </p:spPr>
      </p:pic>
      <p:sp>
        <p:nvSpPr>
          <p:cNvPr id="10" name="TextBox 9">
            <a:extLst>
              <a:ext uri="{FF2B5EF4-FFF2-40B4-BE49-F238E27FC236}">
                <a16:creationId xmlns:a16="http://schemas.microsoft.com/office/drawing/2014/main" id="{28D6AEE4-DEF6-4263-8B2D-FA267C4586BA}"/>
              </a:ext>
            </a:extLst>
          </p:cNvPr>
          <p:cNvSpPr txBox="1"/>
          <p:nvPr/>
        </p:nvSpPr>
        <p:spPr>
          <a:xfrm>
            <a:off x="4660490" y="2459503"/>
            <a:ext cx="6719683" cy="1938992"/>
          </a:xfrm>
          <a:prstGeom prst="rect">
            <a:avLst/>
          </a:prstGeom>
          <a:noFill/>
        </p:spPr>
        <p:txBody>
          <a:bodyPr wrap="square" rtlCol="0">
            <a:spAutoFit/>
          </a:bodyPr>
          <a:lstStyle/>
          <a:p>
            <a:r>
              <a:rPr lang="en-US" sz="2400" b="1" dirty="0">
                <a:solidFill>
                  <a:srgbClr val="193560"/>
                </a:solidFill>
              </a:rPr>
              <a:t>If you have any questions or would like to discuss UHA’s further, please contact us at: </a:t>
            </a:r>
          </a:p>
          <a:p>
            <a:pPr marL="285750" indent="-285750">
              <a:buFont typeface="Arial" panose="020B0604020202020204" pitchFamily="34" charset="0"/>
              <a:buChar char="•"/>
            </a:pPr>
            <a:r>
              <a:rPr lang="en-US" sz="2400" b="1" u="sng" dirty="0">
                <a:solidFill>
                  <a:srgbClr val="00B050"/>
                </a:solidFill>
              </a:rPr>
              <a:t>*insert phone number*</a:t>
            </a:r>
          </a:p>
          <a:p>
            <a:pPr marL="285750" indent="-285750">
              <a:buFont typeface="Arial" panose="020B0604020202020204" pitchFamily="34" charset="0"/>
              <a:buChar char="•"/>
            </a:pPr>
            <a:r>
              <a:rPr lang="en-US" sz="2400" b="1" u="sng" dirty="0">
                <a:solidFill>
                  <a:srgbClr val="00B050"/>
                </a:solidFill>
              </a:rPr>
              <a:t>*insert email*</a:t>
            </a:r>
          </a:p>
          <a:p>
            <a:pPr marL="285750" indent="-285750">
              <a:buFont typeface="Arial" panose="020B0604020202020204" pitchFamily="34" charset="0"/>
              <a:buChar char="•"/>
            </a:pPr>
            <a:r>
              <a:rPr lang="en-US" sz="2400" b="1" u="sng" dirty="0">
                <a:solidFill>
                  <a:srgbClr val="00B050"/>
                </a:solidFill>
              </a:rPr>
              <a:t>*insert office locations*</a:t>
            </a:r>
          </a:p>
        </p:txBody>
      </p:sp>
      <p:cxnSp>
        <p:nvCxnSpPr>
          <p:cNvPr id="12" name="Straight Connector 11">
            <a:extLst>
              <a:ext uri="{FF2B5EF4-FFF2-40B4-BE49-F238E27FC236}">
                <a16:creationId xmlns:a16="http://schemas.microsoft.com/office/drawing/2014/main" id="{F493C2D2-3196-413D-81B9-35ED44F1CF4A}"/>
              </a:ext>
            </a:extLst>
          </p:cNvPr>
          <p:cNvCxnSpPr/>
          <p:nvPr/>
        </p:nvCxnSpPr>
        <p:spPr>
          <a:xfrm>
            <a:off x="4527755" y="2255606"/>
            <a:ext cx="0" cy="2346787"/>
          </a:xfrm>
          <a:prstGeom prst="line">
            <a:avLst/>
          </a:prstGeom>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787737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7CE0-A175-4115-A3E2-8D7FE61E81DC}"/>
              </a:ext>
            </a:extLst>
          </p:cNvPr>
          <p:cNvSpPr>
            <a:spLocks noGrp="1"/>
          </p:cNvSpPr>
          <p:nvPr>
            <p:ph type="title"/>
          </p:nvPr>
        </p:nvSpPr>
        <p:spPr/>
        <p:txBody>
          <a:bodyPr>
            <a:noAutofit/>
          </a:bodyPr>
          <a:lstStyle/>
          <a:p>
            <a:pPr algn="ctr"/>
            <a:r>
              <a:rPr lang="en-US" sz="4123"/>
              <a:t>Support from the Centers for Disease Control and Prevention</a:t>
            </a:r>
          </a:p>
        </p:txBody>
      </p:sp>
      <p:sp>
        <p:nvSpPr>
          <p:cNvPr id="3" name="Content Placeholder 2">
            <a:extLst>
              <a:ext uri="{FF2B5EF4-FFF2-40B4-BE49-F238E27FC236}">
                <a16:creationId xmlns:a16="http://schemas.microsoft.com/office/drawing/2014/main" id="{5950C91B-EF84-4C00-A7CC-CA7340D269C3}"/>
              </a:ext>
            </a:extLst>
          </p:cNvPr>
          <p:cNvSpPr>
            <a:spLocks noGrp="1"/>
          </p:cNvSpPr>
          <p:nvPr>
            <p:ph idx="1"/>
          </p:nvPr>
        </p:nvSpPr>
        <p:spPr/>
        <p:txBody>
          <a:bodyPr>
            <a:normAutofit fontScale="85000" lnSpcReduction="20000"/>
          </a:bodyPr>
          <a:lstStyle/>
          <a:p>
            <a:pPr marL="0" indent="0">
              <a:lnSpc>
                <a:spcPct val="107000"/>
              </a:lnSpc>
              <a:spcBef>
                <a:spcPts val="0"/>
              </a:spcBef>
              <a:spcAft>
                <a:spcPts val="1064"/>
              </a:spcAft>
              <a:buNone/>
            </a:pPr>
            <a:endParaRPr lang="en-US" sz="2800" dirty="0">
              <a:latin typeface="+mn-lt"/>
              <a:ea typeface="Calibri" panose="020F0502020204030204" pitchFamily="34" charset="0"/>
              <a:cs typeface="Times New Roman" panose="02020603050405020304" pitchFamily="18" charset="0"/>
            </a:endParaRPr>
          </a:p>
          <a:p>
            <a:pPr marL="2283" marR="0" indent="0">
              <a:spcBef>
                <a:spcPts val="0"/>
              </a:spcBef>
              <a:spcAft>
                <a:spcPts val="0"/>
              </a:spcAft>
              <a:buNone/>
            </a:pPr>
            <a:r>
              <a:rPr lang="en-US" sz="2800" dirty="0">
                <a:solidFill>
                  <a:srgbClr val="193560"/>
                </a:solidFill>
                <a:effectLst/>
                <a:latin typeface="Arial "/>
                <a:ea typeface="Calibri" panose="020F0502020204030204" pitchFamily="34" charset="0"/>
                <a:cs typeface="Arial" panose="020B0604020202020204" pitchFamily="34" charset="0"/>
              </a:rPr>
              <a:t>The “</a:t>
            </a:r>
            <a:r>
              <a:rPr lang="en-US" sz="2800" b="1" dirty="0">
                <a:solidFill>
                  <a:srgbClr val="193560"/>
                </a:solidFill>
                <a:effectLst/>
                <a:latin typeface="Arial "/>
                <a:ea typeface="Calibri" panose="020F0502020204030204" pitchFamily="34" charset="0"/>
                <a:cs typeface="Arial" panose="020B0604020202020204" pitchFamily="34" charset="0"/>
              </a:rPr>
              <a:t>Diabetes Technical Assistance and Support for State Health Departments</a:t>
            </a:r>
            <a:r>
              <a:rPr lang="en-US" sz="2800" dirty="0">
                <a:solidFill>
                  <a:srgbClr val="193560"/>
                </a:solidFill>
                <a:effectLst/>
                <a:latin typeface="Arial "/>
                <a:ea typeface="Calibri" panose="020F0502020204030204" pitchFamily="34" charset="0"/>
                <a:cs typeface="Arial" panose="020B0604020202020204" pitchFamily="34" charset="0"/>
              </a:rPr>
              <a:t>” project is supported by the Centers for Disease Control and Prevention of the U.S. Department of Health and Human Services (HHS) as part of a financial assistance award totaling $6,600,000 with 100 percent funded by CDC/HHS. The contents are those of the author(s) and do not necessarily represent the official views of, nor an endorsement, by CDC/HHS, or the U.S. Government.</a:t>
            </a:r>
          </a:p>
          <a:p>
            <a:pPr marL="2283" marR="0" indent="0">
              <a:spcBef>
                <a:spcPts val="0"/>
              </a:spcBef>
              <a:spcAft>
                <a:spcPts val="0"/>
              </a:spcAft>
              <a:buNone/>
            </a:pPr>
            <a:endParaRPr lang="en-US" sz="2800" dirty="0">
              <a:solidFill>
                <a:srgbClr val="193560"/>
              </a:solidFill>
              <a:latin typeface="Arial "/>
              <a:ea typeface="Calibri" panose="020F0502020204030204" pitchFamily="34" charset="0"/>
              <a:cs typeface="Arial" panose="020B0604020202020204" pitchFamily="34" charset="0"/>
            </a:endParaRPr>
          </a:p>
          <a:p>
            <a:pPr marL="2283" marR="0" indent="0">
              <a:spcBef>
                <a:spcPts val="0"/>
              </a:spcBef>
              <a:spcAft>
                <a:spcPts val="0"/>
              </a:spcAft>
              <a:buNone/>
            </a:pPr>
            <a:r>
              <a:rPr lang="en-US" sz="1800" dirty="0">
                <a:solidFill>
                  <a:srgbClr val="193560"/>
                </a:solidFill>
                <a:effectLst/>
                <a:latin typeface="Arial "/>
                <a:ea typeface="Calibri" panose="020F0502020204030204" pitchFamily="34" charset="0"/>
                <a:cs typeface="Arial" panose="020B0604020202020204" pitchFamily="34" charset="0"/>
              </a:rPr>
              <a:t>The National Association of Chronic Disease Directors</a:t>
            </a:r>
          </a:p>
          <a:p>
            <a:pPr marL="2283" marR="0" indent="0">
              <a:spcBef>
                <a:spcPts val="0"/>
              </a:spcBef>
              <a:spcAft>
                <a:spcPts val="0"/>
              </a:spcAft>
              <a:buNone/>
            </a:pPr>
            <a:endParaRPr lang="en-US" sz="1800" dirty="0">
              <a:solidFill>
                <a:srgbClr val="193560"/>
              </a:solidFill>
              <a:effectLst/>
              <a:latin typeface="Arial "/>
              <a:ea typeface="Calibri" panose="020F0502020204030204" pitchFamily="34" charset="0"/>
              <a:cs typeface="Arial" panose="020B0604020202020204" pitchFamily="34" charset="0"/>
            </a:endParaRPr>
          </a:p>
          <a:p>
            <a:pPr marL="2283" marR="0" indent="0">
              <a:spcBef>
                <a:spcPts val="0"/>
              </a:spcBef>
              <a:spcAft>
                <a:spcPts val="0"/>
              </a:spcAft>
              <a:buNone/>
            </a:pPr>
            <a:r>
              <a:rPr lang="en-US" sz="1800" dirty="0">
                <a:solidFill>
                  <a:srgbClr val="193560"/>
                </a:solidFill>
                <a:effectLst/>
                <a:latin typeface="Arial "/>
                <a:ea typeface="Calibri" panose="020F0502020204030204" pitchFamily="34" charset="0"/>
                <a:cs typeface="Arial" panose="020B0604020202020204" pitchFamily="34" charset="0"/>
              </a:rPr>
              <a:t>Since 1988, the National Association of Chronic Disease Directors and its more than 7,000 Members have worked to strengthen state-based leadership and expertise for chronic disease prevention and control in all states, territories, and nationally. Learn more at </a:t>
            </a:r>
            <a:r>
              <a:rPr lang="en-US" sz="1800" u="sng" dirty="0">
                <a:solidFill>
                  <a:srgbClr val="0563C1"/>
                </a:solidFill>
                <a:effectLst/>
                <a:latin typeface="Arial "/>
                <a:ea typeface="Calibri" panose="020F0502020204030204" pitchFamily="34" charset="0"/>
                <a:cs typeface="Arial" panose="020B0604020202020204" pitchFamily="34" charset="0"/>
                <a:hlinkClick r:id="rId3"/>
              </a:rPr>
              <a:t>chronicdisease.org</a:t>
            </a:r>
            <a:r>
              <a:rPr lang="en-US" sz="1800" dirty="0">
                <a:effectLst/>
                <a:latin typeface="Arial "/>
                <a:ea typeface="Calibri" panose="020F0502020204030204" pitchFamily="34" charset="0"/>
                <a:cs typeface="Arial" panose="020B0604020202020204" pitchFamily="34" charset="0"/>
              </a:rPr>
              <a:t>.	</a:t>
            </a:r>
          </a:p>
          <a:p>
            <a:pPr marL="0" indent="0">
              <a:lnSpc>
                <a:spcPct val="107000"/>
              </a:lnSpc>
              <a:spcBef>
                <a:spcPts val="0"/>
              </a:spcBef>
              <a:spcAft>
                <a:spcPts val="1064"/>
              </a:spcAft>
              <a:buNone/>
            </a:pPr>
            <a:endParaRPr lang="en-US" sz="2394" i="1" dirty="0">
              <a:latin typeface="Arial "/>
              <a:ea typeface="Calibri" panose="020F0502020204030204" pitchFamily="34" charset="0"/>
              <a:cs typeface="Times New Roman" panose="02020603050405020304" pitchFamily="18" charset="0"/>
            </a:endParaRPr>
          </a:p>
          <a:p>
            <a:pPr marL="0" indent="0" algn="ctr">
              <a:lnSpc>
                <a:spcPct val="107000"/>
              </a:lnSpc>
              <a:spcBef>
                <a:spcPts val="0"/>
              </a:spcBef>
              <a:spcAft>
                <a:spcPts val="1064"/>
              </a:spcAft>
              <a:buNone/>
            </a:pPr>
            <a:r>
              <a:rPr lang="en-US" sz="1900" i="1" dirty="0">
                <a:solidFill>
                  <a:srgbClr val="193560"/>
                </a:solidFill>
                <a:latin typeface="Arial "/>
                <a:ea typeface="Calibri" panose="020F0502020204030204" pitchFamily="34" charset="0"/>
                <a:cs typeface="Times New Roman" panose="02020603050405020304" pitchFamily="18" charset="0"/>
              </a:rPr>
              <a:t>This slide deck was originally developed by the National Association of Chronic Disease Directions in collaboration with Leavitt Partners, and in support from the Centers for Disease Prevention and Management. </a:t>
            </a:r>
          </a:p>
        </p:txBody>
      </p:sp>
      <p:grpSp>
        <p:nvGrpSpPr>
          <p:cNvPr id="4" name="Group 3">
            <a:extLst>
              <a:ext uri="{FF2B5EF4-FFF2-40B4-BE49-F238E27FC236}">
                <a16:creationId xmlns:a16="http://schemas.microsoft.com/office/drawing/2014/main" id="{5D19E948-B114-477C-8247-7FEFCC98D1C9}"/>
              </a:ext>
            </a:extLst>
          </p:cNvPr>
          <p:cNvGrpSpPr/>
          <p:nvPr/>
        </p:nvGrpSpPr>
        <p:grpSpPr>
          <a:xfrm>
            <a:off x="3306542" y="6066195"/>
            <a:ext cx="5950709" cy="715573"/>
            <a:chOff x="2988606" y="6080346"/>
            <a:chExt cx="5950709" cy="715573"/>
          </a:xfrm>
        </p:grpSpPr>
        <p:pic>
          <p:nvPicPr>
            <p:cNvPr id="6" name="Picture 5">
              <a:extLst>
                <a:ext uri="{FF2B5EF4-FFF2-40B4-BE49-F238E27FC236}">
                  <a16:creationId xmlns:a16="http://schemas.microsoft.com/office/drawing/2014/main" id="{8579DAAB-052B-49B3-84F8-98B1D0B28E7A}"/>
                </a:ext>
              </a:extLst>
            </p:cNvPr>
            <p:cNvPicPr>
              <a:picLocks noChangeAspect="1"/>
            </p:cNvPicPr>
            <p:nvPr/>
          </p:nvPicPr>
          <p:blipFill>
            <a:blip r:embed="rId4"/>
            <a:srcRect/>
            <a:stretch/>
          </p:blipFill>
          <p:spPr>
            <a:xfrm>
              <a:off x="2988606" y="6080346"/>
              <a:ext cx="3569019" cy="715573"/>
            </a:xfrm>
            <a:prstGeom prst="rect">
              <a:avLst/>
            </a:prstGeom>
          </p:spPr>
        </p:pic>
        <p:pic>
          <p:nvPicPr>
            <p:cNvPr id="8" name="Picture 7" descr="Text&#10;&#10;Description automatically generated">
              <a:extLst>
                <a:ext uri="{FF2B5EF4-FFF2-40B4-BE49-F238E27FC236}">
                  <a16:creationId xmlns:a16="http://schemas.microsoft.com/office/drawing/2014/main" id="{C17FF17B-66D5-4439-A93B-3EF7A29935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4848" y="6080346"/>
              <a:ext cx="1604467" cy="713232"/>
            </a:xfrm>
            <a:prstGeom prst="rect">
              <a:avLst/>
            </a:prstGeom>
          </p:spPr>
        </p:pic>
      </p:grpSp>
    </p:spTree>
    <p:extLst>
      <p:ext uri="{BB962C8B-B14F-4D97-AF65-F5344CB8AC3E}">
        <p14:creationId xmlns:p14="http://schemas.microsoft.com/office/powerpoint/2010/main" val="3439489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7267D-8DFA-4EC1-A57C-92855AADC32D}"/>
              </a:ext>
            </a:extLst>
          </p:cNvPr>
          <p:cNvSpPr>
            <a:spLocks noGrp="1"/>
          </p:cNvSpPr>
          <p:nvPr>
            <p:ph type="title"/>
          </p:nvPr>
        </p:nvSpPr>
        <p:spPr/>
        <p:txBody>
          <a:bodyPr/>
          <a:lstStyle/>
          <a:p>
            <a:r>
              <a:rPr lang="en-US" dirty="0"/>
              <a:t>Appendix</a:t>
            </a:r>
          </a:p>
        </p:txBody>
      </p:sp>
      <p:sp>
        <p:nvSpPr>
          <p:cNvPr id="3" name="Slide Number Placeholder 2">
            <a:extLst>
              <a:ext uri="{FF2B5EF4-FFF2-40B4-BE49-F238E27FC236}">
                <a16:creationId xmlns:a16="http://schemas.microsoft.com/office/drawing/2014/main" id="{BBB6B9F5-DEFC-4D7A-96DF-9E16D058635A}"/>
              </a:ext>
            </a:extLst>
          </p:cNvPr>
          <p:cNvSpPr>
            <a:spLocks noGrp="1"/>
          </p:cNvSpPr>
          <p:nvPr>
            <p:ph type="sldNum" sz="quarter" idx="12"/>
          </p:nvPr>
        </p:nvSpPr>
        <p:spPr/>
        <p:txBody>
          <a:bodyPr/>
          <a:lstStyle/>
          <a:p>
            <a:fld id="{671EA434-D433-D84E-B2D2-795ACF2D851D}" type="slidenum">
              <a:rPr lang="en-US" smtClean="0"/>
              <a:pPr/>
              <a:t>33</a:t>
            </a:fld>
            <a:endParaRPr lang="en-US"/>
          </a:p>
        </p:txBody>
      </p:sp>
    </p:spTree>
    <p:extLst>
      <p:ext uri="{BB962C8B-B14F-4D97-AF65-F5344CB8AC3E}">
        <p14:creationId xmlns:p14="http://schemas.microsoft.com/office/powerpoint/2010/main" val="3752990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BF4001-11EF-44E8-A048-B44ECD375EAB}"/>
              </a:ext>
            </a:extLst>
          </p:cNvPr>
          <p:cNvSpPr>
            <a:spLocks noGrp="1"/>
          </p:cNvSpPr>
          <p:nvPr>
            <p:ph type="title"/>
          </p:nvPr>
        </p:nvSpPr>
        <p:spPr/>
        <p:txBody>
          <a:bodyPr>
            <a:normAutofit fontScale="90000"/>
          </a:bodyPr>
          <a:lstStyle/>
          <a:p>
            <a:r>
              <a:rPr lang="en-US" dirty="0"/>
              <a:t>How to Use – Sustainability Slides</a:t>
            </a:r>
          </a:p>
        </p:txBody>
      </p:sp>
      <p:sp>
        <p:nvSpPr>
          <p:cNvPr id="5" name="Content Placeholder 4">
            <a:extLst>
              <a:ext uri="{FF2B5EF4-FFF2-40B4-BE49-F238E27FC236}">
                <a16:creationId xmlns:a16="http://schemas.microsoft.com/office/drawing/2014/main" id="{04445F76-2C74-4160-82C2-4BC09559C08C}"/>
              </a:ext>
            </a:extLst>
          </p:cNvPr>
          <p:cNvSpPr>
            <a:spLocks noGrp="1"/>
          </p:cNvSpPr>
          <p:nvPr>
            <p:ph idx="1"/>
          </p:nvPr>
        </p:nvSpPr>
        <p:spPr>
          <a:xfrm>
            <a:off x="1010050" y="1322405"/>
            <a:ext cx="10543695" cy="5279824"/>
          </a:xfrm>
        </p:spPr>
        <p:txBody>
          <a:bodyPr>
            <a:noAutofit/>
          </a:bodyPr>
          <a:lstStyle/>
          <a:p>
            <a:pPr marL="0" indent="0">
              <a:buNone/>
            </a:pPr>
            <a:r>
              <a:rPr lang="en-US" sz="1400" b="1" dirty="0">
                <a:solidFill>
                  <a:srgbClr val="193560"/>
                </a:solidFill>
                <a:latin typeface="+mj-lt"/>
                <a:cs typeface="Calibri Light" panose="020F0302020204030204" pitchFamily="34" charset="0"/>
              </a:rPr>
              <a:t>What: </a:t>
            </a:r>
            <a:r>
              <a:rPr lang="en-US" sz="1400" dirty="0">
                <a:solidFill>
                  <a:srgbClr val="193560"/>
                </a:solidFill>
                <a:latin typeface="+mj-lt"/>
                <a:cs typeface="Calibri Light" panose="020F0302020204030204" pitchFamily="34" charset="0"/>
              </a:rPr>
              <a:t>The following slides can help you to demonstrate where you are in the process of developing a UHA and where you can be if a particular partner commits to working with you. </a:t>
            </a:r>
          </a:p>
          <a:p>
            <a:pPr marL="0" indent="0">
              <a:buNone/>
            </a:pPr>
            <a:r>
              <a:rPr lang="en-US" sz="1400" b="1" dirty="0">
                <a:solidFill>
                  <a:srgbClr val="193560"/>
                </a:solidFill>
                <a:latin typeface="+mj-lt"/>
                <a:cs typeface="Calibri Light" panose="020F0302020204030204" pitchFamily="34" charset="0"/>
              </a:rPr>
              <a:t>Who: </a:t>
            </a:r>
            <a:r>
              <a:rPr lang="en-US" sz="1400" dirty="0">
                <a:solidFill>
                  <a:srgbClr val="002060"/>
                </a:solidFill>
                <a:latin typeface="+mj-lt"/>
                <a:cs typeface="Calibri Light" panose="020F0302020204030204" pitchFamily="34" charset="0"/>
              </a:rPr>
              <a:t>The sustainability slides provide a picture of where you currently are in efforts to grow your UHA and where you would like to be in the near future. Thus, the content of the following slides may be best used with internal leadership and careful consideration should be given before using them with a new partner. However, partners in which you have a strong relationship with or who have participated in the UHA for some time may benefit from an understanding of your current UHA efforts and where they may best support these efforts.</a:t>
            </a:r>
          </a:p>
          <a:p>
            <a:pPr marL="0" indent="0">
              <a:buNone/>
            </a:pPr>
            <a:r>
              <a:rPr lang="en-US" sz="1400" b="1" dirty="0">
                <a:solidFill>
                  <a:srgbClr val="193560"/>
                </a:solidFill>
                <a:latin typeface="+mj-lt"/>
                <a:cs typeface="Calibri Light" panose="020F0302020204030204" pitchFamily="34" charset="0"/>
              </a:rPr>
              <a:t>When:</a:t>
            </a:r>
            <a:r>
              <a:rPr lang="en-US" sz="1400" dirty="0">
                <a:solidFill>
                  <a:srgbClr val="193560"/>
                </a:solidFill>
                <a:latin typeface="+mj-lt"/>
                <a:cs typeface="Calibri Light" panose="020F0302020204030204" pitchFamily="34" charset="0"/>
              </a:rPr>
              <a:t> You will likely be at various points on your journey to developing and operationalizing a UHA. That’s okay! Forming a UHA takes time, with some components taking more time than others. Consider your existing relationship with your partners and the appropriate amount of details to share with them at the time of your presentation. In some cases, it may be too early to present the sustainability slides to your partners. </a:t>
            </a:r>
          </a:p>
          <a:p>
            <a:pPr marL="0" indent="0" algn="ctr">
              <a:buNone/>
            </a:pPr>
            <a:endParaRPr lang="en-US" sz="1600" i="0" dirty="0">
              <a:solidFill>
                <a:srgbClr val="002060"/>
              </a:solidFill>
              <a:effectLst/>
              <a:latin typeface="+mn-lt"/>
            </a:endParaRPr>
          </a:p>
          <a:p>
            <a:pPr marL="0" indent="0">
              <a:buNone/>
            </a:pPr>
            <a:r>
              <a:rPr lang="en-US" sz="1400" b="1" i="0" dirty="0">
                <a:solidFill>
                  <a:srgbClr val="002060"/>
                </a:solidFill>
                <a:effectLst/>
                <a:latin typeface="+mn-lt"/>
              </a:rPr>
              <a:t>Keep in Mind</a:t>
            </a:r>
            <a:r>
              <a:rPr lang="en-US" sz="1400" b="1" dirty="0">
                <a:solidFill>
                  <a:srgbClr val="002060"/>
                </a:solidFill>
                <a:latin typeface="+mn-lt"/>
              </a:rPr>
              <a:t>:</a:t>
            </a:r>
            <a:endParaRPr lang="en-US" sz="1400" b="1" i="0" dirty="0">
              <a:solidFill>
                <a:srgbClr val="002060"/>
              </a:solidFill>
              <a:effectLst/>
              <a:latin typeface="+mn-lt"/>
            </a:endParaRPr>
          </a:p>
          <a:p>
            <a:r>
              <a:rPr lang="en-US" sz="1400" b="0" i="0" dirty="0">
                <a:solidFill>
                  <a:srgbClr val="193560"/>
                </a:solidFill>
                <a:effectLst/>
                <a:latin typeface="+mn-lt"/>
              </a:rPr>
              <a:t>These slides demonstrate the “Puzzle Pieces of Sustainability” that are important for keeping a UHA operating in the long-term. Thus, they might best serve internal leadershi</a:t>
            </a:r>
            <a:r>
              <a:rPr lang="en-US" sz="1400" dirty="0">
                <a:solidFill>
                  <a:srgbClr val="193560"/>
                </a:solidFill>
                <a:latin typeface="+mn-lt"/>
              </a:rPr>
              <a:t>p/team discussions and project management or for discussions with longstanding and/or strong partner relationships. </a:t>
            </a:r>
            <a:endParaRPr lang="en-US" sz="1400" b="0" i="0" dirty="0">
              <a:solidFill>
                <a:srgbClr val="193560"/>
              </a:solidFill>
              <a:effectLst/>
              <a:latin typeface="+mn-lt"/>
            </a:endParaRPr>
          </a:p>
          <a:p>
            <a:r>
              <a:rPr lang="en-US" sz="1400" dirty="0">
                <a:solidFill>
                  <a:srgbClr val="193560"/>
                </a:solidFill>
                <a:latin typeface="+mn-lt"/>
              </a:rPr>
              <a:t>If you are not ready to use the following slides to show where your organization is in your sustainability timeline, consider using the first slide with internal teams or partner organizations to demonstrate/become familiar with the important components of sustainability.</a:t>
            </a:r>
          </a:p>
          <a:p>
            <a:r>
              <a:rPr lang="en-US" sz="1400" dirty="0">
                <a:solidFill>
                  <a:srgbClr val="193560"/>
                </a:solidFill>
                <a:latin typeface="+mn-lt"/>
              </a:rPr>
              <a:t>There are several slides that serve as examples for how to modify the sustainability slides and should be removed prior to being presented.</a:t>
            </a:r>
          </a:p>
        </p:txBody>
      </p:sp>
      <p:sp>
        <p:nvSpPr>
          <p:cNvPr id="6" name="Slide Number Placeholder 1">
            <a:extLst>
              <a:ext uri="{FF2B5EF4-FFF2-40B4-BE49-F238E27FC236}">
                <a16:creationId xmlns:a16="http://schemas.microsoft.com/office/drawing/2014/main" id="{2D5CF28B-9914-4C46-B46E-B49ED7153B48}"/>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34</a:t>
            </a:fld>
            <a:endParaRPr lang="en-US"/>
          </a:p>
        </p:txBody>
      </p:sp>
    </p:spTree>
    <p:extLst>
      <p:ext uri="{BB962C8B-B14F-4D97-AF65-F5344CB8AC3E}">
        <p14:creationId xmlns:p14="http://schemas.microsoft.com/office/powerpoint/2010/main" val="1553796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4BF7D589-0213-49B5-B742-099F6529F53B}"/>
              </a:ext>
            </a:extLst>
          </p:cNvPr>
          <p:cNvSpPr txBox="1"/>
          <p:nvPr/>
        </p:nvSpPr>
        <p:spPr>
          <a:xfrm>
            <a:off x="9387929" y="5778877"/>
            <a:ext cx="2504236" cy="954107"/>
          </a:xfrm>
          <a:prstGeom prst="rect">
            <a:avLst/>
          </a:prstGeom>
          <a:noFill/>
        </p:spPr>
        <p:txBody>
          <a:bodyPr wrap="square" rtlCol="0">
            <a:spAutoFit/>
          </a:bodyPr>
          <a:lstStyle/>
          <a:p>
            <a:pPr algn="ctr"/>
            <a:r>
              <a:rPr lang="en-US" sz="1400" b="1">
                <a:solidFill>
                  <a:schemeClr val="bg2">
                    <a:lumMod val="75000"/>
                  </a:schemeClr>
                </a:solidFill>
              </a:rPr>
              <a:t>Multiple evidence-based programs in place </a:t>
            </a:r>
            <a:r>
              <a:rPr lang="en-US" sz="1400" b="1" u="sng">
                <a:solidFill>
                  <a:schemeClr val="bg2">
                    <a:lumMod val="75000"/>
                  </a:schemeClr>
                </a:solidFill>
              </a:rPr>
              <a:t>with</a:t>
            </a:r>
            <a:r>
              <a:rPr lang="en-US" sz="1400" b="1">
                <a:solidFill>
                  <a:schemeClr val="bg2">
                    <a:lumMod val="75000"/>
                  </a:schemeClr>
                </a:solidFill>
              </a:rPr>
              <a:t> reimbursement opportunities</a:t>
            </a:r>
          </a:p>
        </p:txBody>
      </p:sp>
      <p:cxnSp>
        <p:nvCxnSpPr>
          <p:cNvPr id="69" name="Straight Connector 68">
            <a:extLst>
              <a:ext uri="{FF2B5EF4-FFF2-40B4-BE49-F238E27FC236}">
                <a16:creationId xmlns:a16="http://schemas.microsoft.com/office/drawing/2014/main" id="{093D608F-D36B-4248-93E0-698AECFF2258}"/>
              </a:ext>
            </a:extLst>
          </p:cNvPr>
          <p:cNvCxnSpPr/>
          <p:nvPr/>
        </p:nvCxnSpPr>
        <p:spPr>
          <a:xfrm>
            <a:off x="6812280" y="1784035"/>
            <a:ext cx="0" cy="4988164"/>
          </a:xfrm>
          <a:prstGeom prst="line">
            <a:avLst/>
          </a:prstGeom>
        </p:spPr>
        <p:style>
          <a:lnRef idx="1">
            <a:schemeClr val="accent4"/>
          </a:lnRef>
          <a:fillRef idx="0">
            <a:schemeClr val="accent4"/>
          </a:fillRef>
          <a:effectRef idx="0">
            <a:schemeClr val="accent4"/>
          </a:effectRef>
          <a:fontRef idx="minor">
            <a:schemeClr val="tx1"/>
          </a:fontRef>
        </p:style>
      </p:cxnSp>
      <p:sp>
        <p:nvSpPr>
          <p:cNvPr id="3" name="Title 2">
            <a:extLst>
              <a:ext uri="{FF2B5EF4-FFF2-40B4-BE49-F238E27FC236}">
                <a16:creationId xmlns:a16="http://schemas.microsoft.com/office/drawing/2014/main" id="{8DB88B4A-93C3-4D79-9F92-7DF4DC3AD532}"/>
              </a:ext>
            </a:extLst>
          </p:cNvPr>
          <p:cNvSpPr>
            <a:spLocks noGrp="1"/>
          </p:cNvSpPr>
          <p:nvPr>
            <p:ph type="title"/>
          </p:nvPr>
        </p:nvSpPr>
        <p:spPr>
          <a:xfrm>
            <a:off x="1003266" y="85801"/>
            <a:ext cx="10543696" cy="779991"/>
          </a:xfrm>
        </p:spPr>
        <p:txBody>
          <a:bodyPr>
            <a:normAutofit fontScale="90000"/>
          </a:bodyPr>
          <a:lstStyle/>
          <a:p>
            <a:r>
              <a:rPr lang="en-US" dirty="0"/>
              <a:t>Road to Sustainability</a:t>
            </a:r>
          </a:p>
        </p:txBody>
      </p:sp>
      <p:grpSp>
        <p:nvGrpSpPr>
          <p:cNvPr id="9" name="Group 8">
            <a:extLst>
              <a:ext uri="{FF2B5EF4-FFF2-40B4-BE49-F238E27FC236}">
                <a16:creationId xmlns:a16="http://schemas.microsoft.com/office/drawing/2014/main" id="{4341BE68-BCB7-4924-951B-C76787246FE9}"/>
              </a:ext>
            </a:extLst>
          </p:cNvPr>
          <p:cNvGrpSpPr>
            <a:grpSpLocks noChangeAspect="1"/>
          </p:cNvGrpSpPr>
          <p:nvPr/>
        </p:nvGrpSpPr>
        <p:grpSpPr>
          <a:xfrm>
            <a:off x="661572" y="1990073"/>
            <a:ext cx="1051610" cy="883358"/>
            <a:chOff x="3192762" y="4984762"/>
            <a:chExt cx="1501161" cy="1260980"/>
          </a:xfrm>
        </p:grpSpPr>
        <p:sp>
          <p:nvSpPr>
            <p:cNvPr id="10" name="Oval 9">
              <a:extLst>
                <a:ext uri="{FF2B5EF4-FFF2-40B4-BE49-F238E27FC236}">
                  <a16:creationId xmlns:a16="http://schemas.microsoft.com/office/drawing/2014/main" id="{4E059723-0C9D-4A7B-8659-508541266E6A}"/>
                </a:ext>
              </a:extLst>
            </p:cNvPr>
            <p:cNvSpPr/>
            <p:nvPr/>
          </p:nvSpPr>
          <p:spPr>
            <a:xfrm>
              <a:off x="3514647" y="4984762"/>
              <a:ext cx="846820" cy="846820"/>
            </a:xfrm>
            <a:prstGeom prst="ellipse">
              <a:avLst/>
            </a:prstGeom>
            <a:solidFill>
              <a:schemeClr val="bg1"/>
            </a:solidFill>
            <a:ln w="127000">
              <a:solidFill>
                <a:srgbClr val="2E9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11" name="TextBox 10">
              <a:extLst>
                <a:ext uri="{FF2B5EF4-FFF2-40B4-BE49-F238E27FC236}">
                  <a16:creationId xmlns:a16="http://schemas.microsoft.com/office/drawing/2014/main" id="{A454ECF9-EDF3-4BB8-9F1C-87E2B644C4CC}"/>
                </a:ext>
              </a:extLst>
            </p:cNvPr>
            <p:cNvSpPr txBox="1"/>
            <p:nvPr/>
          </p:nvSpPr>
          <p:spPr>
            <a:xfrm>
              <a:off x="3192762" y="5938199"/>
              <a:ext cx="1501161" cy="307543"/>
            </a:xfrm>
            <a:prstGeom prst="rect">
              <a:avLst/>
            </a:prstGeom>
            <a:noFill/>
          </p:spPr>
          <p:txBody>
            <a:bodyPr wrap="square" rtlCol="0">
              <a:spAutoFit/>
            </a:bodyPr>
            <a:lstStyle/>
            <a:p>
              <a:pPr algn="ctr"/>
              <a:r>
                <a:rPr lang="en-US" sz="800" b="1" dirty="0">
                  <a:cs typeface="Segoe UI" panose="020B0502040204020203" pitchFamily="34" charset="0"/>
                </a:rPr>
                <a:t>REFERRAL</a:t>
              </a:r>
              <a:endParaRPr lang="en-US" sz="1000" b="1" dirty="0">
                <a:cs typeface="Segoe UI" panose="020B0502040204020203" pitchFamily="34" charset="0"/>
              </a:endParaRPr>
            </a:p>
          </p:txBody>
        </p:sp>
        <p:pic>
          <p:nvPicPr>
            <p:cNvPr id="12" name="Picture 11">
              <a:extLst>
                <a:ext uri="{FF2B5EF4-FFF2-40B4-BE49-F238E27FC236}">
                  <a16:creationId xmlns:a16="http://schemas.microsoft.com/office/drawing/2014/main" id="{CC504B75-E976-40DB-8C9F-837BD2F73E65}"/>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70693" y="5047566"/>
              <a:ext cx="752483" cy="677234"/>
            </a:xfrm>
            <a:prstGeom prst="rect">
              <a:avLst/>
            </a:prstGeom>
          </p:spPr>
        </p:pic>
      </p:grpSp>
      <p:grpSp>
        <p:nvGrpSpPr>
          <p:cNvPr id="21" name="Group 20">
            <a:extLst>
              <a:ext uri="{FF2B5EF4-FFF2-40B4-BE49-F238E27FC236}">
                <a16:creationId xmlns:a16="http://schemas.microsoft.com/office/drawing/2014/main" id="{1FE0F6EE-2A27-4026-915E-715F2AD0279D}"/>
              </a:ext>
            </a:extLst>
          </p:cNvPr>
          <p:cNvGrpSpPr/>
          <p:nvPr/>
        </p:nvGrpSpPr>
        <p:grpSpPr>
          <a:xfrm>
            <a:off x="809833" y="2961911"/>
            <a:ext cx="839596" cy="828828"/>
            <a:chOff x="285864" y="2933175"/>
            <a:chExt cx="839596" cy="828828"/>
          </a:xfrm>
        </p:grpSpPr>
        <p:grpSp>
          <p:nvGrpSpPr>
            <p:cNvPr id="14" name="Group 13">
              <a:extLst>
                <a:ext uri="{FF2B5EF4-FFF2-40B4-BE49-F238E27FC236}">
                  <a16:creationId xmlns:a16="http://schemas.microsoft.com/office/drawing/2014/main" id="{D5217C22-6D4C-47D2-A156-10EF1E6EBEC8}"/>
                </a:ext>
              </a:extLst>
            </p:cNvPr>
            <p:cNvGrpSpPr>
              <a:grpSpLocks noChangeAspect="1"/>
            </p:cNvGrpSpPr>
            <p:nvPr/>
          </p:nvGrpSpPr>
          <p:grpSpPr>
            <a:xfrm>
              <a:off x="285864" y="2933175"/>
              <a:ext cx="839596" cy="828828"/>
              <a:chOff x="5372792" y="5060981"/>
              <a:chExt cx="1300784" cy="1284102"/>
            </a:xfrm>
          </p:grpSpPr>
          <p:sp>
            <p:nvSpPr>
              <p:cNvPr id="15" name="Oval 14">
                <a:extLst>
                  <a:ext uri="{FF2B5EF4-FFF2-40B4-BE49-F238E27FC236}">
                    <a16:creationId xmlns:a16="http://schemas.microsoft.com/office/drawing/2014/main" id="{8B33B6E7-8547-4148-B52C-706C64D7B75D}"/>
                  </a:ext>
                </a:extLst>
              </p:cNvPr>
              <p:cNvSpPr/>
              <p:nvPr/>
            </p:nvSpPr>
            <p:spPr>
              <a:xfrm>
                <a:off x="5499748" y="5060981"/>
                <a:ext cx="846820" cy="846820"/>
              </a:xfrm>
              <a:prstGeom prst="ellipse">
                <a:avLst/>
              </a:prstGeom>
              <a:solidFill>
                <a:schemeClr val="bg1"/>
              </a:solid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16" name="TextBox 15">
                <a:extLst>
                  <a:ext uri="{FF2B5EF4-FFF2-40B4-BE49-F238E27FC236}">
                    <a16:creationId xmlns:a16="http://schemas.microsoft.com/office/drawing/2014/main" id="{3D381B46-F2C7-48D7-B497-9BC5075E0015}"/>
                  </a:ext>
                </a:extLst>
              </p:cNvPr>
              <p:cNvSpPr txBox="1"/>
              <p:nvPr/>
            </p:nvSpPr>
            <p:spPr>
              <a:xfrm>
                <a:off x="5372792" y="6011296"/>
                <a:ext cx="1300784" cy="333787"/>
              </a:xfrm>
              <a:prstGeom prst="rect">
                <a:avLst/>
              </a:prstGeom>
              <a:noFill/>
            </p:spPr>
            <p:txBody>
              <a:bodyPr wrap="square" rtlCol="0">
                <a:spAutoFit/>
              </a:bodyPr>
              <a:lstStyle/>
              <a:p>
                <a:r>
                  <a:rPr lang="en-US" sz="800" b="1">
                    <a:cs typeface="Segoe UI" panose="020B0502040204020203" pitchFamily="34" charset="0"/>
                  </a:rPr>
                  <a:t>MARKETING</a:t>
                </a:r>
                <a:endParaRPr lang="en-US" sz="1000" b="1">
                  <a:cs typeface="Segoe UI" panose="020B0502040204020203" pitchFamily="34" charset="0"/>
                </a:endParaRPr>
              </a:p>
            </p:txBody>
          </p:sp>
        </p:grpSp>
        <p:pic>
          <p:nvPicPr>
            <p:cNvPr id="13" name="Graphic 12" descr="Marketing with solid fill">
              <a:extLst>
                <a:ext uri="{FF2B5EF4-FFF2-40B4-BE49-F238E27FC236}">
                  <a16:creationId xmlns:a16="http://schemas.microsoft.com/office/drawing/2014/main" id="{17A9C98C-350E-4C3C-89B1-7624C9C1DC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103" y="3042138"/>
              <a:ext cx="340434" cy="340434"/>
            </a:xfrm>
            <a:prstGeom prst="rect">
              <a:avLst/>
            </a:prstGeom>
          </p:spPr>
        </p:pic>
      </p:grpSp>
      <p:grpSp>
        <p:nvGrpSpPr>
          <p:cNvPr id="22" name="Group 21">
            <a:extLst>
              <a:ext uri="{FF2B5EF4-FFF2-40B4-BE49-F238E27FC236}">
                <a16:creationId xmlns:a16="http://schemas.microsoft.com/office/drawing/2014/main" id="{1E62B130-FC2D-4679-AB60-988A0DC7A5F2}"/>
              </a:ext>
            </a:extLst>
          </p:cNvPr>
          <p:cNvGrpSpPr>
            <a:grpSpLocks noChangeAspect="1"/>
          </p:cNvGrpSpPr>
          <p:nvPr/>
        </p:nvGrpSpPr>
        <p:grpSpPr>
          <a:xfrm>
            <a:off x="661572" y="4963382"/>
            <a:ext cx="1051610" cy="866971"/>
            <a:chOff x="3219875" y="4984762"/>
            <a:chExt cx="1501160" cy="1237590"/>
          </a:xfrm>
        </p:grpSpPr>
        <p:sp>
          <p:nvSpPr>
            <p:cNvPr id="23" name="Oval 22">
              <a:extLst>
                <a:ext uri="{FF2B5EF4-FFF2-40B4-BE49-F238E27FC236}">
                  <a16:creationId xmlns:a16="http://schemas.microsoft.com/office/drawing/2014/main" id="{29261731-7D9C-4489-A618-96652D774786}"/>
                </a:ext>
              </a:extLst>
            </p:cNvPr>
            <p:cNvSpPr/>
            <p:nvPr/>
          </p:nvSpPr>
          <p:spPr>
            <a:xfrm>
              <a:off x="3514647" y="4984762"/>
              <a:ext cx="846820" cy="846820"/>
            </a:xfrm>
            <a:prstGeom prst="ellipse">
              <a:avLst/>
            </a:prstGeom>
            <a:solidFill>
              <a:schemeClr val="bg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24" name="TextBox 23">
              <a:extLst>
                <a:ext uri="{FF2B5EF4-FFF2-40B4-BE49-F238E27FC236}">
                  <a16:creationId xmlns:a16="http://schemas.microsoft.com/office/drawing/2014/main" id="{580B74DF-D237-42E9-A13C-AA120C8DAB82}"/>
                </a:ext>
              </a:extLst>
            </p:cNvPr>
            <p:cNvSpPr txBox="1"/>
            <p:nvPr/>
          </p:nvSpPr>
          <p:spPr>
            <a:xfrm>
              <a:off x="3219875" y="5914808"/>
              <a:ext cx="1501160" cy="307544"/>
            </a:xfrm>
            <a:prstGeom prst="rect">
              <a:avLst/>
            </a:prstGeom>
            <a:noFill/>
            <a:ln>
              <a:noFill/>
            </a:ln>
          </p:spPr>
          <p:txBody>
            <a:bodyPr wrap="square" rtlCol="0">
              <a:spAutoFit/>
            </a:bodyPr>
            <a:lstStyle/>
            <a:p>
              <a:pPr algn="ctr"/>
              <a:r>
                <a:rPr lang="en-US" sz="800" b="1">
                  <a:cs typeface="Segoe UI" panose="020B0502040204020203" pitchFamily="34" charset="0"/>
                </a:rPr>
                <a:t>SUBSIDIARIES</a:t>
              </a:r>
            </a:p>
          </p:txBody>
        </p:sp>
        <p:pic>
          <p:nvPicPr>
            <p:cNvPr id="25" name="Picture 24">
              <a:extLst>
                <a:ext uri="{FF2B5EF4-FFF2-40B4-BE49-F238E27FC236}">
                  <a16:creationId xmlns:a16="http://schemas.microsoft.com/office/drawing/2014/main" id="{64514D9C-1844-4960-8D71-E41E270C9058}"/>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70694" y="5047565"/>
              <a:ext cx="752482" cy="677234"/>
            </a:xfrm>
            <a:prstGeom prst="rect">
              <a:avLst/>
            </a:prstGeom>
            <a:ln>
              <a:noFill/>
            </a:ln>
          </p:spPr>
        </p:pic>
      </p:grpSp>
      <p:grpSp>
        <p:nvGrpSpPr>
          <p:cNvPr id="31" name="Group 30">
            <a:extLst>
              <a:ext uri="{FF2B5EF4-FFF2-40B4-BE49-F238E27FC236}">
                <a16:creationId xmlns:a16="http://schemas.microsoft.com/office/drawing/2014/main" id="{9972629F-1C59-44CA-82A5-8AE61099DC63}"/>
              </a:ext>
            </a:extLst>
          </p:cNvPr>
          <p:cNvGrpSpPr/>
          <p:nvPr/>
        </p:nvGrpSpPr>
        <p:grpSpPr>
          <a:xfrm>
            <a:off x="652738" y="3910572"/>
            <a:ext cx="1051610" cy="1006466"/>
            <a:chOff x="89676" y="3957085"/>
            <a:chExt cx="1051610" cy="1006466"/>
          </a:xfrm>
        </p:grpSpPr>
        <p:grpSp>
          <p:nvGrpSpPr>
            <p:cNvPr id="18" name="Group 17">
              <a:extLst>
                <a:ext uri="{FF2B5EF4-FFF2-40B4-BE49-F238E27FC236}">
                  <a16:creationId xmlns:a16="http://schemas.microsoft.com/office/drawing/2014/main" id="{D5DDC8E4-68B5-489B-B5EE-F405F3FD1327}"/>
                </a:ext>
              </a:extLst>
            </p:cNvPr>
            <p:cNvGrpSpPr>
              <a:grpSpLocks noChangeAspect="1"/>
            </p:cNvGrpSpPr>
            <p:nvPr/>
          </p:nvGrpSpPr>
          <p:grpSpPr>
            <a:xfrm>
              <a:off x="89676" y="3957085"/>
              <a:ext cx="1051610" cy="1006466"/>
              <a:chOff x="3192762" y="4984762"/>
              <a:chExt cx="1501161" cy="1436716"/>
            </a:xfrm>
          </p:grpSpPr>
          <p:sp>
            <p:nvSpPr>
              <p:cNvPr id="19" name="Oval 18">
                <a:extLst>
                  <a:ext uri="{FF2B5EF4-FFF2-40B4-BE49-F238E27FC236}">
                    <a16:creationId xmlns:a16="http://schemas.microsoft.com/office/drawing/2014/main" id="{960C5552-783E-42F4-B3BF-73732D994749}"/>
                  </a:ext>
                </a:extLst>
              </p:cNvPr>
              <p:cNvSpPr/>
              <p:nvPr/>
            </p:nvSpPr>
            <p:spPr>
              <a:xfrm>
                <a:off x="3514647" y="4984762"/>
                <a:ext cx="846820" cy="846820"/>
              </a:xfrm>
              <a:prstGeom prst="ellipse">
                <a:avLst/>
              </a:prstGeom>
              <a:solidFill>
                <a:schemeClr val="bg1"/>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20" name="TextBox 19">
                <a:extLst>
                  <a:ext uri="{FF2B5EF4-FFF2-40B4-BE49-F238E27FC236}">
                    <a16:creationId xmlns:a16="http://schemas.microsoft.com/office/drawing/2014/main" id="{FA28B52A-AB6C-4C90-AECB-FF06D30A7A58}"/>
                  </a:ext>
                </a:extLst>
              </p:cNvPr>
              <p:cNvSpPr txBox="1"/>
              <p:nvPr/>
            </p:nvSpPr>
            <p:spPr>
              <a:xfrm>
                <a:off x="3192762" y="5938197"/>
                <a:ext cx="1501161" cy="483281"/>
              </a:xfrm>
              <a:prstGeom prst="rect">
                <a:avLst/>
              </a:prstGeom>
              <a:noFill/>
              <a:ln>
                <a:noFill/>
              </a:ln>
            </p:spPr>
            <p:txBody>
              <a:bodyPr wrap="square" rtlCol="0">
                <a:spAutoFit/>
              </a:bodyPr>
              <a:lstStyle/>
              <a:p>
                <a:pPr algn="ctr"/>
                <a:r>
                  <a:rPr lang="en-US" sz="800" b="1">
                    <a:cs typeface="Segoe UI" panose="020B0502040204020203" pitchFamily="34" charset="0"/>
                  </a:rPr>
                  <a:t>PAYER CONTRACTS</a:t>
                </a:r>
              </a:p>
            </p:txBody>
          </p:sp>
        </p:grpSp>
        <p:pic>
          <p:nvPicPr>
            <p:cNvPr id="26" name="Graphic 25" descr="Handshake">
              <a:extLst>
                <a:ext uri="{FF2B5EF4-FFF2-40B4-BE49-F238E27FC236}">
                  <a16:creationId xmlns:a16="http://schemas.microsoft.com/office/drawing/2014/main" id="{1403CA3C-001D-41CA-8DD9-283C1E9A0D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0708" y="4028831"/>
              <a:ext cx="497218" cy="497218"/>
            </a:xfrm>
            <a:prstGeom prst="rect">
              <a:avLst/>
            </a:prstGeom>
          </p:spPr>
        </p:pic>
      </p:grpSp>
      <p:grpSp>
        <p:nvGrpSpPr>
          <p:cNvPr id="45" name="Group 44">
            <a:extLst>
              <a:ext uri="{FF2B5EF4-FFF2-40B4-BE49-F238E27FC236}">
                <a16:creationId xmlns:a16="http://schemas.microsoft.com/office/drawing/2014/main" id="{62B20CD3-2935-43E6-86AE-C4D77E9B95E7}"/>
              </a:ext>
            </a:extLst>
          </p:cNvPr>
          <p:cNvGrpSpPr/>
          <p:nvPr/>
        </p:nvGrpSpPr>
        <p:grpSpPr>
          <a:xfrm>
            <a:off x="630315" y="5886828"/>
            <a:ext cx="1093595" cy="990505"/>
            <a:chOff x="84948" y="6114365"/>
            <a:chExt cx="1093595" cy="990505"/>
          </a:xfrm>
        </p:grpSpPr>
        <p:grpSp>
          <p:nvGrpSpPr>
            <p:cNvPr id="28" name="Group 27">
              <a:extLst>
                <a:ext uri="{FF2B5EF4-FFF2-40B4-BE49-F238E27FC236}">
                  <a16:creationId xmlns:a16="http://schemas.microsoft.com/office/drawing/2014/main" id="{99B67A35-9ABB-4BD5-AD03-64FDFD41E47E}"/>
                </a:ext>
              </a:extLst>
            </p:cNvPr>
            <p:cNvGrpSpPr>
              <a:grpSpLocks noChangeAspect="1"/>
            </p:cNvGrpSpPr>
            <p:nvPr/>
          </p:nvGrpSpPr>
          <p:grpSpPr>
            <a:xfrm>
              <a:off x="84948" y="6114365"/>
              <a:ext cx="1093595" cy="990505"/>
              <a:chOff x="3160956" y="4984762"/>
              <a:chExt cx="1560078" cy="1413012"/>
            </a:xfrm>
          </p:grpSpPr>
          <p:sp>
            <p:nvSpPr>
              <p:cNvPr id="29" name="Oval 28">
                <a:extLst>
                  <a:ext uri="{FF2B5EF4-FFF2-40B4-BE49-F238E27FC236}">
                    <a16:creationId xmlns:a16="http://schemas.microsoft.com/office/drawing/2014/main" id="{3B99C959-04B3-48A0-B31B-90413BF4EF9A}"/>
                  </a:ext>
                </a:extLst>
              </p:cNvPr>
              <p:cNvSpPr/>
              <p:nvPr/>
            </p:nvSpPr>
            <p:spPr>
              <a:xfrm>
                <a:off x="3514647" y="4984762"/>
                <a:ext cx="846820" cy="846820"/>
              </a:xfrm>
              <a:prstGeom prst="ellipse">
                <a:avLst/>
              </a:prstGeom>
              <a:solidFill>
                <a:schemeClr val="bg1"/>
              </a:solid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30" name="TextBox 29">
                <a:extLst>
                  <a:ext uri="{FF2B5EF4-FFF2-40B4-BE49-F238E27FC236}">
                    <a16:creationId xmlns:a16="http://schemas.microsoft.com/office/drawing/2014/main" id="{B9CE877E-D7F8-4BE3-8857-EAEAC28FEC23}"/>
                  </a:ext>
                </a:extLst>
              </p:cNvPr>
              <p:cNvSpPr txBox="1"/>
              <p:nvPr/>
            </p:nvSpPr>
            <p:spPr>
              <a:xfrm>
                <a:off x="3160956" y="5914807"/>
                <a:ext cx="1560078" cy="482967"/>
              </a:xfrm>
              <a:prstGeom prst="rect">
                <a:avLst/>
              </a:prstGeom>
              <a:noFill/>
              <a:ln>
                <a:noFill/>
              </a:ln>
            </p:spPr>
            <p:txBody>
              <a:bodyPr wrap="square" rtlCol="0">
                <a:spAutoFit/>
              </a:bodyPr>
              <a:lstStyle/>
              <a:p>
                <a:pPr algn="ctr"/>
                <a:r>
                  <a:rPr lang="en-US" sz="800" b="1">
                    <a:cs typeface="Segoe UI" panose="020B0502040204020203" pitchFamily="34" charset="0"/>
                  </a:rPr>
                  <a:t>EVIDENCE-BASED PROGRAMS</a:t>
                </a:r>
              </a:p>
            </p:txBody>
          </p:sp>
        </p:grpSp>
        <p:pic>
          <p:nvPicPr>
            <p:cNvPr id="27" name="Graphic 26" descr="Business Growth">
              <a:extLst>
                <a:ext uri="{FF2B5EF4-FFF2-40B4-BE49-F238E27FC236}">
                  <a16:creationId xmlns:a16="http://schemas.microsoft.com/office/drawing/2014/main" id="{59FED9DE-4093-460B-9B51-B9A5E6B034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9890" y="6207179"/>
              <a:ext cx="398634" cy="398634"/>
            </a:xfrm>
            <a:prstGeom prst="rect">
              <a:avLst/>
            </a:prstGeom>
          </p:spPr>
        </p:pic>
      </p:grpSp>
      <p:sp>
        <p:nvSpPr>
          <p:cNvPr id="32" name="TextBox 31">
            <a:extLst>
              <a:ext uri="{FF2B5EF4-FFF2-40B4-BE49-F238E27FC236}">
                <a16:creationId xmlns:a16="http://schemas.microsoft.com/office/drawing/2014/main" id="{5EC3D105-780D-402F-B915-A935983F2569}"/>
              </a:ext>
            </a:extLst>
          </p:cNvPr>
          <p:cNvSpPr txBox="1"/>
          <p:nvPr/>
        </p:nvSpPr>
        <p:spPr>
          <a:xfrm>
            <a:off x="1521534" y="2027093"/>
            <a:ext cx="2504237" cy="738664"/>
          </a:xfrm>
          <a:prstGeom prst="rect">
            <a:avLst/>
          </a:prstGeom>
          <a:noFill/>
        </p:spPr>
        <p:txBody>
          <a:bodyPr wrap="square" rtlCol="0">
            <a:spAutoFit/>
          </a:bodyPr>
          <a:lstStyle/>
          <a:p>
            <a:pPr algn="ctr"/>
            <a:r>
              <a:rPr lang="en-US" sz="1400" b="1" dirty="0">
                <a:solidFill>
                  <a:schemeClr val="accent1"/>
                </a:solidFill>
              </a:rPr>
              <a:t>No Referral Partners or in discussion with potential partners</a:t>
            </a:r>
          </a:p>
        </p:txBody>
      </p:sp>
      <p:sp>
        <p:nvSpPr>
          <p:cNvPr id="33" name="TextBox 32">
            <a:extLst>
              <a:ext uri="{FF2B5EF4-FFF2-40B4-BE49-F238E27FC236}">
                <a16:creationId xmlns:a16="http://schemas.microsoft.com/office/drawing/2014/main" id="{1A462C36-1992-4942-BB08-9ECE2C38BD30}"/>
              </a:ext>
            </a:extLst>
          </p:cNvPr>
          <p:cNvSpPr txBox="1"/>
          <p:nvPr/>
        </p:nvSpPr>
        <p:spPr>
          <a:xfrm>
            <a:off x="1651633" y="2967788"/>
            <a:ext cx="2264947" cy="523220"/>
          </a:xfrm>
          <a:prstGeom prst="rect">
            <a:avLst/>
          </a:prstGeom>
          <a:noFill/>
        </p:spPr>
        <p:txBody>
          <a:bodyPr wrap="square" rtlCol="0">
            <a:spAutoFit/>
          </a:bodyPr>
          <a:lstStyle/>
          <a:p>
            <a:pPr algn="ctr"/>
            <a:r>
              <a:rPr lang="en-US" sz="1400" b="1" dirty="0">
                <a:solidFill>
                  <a:schemeClr val="tx2"/>
                </a:solidFill>
              </a:rPr>
              <a:t>No existing marketing initiatives</a:t>
            </a:r>
          </a:p>
        </p:txBody>
      </p:sp>
      <p:sp>
        <p:nvSpPr>
          <p:cNvPr id="42" name="TextBox 41">
            <a:extLst>
              <a:ext uri="{FF2B5EF4-FFF2-40B4-BE49-F238E27FC236}">
                <a16:creationId xmlns:a16="http://schemas.microsoft.com/office/drawing/2014/main" id="{09D1254C-70B5-45EA-8BF4-FFAAA8A5B7AA}"/>
              </a:ext>
            </a:extLst>
          </p:cNvPr>
          <p:cNvSpPr txBox="1"/>
          <p:nvPr/>
        </p:nvSpPr>
        <p:spPr>
          <a:xfrm>
            <a:off x="4739741" y="2086304"/>
            <a:ext cx="1751558" cy="523220"/>
          </a:xfrm>
          <a:prstGeom prst="rect">
            <a:avLst/>
          </a:prstGeom>
          <a:noFill/>
        </p:spPr>
        <p:txBody>
          <a:bodyPr wrap="square" rtlCol="0">
            <a:spAutoFit/>
          </a:bodyPr>
          <a:lstStyle/>
          <a:p>
            <a:pPr algn="ctr"/>
            <a:r>
              <a:rPr lang="en-US" sz="1400" b="1" dirty="0">
                <a:solidFill>
                  <a:schemeClr val="accent1"/>
                </a:solidFill>
              </a:rPr>
              <a:t>1 committed Referral Partner</a:t>
            </a:r>
          </a:p>
        </p:txBody>
      </p:sp>
      <p:sp>
        <p:nvSpPr>
          <p:cNvPr id="43" name="TextBox 42">
            <a:extLst>
              <a:ext uri="{FF2B5EF4-FFF2-40B4-BE49-F238E27FC236}">
                <a16:creationId xmlns:a16="http://schemas.microsoft.com/office/drawing/2014/main" id="{D8D6F130-1E24-4949-9867-1E40B55B01EE}"/>
              </a:ext>
            </a:extLst>
          </p:cNvPr>
          <p:cNvSpPr txBox="1"/>
          <p:nvPr/>
        </p:nvSpPr>
        <p:spPr>
          <a:xfrm>
            <a:off x="7233444" y="2029935"/>
            <a:ext cx="1751558" cy="523220"/>
          </a:xfrm>
          <a:prstGeom prst="rect">
            <a:avLst/>
          </a:prstGeom>
          <a:noFill/>
        </p:spPr>
        <p:txBody>
          <a:bodyPr wrap="square" rtlCol="0">
            <a:spAutoFit/>
          </a:bodyPr>
          <a:lstStyle/>
          <a:p>
            <a:pPr algn="ctr"/>
            <a:r>
              <a:rPr lang="en-US" sz="1400" b="1">
                <a:solidFill>
                  <a:schemeClr val="accent1"/>
                </a:solidFill>
              </a:rPr>
              <a:t>2 committed Referral Partners</a:t>
            </a:r>
          </a:p>
        </p:txBody>
      </p:sp>
      <p:sp>
        <p:nvSpPr>
          <p:cNvPr id="44" name="TextBox 43">
            <a:extLst>
              <a:ext uri="{FF2B5EF4-FFF2-40B4-BE49-F238E27FC236}">
                <a16:creationId xmlns:a16="http://schemas.microsoft.com/office/drawing/2014/main" id="{5C1185BA-B513-4529-BCBF-7714E7029844}"/>
              </a:ext>
            </a:extLst>
          </p:cNvPr>
          <p:cNvSpPr txBox="1"/>
          <p:nvPr/>
        </p:nvSpPr>
        <p:spPr>
          <a:xfrm>
            <a:off x="9683481" y="2040280"/>
            <a:ext cx="1751558" cy="523220"/>
          </a:xfrm>
          <a:prstGeom prst="rect">
            <a:avLst/>
          </a:prstGeom>
          <a:noFill/>
        </p:spPr>
        <p:txBody>
          <a:bodyPr wrap="square" rtlCol="0">
            <a:spAutoFit/>
          </a:bodyPr>
          <a:lstStyle/>
          <a:p>
            <a:pPr algn="ctr"/>
            <a:r>
              <a:rPr lang="en-US" sz="1400" b="1">
                <a:solidFill>
                  <a:schemeClr val="accent1"/>
                </a:solidFill>
              </a:rPr>
              <a:t>3 or more Referral Partners</a:t>
            </a:r>
          </a:p>
        </p:txBody>
      </p:sp>
      <p:sp>
        <p:nvSpPr>
          <p:cNvPr id="46" name="TextBox 45">
            <a:extLst>
              <a:ext uri="{FF2B5EF4-FFF2-40B4-BE49-F238E27FC236}">
                <a16:creationId xmlns:a16="http://schemas.microsoft.com/office/drawing/2014/main" id="{0C1FB420-9D5F-45BA-BC88-9E985048F88E}"/>
              </a:ext>
            </a:extLst>
          </p:cNvPr>
          <p:cNvSpPr txBox="1"/>
          <p:nvPr/>
        </p:nvSpPr>
        <p:spPr>
          <a:xfrm>
            <a:off x="9220834" y="2757958"/>
            <a:ext cx="2714959" cy="954107"/>
          </a:xfrm>
          <a:prstGeom prst="rect">
            <a:avLst/>
          </a:prstGeom>
          <a:noFill/>
        </p:spPr>
        <p:txBody>
          <a:bodyPr wrap="square" rtlCol="0">
            <a:spAutoFit/>
          </a:bodyPr>
          <a:lstStyle/>
          <a:p>
            <a:pPr algn="ctr"/>
            <a:r>
              <a:rPr lang="en-US" sz="1400" b="1">
                <a:solidFill>
                  <a:schemeClr val="tx2"/>
                </a:solidFill>
              </a:rPr>
              <a:t>2-3 large campaigns, ongoing targeted marketing (e.g., social media, radio, website, mailers, etc.)</a:t>
            </a:r>
          </a:p>
        </p:txBody>
      </p:sp>
      <p:sp>
        <p:nvSpPr>
          <p:cNvPr id="47" name="TextBox 46">
            <a:extLst>
              <a:ext uri="{FF2B5EF4-FFF2-40B4-BE49-F238E27FC236}">
                <a16:creationId xmlns:a16="http://schemas.microsoft.com/office/drawing/2014/main" id="{11969CFF-ACB2-4E04-8DB8-F79325694368}"/>
              </a:ext>
            </a:extLst>
          </p:cNvPr>
          <p:cNvSpPr txBox="1"/>
          <p:nvPr/>
        </p:nvSpPr>
        <p:spPr>
          <a:xfrm>
            <a:off x="1527663" y="3761419"/>
            <a:ext cx="2504238" cy="954107"/>
          </a:xfrm>
          <a:prstGeom prst="rect">
            <a:avLst/>
          </a:prstGeom>
          <a:noFill/>
        </p:spPr>
        <p:txBody>
          <a:bodyPr wrap="square" rtlCol="0">
            <a:spAutoFit/>
          </a:bodyPr>
          <a:lstStyle/>
          <a:p>
            <a:pPr algn="ctr"/>
            <a:r>
              <a:rPr lang="en-US" sz="1400" b="1">
                <a:solidFill>
                  <a:schemeClr val="accent2"/>
                </a:solidFill>
              </a:rPr>
              <a:t>No existing Payer contracts or in discussion with potential payer partners</a:t>
            </a:r>
          </a:p>
        </p:txBody>
      </p:sp>
      <p:sp>
        <p:nvSpPr>
          <p:cNvPr id="49" name="TextBox 48">
            <a:extLst>
              <a:ext uri="{FF2B5EF4-FFF2-40B4-BE49-F238E27FC236}">
                <a16:creationId xmlns:a16="http://schemas.microsoft.com/office/drawing/2014/main" id="{5E9483DA-1884-48F8-B5B2-C03F97EFC95D}"/>
              </a:ext>
            </a:extLst>
          </p:cNvPr>
          <p:cNvSpPr txBox="1"/>
          <p:nvPr/>
        </p:nvSpPr>
        <p:spPr>
          <a:xfrm>
            <a:off x="4856951" y="3984793"/>
            <a:ext cx="1481106" cy="523220"/>
          </a:xfrm>
          <a:prstGeom prst="rect">
            <a:avLst/>
          </a:prstGeom>
          <a:noFill/>
        </p:spPr>
        <p:txBody>
          <a:bodyPr wrap="square" rtlCol="0">
            <a:spAutoFit/>
          </a:bodyPr>
          <a:lstStyle/>
          <a:p>
            <a:pPr algn="ctr"/>
            <a:r>
              <a:rPr lang="en-US" sz="1400" b="1">
                <a:solidFill>
                  <a:schemeClr val="accent2"/>
                </a:solidFill>
              </a:rPr>
              <a:t>1 committed payer</a:t>
            </a:r>
          </a:p>
        </p:txBody>
      </p:sp>
      <p:sp>
        <p:nvSpPr>
          <p:cNvPr id="50" name="TextBox 49">
            <a:extLst>
              <a:ext uri="{FF2B5EF4-FFF2-40B4-BE49-F238E27FC236}">
                <a16:creationId xmlns:a16="http://schemas.microsoft.com/office/drawing/2014/main" id="{880CE27D-58AA-42B5-94B5-0A9E9BF8F6E3}"/>
              </a:ext>
            </a:extLst>
          </p:cNvPr>
          <p:cNvSpPr txBox="1"/>
          <p:nvPr/>
        </p:nvSpPr>
        <p:spPr>
          <a:xfrm>
            <a:off x="7362634" y="3984793"/>
            <a:ext cx="1481106" cy="523220"/>
          </a:xfrm>
          <a:prstGeom prst="rect">
            <a:avLst/>
          </a:prstGeom>
          <a:noFill/>
        </p:spPr>
        <p:txBody>
          <a:bodyPr wrap="square" rtlCol="0">
            <a:spAutoFit/>
          </a:bodyPr>
          <a:lstStyle/>
          <a:p>
            <a:pPr algn="ctr"/>
            <a:r>
              <a:rPr lang="en-US" sz="1400" b="1">
                <a:solidFill>
                  <a:schemeClr val="accent2"/>
                </a:solidFill>
              </a:rPr>
              <a:t>2 committed payers</a:t>
            </a:r>
          </a:p>
        </p:txBody>
      </p:sp>
      <p:sp>
        <p:nvSpPr>
          <p:cNvPr id="51" name="TextBox 50">
            <a:extLst>
              <a:ext uri="{FF2B5EF4-FFF2-40B4-BE49-F238E27FC236}">
                <a16:creationId xmlns:a16="http://schemas.microsoft.com/office/drawing/2014/main" id="{3CBDC7E9-F598-4B54-960D-D891DC8A0D9C}"/>
              </a:ext>
            </a:extLst>
          </p:cNvPr>
          <p:cNvSpPr txBox="1"/>
          <p:nvPr/>
        </p:nvSpPr>
        <p:spPr>
          <a:xfrm>
            <a:off x="9493382" y="3761418"/>
            <a:ext cx="2169865" cy="954107"/>
          </a:xfrm>
          <a:prstGeom prst="rect">
            <a:avLst/>
          </a:prstGeom>
          <a:noFill/>
        </p:spPr>
        <p:txBody>
          <a:bodyPr wrap="square" rtlCol="0">
            <a:spAutoFit/>
          </a:bodyPr>
          <a:lstStyle/>
          <a:p>
            <a:pPr algn="ctr"/>
            <a:r>
              <a:rPr lang="en-US" sz="1400" b="1">
                <a:solidFill>
                  <a:schemeClr val="accent2"/>
                </a:solidFill>
              </a:rPr>
              <a:t>3 or more committed payers and/or 2 or more diverse payer contracts</a:t>
            </a:r>
          </a:p>
        </p:txBody>
      </p:sp>
      <p:sp>
        <p:nvSpPr>
          <p:cNvPr id="52" name="TextBox 51">
            <a:extLst>
              <a:ext uri="{FF2B5EF4-FFF2-40B4-BE49-F238E27FC236}">
                <a16:creationId xmlns:a16="http://schemas.microsoft.com/office/drawing/2014/main" id="{41F344A3-997C-4F0A-B031-D305A4E2B58F}"/>
              </a:ext>
            </a:extLst>
          </p:cNvPr>
          <p:cNvSpPr txBox="1"/>
          <p:nvPr/>
        </p:nvSpPr>
        <p:spPr>
          <a:xfrm>
            <a:off x="1601701" y="4896502"/>
            <a:ext cx="2504236" cy="738664"/>
          </a:xfrm>
          <a:prstGeom prst="rect">
            <a:avLst/>
          </a:prstGeom>
          <a:noFill/>
        </p:spPr>
        <p:txBody>
          <a:bodyPr wrap="square" rtlCol="0">
            <a:spAutoFit/>
          </a:bodyPr>
          <a:lstStyle/>
          <a:p>
            <a:pPr algn="ctr"/>
            <a:r>
              <a:rPr lang="en-US" sz="1400" b="1">
                <a:solidFill>
                  <a:schemeClr val="accent6">
                    <a:lumMod val="75000"/>
                  </a:schemeClr>
                </a:solidFill>
              </a:rPr>
              <a:t>No existing subsidiary partners or in discussion with potential subsidiaries</a:t>
            </a:r>
          </a:p>
        </p:txBody>
      </p:sp>
      <p:sp>
        <p:nvSpPr>
          <p:cNvPr id="54" name="TextBox 53">
            <a:extLst>
              <a:ext uri="{FF2B5EF4-FFF2-40B4-BE49-F238E27FC236}">
                <a16:creationId xmlns:a16="http://schemas.microsoft.com/office/drawing/2014/main" id="{F4A9DD96-362E-45EC-80E5-D6B1163D20AB}"/>
              </a:ext>
            </a:extLst>
          </p:cNvPr>
          <p:cNvSpPr txBox="1"/>
          <p:nvPr/>
        </p:nvSpPr>
        <p:spPr>
          <a:xfrm>
            <a:off x="4868817" y="4917038"/>
            <a:ext cx="1481106" cy="738664"/>
          </a:xfrm>
          <a:prstGeom prst="rect">
            <a:avLst/>
          </a:prstGeom>
          <a:noFill/>
        </p:spPr>
        <p:txBody>
          <a:bodyPr wrap="square" rtlCol="0">
            <a:spAutoFit/>
          </a:bodyPr>
          <a:lstStyle/>
          <a:p>
            <a:pPr algn="ctr"/>
            <a:r>
              <a:rPr lang="en-US" sz="1400" b="1">
                <a:solidFill>
                  <a:schemeClr val="accent6">
                    <a:lumMod val="75000"/>
                  </a:schemeClr>
                </a:solidFill>
              </a:rPr>
              <a:t>1-2 committed subsidiary partners</a:t>
            </a:r>
          </a:p>
        </p:txBody>
      </p:sp>
      <p:sp>
        <p:nvSpPr>
          <p:cNvPr id="55" name="TextBox 54">
            <a:extLst>
              <a:ext uri="{FF2B5EF4-FFF2-40B4-BE49-F238E27FC236}">
                <a16:creationId xmlns:a16="http://schemas.microsoft.com/office/drawing/2014/main" id="{E753B865-BC15-4C9E-A5E1-1F292303D0FA}"/>
              </a:ext>
            </a:extLst>
          </p:cNvPr>
          <p:cNvSpPr txBox="1"/>
          <p:nvPr/>
        </p:nvSpPr>
        <p:spPr>
          <a:xfrm>
            <a:off x="7383357" y="4896502"/>
            <a:ext cx="1481106" cy="738664"/>
          </a:xfrm>
          <a:prstGeom prst="rect">
            <a:avLst/>
          </a:prstGeom>
          <a:noFill/>
        </p:spPr>
        <p:txBody>
          <a:bodyPr wrap="square" rtlCol="0">
            <a:spAutoFit/>
          </a:bodyPr>
          <a:lstStyle/>
          <a:p>
            <a:pPr algn="ctr"/>
            <a:r>
              <a:rPr lang="en-US" sz="1400" b="1">
                <a:solidFill>
                  <a:schemeClr val="accent6">
                    <a:lumMod val="75000"/>
                  </a:schemeClr>
                </a:solidFill>
              </a:rPr>
              <a:t>3-4 committed subsidiary partners</a:t>
            </a:r>
          </a:p>
        </p:txBody>
      </p:sp>
      <p:sp>
        <p:nvSpPr>
          <p:cNvPr id="56" name="TextBox 55">
            <a:extLst>
              <a:ext uri="{FF2B5EF4-FFF2-40B4-BE49-F238E27FC236}">
                <a16:creationId xmlns:a16="http://schemas.microsoft.com/office/drawing/2014/main" id="{8B0FA3F9-4766-49CF-88A2-3EFF667C73F5}"/>
              </a:ext>
            </a:extLst>
          </p:cNvPr>
          <p:cNvSpPr txBox="1"/>
          <p:nvPr/>
        </p:nvSpPr>
        <p:spPr>
          <a:xfrm>
            <a:off x="9493381" y="4998384"/>
            <a:ext cx="2169866" cy="523220"/>
          </a:xfrm>
          <a:prstGeom prst="rect">
            <a:avLst/>
          </a:prstGeom>
          <a:noFill/>
        </p:spPr>
        <p:txBody>
          <a:bodyPr wrap="square" rtlCol="0">
            <a:spAutoFit/>
          </a:bodyPr>
          <a:lstStyle/>
          <a:p>
            <a:pPr algn="ctr"/>
            <a:r>
              <a:rPr lang="en-US" sz="1400" b="1">
                <a:solidFill>
                  <a:schemeClr val="accent6">
                    <a:lumMod val="75000"/>
                  </a:schemeClr>
                </a:solidFill>
              </a:rPr>
              <a:t>5 or more committed subsidiary partners</a:t>
            </a:r>
          </a:p>
        </p:txBody>
      </p:sp>
      <p:sp>
        <p:nvSpPr>
          <p:cNvPr id="57" name="TextBox 56">
            <a:extLst>
              <a:ext uri="{FF2B5EF4-FFF2-40B4-BE49-F238E27FC236}">
                <a16:creationId xmlns:a16="http://schemas.microsoft.com/office/drawing/2014/main" id="{5072BB72-3A37-482F-942B-1C4C62EF9B25}"/>
              </a:ext>
            </a:extLst>
          </p:cNvPr>
          <p:cNvSpPr txBox="1"/>
          <p:nvPr/>
        </p:nvSpPr>
        <p:spPr>
          <a:xfrm>
            <a:off x="1595408" y="5818092"/>
            <a:ext cx="2504236" cy="954107"/>
          </a:xfrm>
          <a:prstGeom prst="rect">
            <a:avLst/>
          </a:prstGeom>
          <a:noFill/>
        </p:spPr>
        <p:txBody>
          <a:bodyPr wrap="square" rtlCol="0">
            <a:spAutoFit/>
          </a:bodyPr>
          <a:lstStyle/>
          <a:p>
            <a:pPr algn="ctr"/>
            <a:r>
              <a:rPr lang="en-US" sz="1400" b="1">
                <a:solidFill>
                  <a:schemeClr val="bg2">
                    <a:lumMod val="75000"/>
                  </a:schemeClr>
                </a:solidFill>
              </a:rPr>
              <a:t>No evidence-based programs or in process of identifying programs (other than the National DPP LCP)</a:t>
            </a:r>
          </a:p>
        </p:txBody>
      </p:sp>
      <p:sp>
        <p:nvSpPr>
          <p:cNvPr id="53" name="TextBox 52">
            <a:extLst>
              <a:ext uri="{FF2B5EF4-FFF2-40B4-BE49-F238E27FC236}">
                <a16:creationId xmlns:a16="http://schemas.microsoft.com/office/drawing/2014/main" id="{B101972B-E9B9-4774-A10E-84617D81D81A}"/>
              </a:ext>
            </a:extLst>
          </p:cNvPr>
          <p:cNvSpPr txBox="1"/>
          <p:nvPr/>
        </p:nvSpPr>
        <p:spPr>
          <a:xfrm>
            <a:off x="5619674" y="5819932"/>
            <a:ext cx="2504236" cy="954107"/>
          </a:xfrm>
          <a:prstGeom prst="rect">
            <a:avLst/>
          </a:prstGeom>
          <a:solidFill>
            <a:srgbClr val="FFFFFF"/>
          </a:solidFill>
        </p:spPr>
        <p:txBody>
          <a:bodyPr wrap="square" rtlCol="0">
            <a:spAutoFit/>
          </a:bodyPr>
          <a:lstStyle/>
          <a:p>
            <a:pPr algn="ctr"/>
            <a:r>
              <a:rPr lang="en-US" sz="1400" b="1">
                <a:solidFill>
                  <a:schemeClr val="bg2">
                    <a:lumMod val="75000"/>
                  </a:schemeClr>
                </a:solidFill>
              </a:rPr>
              <a:t>1 or more evidence-based program in place </a:t>
            </a:r>
            <a:r>
              <a:rPr lang="en-US" sz="1400" b="1" u="sng">
                <a:solidFill>
                  <a:schemeClr val="bg2">
                    <a:lumMod val="75000"/>
                  </a:schemeClr>
                </a:solidFill>
              </a:rPr>
              <a:t>without </a:t>
            </a:r>
            <a:r>
              <a:rPr lang="en-US" sz="1400" b="1">
                <a:solidFill>
                  <a:schemeClr val="bg2">
                    <a:lumMod val="75000"/>
                  </a:schemeClr>
                </a:solidFill>
              </a:rPr>
              <a:t>reimbursement opportunities</a:t>
            </a:r>
          </a:p>
        </p:txBody>
      </p:sp>
      <p:cxnSp>
        <p:nvCxnSpPr>
          <p:cNvPr id="60" name="Straight Connector 59">
            <a:extLst>
              <a:ext uri="{FF2B5EF4-FFF2-40B4-BE49-F238E27FC236}">
                <a16:creationId xmlns:a16="http://schemas.microsoft.com/office/drawing/2014/main" id="{8EBB0388-74E3-4532-8887-D9338D3458AE}"/>
              </a:ext>
            </a:extLst>
          </p:cNvPr>
          <p:cNvCxnSpPr>
            <a:cxnSpLocks/>
          </p:cNvCxnSpPr>
          <p:nvPr/>
        </p:nvCxnSpPr>
        <p:spPr>
          <a:xfrm>
            <a:off x="1723910" y="2773026"/>
            <a:ext cx="1014984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62" name="Straight Connector 61">
            <a:extLst>
              <a:ext uri="{FF2B5EF4-FFF2-40B4-BE49-F238E27FC236}">
                <a16:creationId xmlns:a16="http://schemas.microsoft.com/office/drawing/2014/main" id="{A6C3DF2E-988D-4567-B3FB-2521647EE1A0}"/>
              </a:ext>
            </a:extLst>
          </p:cNvPr>
          <p:cNvCxnSpPr>
            <a:cxnSpLocks/>
            <a:stCxn id="16" idx="3"/>
          </p:cNvCxnSpPr>
          <p:nvPr/>
        </p:nvCxnSpPr>
        <p:spPr>
          <a:xfrm>
            <a:off x="1649429" y="3683017"/>
            <a:ext cx="1024128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64" name="Straight Connector 63">
            <a:extLst>
              <a:ext uri="{FF2B5EF4-FFF2-40B4-BE49-F238E27FC236}">
                <a16:creationId xmlns:a16="http://schemas.microsoft.com/office/drawing/2014/main" id="{27015031-9006-45B6-8E1C-A1C587EDF2FF}"/>
              </a:ext>
            </a:extLst>
          </p:cNvPr>
          <p:cNvCxnSpPr>
            <a:cxnSpLocks/>
          </p:cNvCxnSpPr>
          <p:nvPr/>
        </p:nvCxnSpPr>
        <p:spPr>
          <a:xfrm>
            <a:off x="1704348" y="4785367"/>
            <a:ext cx="1014984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66" name="Straight Connector 65">
            <a:extLst>
              <a:ext uri="{FF2B5EF4-FFF2-40B4-BE49-F238E27FC236}">
                <a16:creationId xmlns:a16="http://schemas.microsoft.com/office/drawing/2014/main" id="{266709BB-C1B5-4876-9FE9-41BBE3462383}"/>
              </a:ext>
            </a:extLst>
          </p:cNvPr>
          <p:cNvCxnSpPr>
            <a:cxnSpLocks/>
          </p:cNvCxnSpPr>
          <p:nvPr/>
        </p:nvCxnSpPr>
        <p:spPr>
          <a:xfrm flipV="1">
            <a:off x="1713182" y="5729523"/>
            <a:ext cx="1014984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68" name="Straight Connector 67">
            <a:extLst>
              <a:ext uri="{FF2B5EF4-FFF2-40B4-BE49-F238E27FC236}">
                <a16:creationId xmlns:a16="http://schemas.microsoft.com/office/drawing/2014/main" id="{2E4FB4EB-BE65-477E-B764-BCD593F9C74B}"/>
              </a:ext>
            </a:extLst>
          </p:cNvPr>
          <p:cNvCxnSpPr/>
          <p:nvPr/>
        </p:nvCxnSpPr>
        <p:spPr>
          <a:xfrm>
            <a:off x="4328160" y="1784035"/>
            <a:ext cx="0" cy="4988164"/>
          </a:xfrm>
          <a:prstGeom prst="line">
            <a:avLst/>
          </a:prstGeom>
        </p:spPr>
        <p:style>
          <a:lnRef idx="1">
            <a:schemeClr val="accent4"/>
          </a:lnRef>
          <a:fillRef idx="0">
            <a:schemeClr val="accent4"/>
          </a:fillRef>
          <a:effectRef idx="0">
            <a:schemeClr val="accent4"/>
          </a:effectRef>
          <a:fontRef idx="minor">
            <a:schemeClr val="tx1"/>
          </a:fontRef>
        </p:style>
      </p:cxnSp>
      <p:cxnSp>
        <p:nvCxnSpPr>
          <p:cNvPr id="70" name="Straight Connector 69">
            <a:extLst>
              <a:ext uri="{FF2B5EF4-FFF2-40B4-BE49-F238E27FC236}">
                <a16:creationId xmlns:a16="http://schemas.microsoft.com/office/drawing/2014/main" id="{4D23093A-DBDB-4DAA-86FC-768D2A8AE02C}"/>
              </a:ext>
            </a:extLst>
          </p:cNvPr>
          <p:cNvCxnSpPr/>
          <p:nvPr/>
        </p:nvCxnSpPr>
        <p:spPr>
          <a:xfrm>
            <a:off x="9265920" y="1784035"/>
            <a:ext cx="0" cy="4988164"/>
          </a:xfrm>
          <a:prstGeom prst="line">
            <a:avLst/>
          </a:prstGeom>
        </p:spPr>
        <p:style>
          <a:lnRef idx="1">
            <a:schemeClr val="accent4"/>
          </a:lnRef>
          <a:fillRef idx="0">
            <a:schemeClr val="accent4"/>
          </a:fillRef>
          <a:effectRef idx="0">
            <a:schemeClr val="accent4"/>
          </a:effectRef>
          <a:fontRef idx="minor">
            <a:schemeClr val="tx1"/>
          </a:fontRef>
        </p:style>
      </p:cxnSp>
      <p:sp>
        <p:nvSpPr>
          <p:cNvPr id="58" name="TextBox 57">
            <a:extLst>
              <a:ext uri="{FF2B5EF4-FFF2-40B4-BE49-F238E27FC236}">
                <a16:creationId xmlns:a16="http://schemas.microsoft.com/office/drawing/2014/main" id="{C171B505-3A64-4E87-A469-2F281D5507DF}"/>
              </a:ext>
            </a:extLst>
          </p:cNvPr>
          <p:cNvSpPr txBox="1"/>
          <p:nvPr/>
        </p:nvSpPr>
        <p:spPr>
          <a:xfrm>
            <a:off x="5242080" y="2947706"/>
            <a:ext cx="3128599" cy="523220"/>
          </a:xfrm>
          <a:prstGeom prst="rect">
            <a:avLst/>
          </a:prstGeom>
          <a:solidFill>
            <a:srgbClr val="FFFFFF"/>
          </a:solidFill>
        </p:spPr>
        <p:txBody>
          <a:bodyPr wrap="square" rtlCol="0">
            <a:spAutoFit/>
          </a:bodyPr>
          <a:lstStyle/>
          <a:p>
            <a:pPr algn="ctr"/>
            <a:r>
              <a:rPr lang="en-US" sz="1400" b="1">
                <a:solidFill>
                  <a:schemeClr val="tx2"/>
                </a:solidFill>
              </a:rPr>
              <a:t>1 large scale campaign or 2-3 smaller targeted campaigns </a:t>
            </a:r>
          </a:p>
        </p:txBody>
      </p:sp>
      <p:grpSp>
        <p:nvGrpSpPr>
          <p:cNvPr id="61" name="Group 60">
            <a:extLst>
              <a:ext uri="{FF2B5EF4-FFF2-40B4-BE49-F238E27FC236}">
                <a16:creationId xmlns:a16="http://schemas.microsoft.com/office/drawing/2014/main" id="{2E9F78F5-F676-49CF-AA4E-512F670C966D}"/>
              </a:ext>
            </a:extLst>
          </p:cNvPr>
          <p:cNvGrpSpPr/>
          <p:nvPr/>
        </p:nvGrpSpPr>
        <p:grpSpPr>
          <a:xfrm>
            <a:off x="1928758" y="1417754"/>
            <a:ext cx="9961951" cy="543549"/>
            <a:chOff x="3142930" y="1330203"/>
            <a:chExt cx="6697349" cy="543549"/>
          </a:xfrm>
        </p:grpSpPr>
        <p:cxnSp>
          <p:nvCxnSpPr>
            <p:cNvPr id="63" name="Straight Connector 62">
              <a:extLst>
                <a:ext uri="{FF2B5EF4-FFF2-40B4-BE49-F238E27FC236}">
                  <a16:creationId xmlns:a16="http://schemas.microsoft.com/office/drawing/2014/main" id="{02BE7235-C73F-4C6F-A43F-4BB564ACBC17}"/>
                </a:ext>
              </a:extLst>
            </p:cNvPr>
            <p:cNvCxnSpPr>
              <a:cxnSpLocks/>
            </p:cNvCxnSpPr>
            <p:nvPr/>
          </p:nvCxnSpPr>
          <p:spPr>
            <a:xfrm>
              <a:off x="3142930" y="1601978"/>
              <a:ext cx="6390910" cy="0"/>
            </a:xfrm>
            <a:prstGeom prst="line">
              <a:avLst/>
            </a:prstGeom>
            <a:ln>
              <a:solidFill>
                <a:srgbClr val="193560"/>
              </a:solidFill>
            </a:ln>
          </p:spPr>
          <p:style>
            <a:lnRef idx="2">
              <a:schemeClr val="accent4"/>
            </a:lnRef>
            <a:fillRef idx="0">
              <a:schemeClr val="accent4"/>
            </a:fillRef>
            <a:effectRef idx="1">
              <a:schemeClr val="accent4"/>
            </a:effectRef>
            <a:fontRef idx="minor">
              <a:schemeClr val="tx1"/>
            </a:fontRef>
          </p:style>
        </p:cxnSp>
        <p:sp>
          <p:nvSpPr>
            <p:cNvPr id="65" name="Isosceles Triangle 64">
              <a:extLst>
                <a:ext uri="{FF2B5EF4-FFF2-40B4-BE49-F238E27FC236}">
                  <a16:creationId xmlns:a16="http://schemas.microsoft.com/office/drawing/2014/main" id="{B401A8CC-C0C1-4EA6-9734-BD5D05F2A44E}"/>
                </a:ext>
              </a:extLst>
            </p:cNvPr>
            <p:cNvSpPr/>
            <p:nvPr/>
          </p:nvSpPr>
          <p:spPr>
            <a:xfrm rot="5400000">
              <a:off x="9415285" y="1448758"/>
              <a:ext cx="543549" cy="306439"/>
            </a:xfrm>
            <a:prstGeom prst="triangle">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sp>
        <p:nvSpPr>
          <p:cNvPr id="67" name="Rectangle 66">
            <a:extLst>
              <a:ext uri="{FF2B5EF4-FFF2-40B4-BE49-F238E27FC236}">
                <a16:creationId xmlns:a16="http://schemas.microsoft.com/office/drawing/2014/main" id="{DE11BB3A-80D2-4C30-9D59-172B54D4B2B5}"/>
              </a:ext>
            </a:extLst>
          </p:cNvPr>
          <p:cNvSpPr/>
          <p:nvPr/>
        </p:nvSpPr>
        <p:spPr>
          <a:xfrm>
            <a:off x="1951232" y="881025"/>
            <a:ext cx="2148840" cy="649224"/>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t>Just Getting Started</a:t>
            </a:r>
          </a:p>
        </p:txBody>
      </p:sp>
      <p:sp>
        <p:nvSpPr>
          <p:cNvPr id="71" name="Rectangle 70">
            <a:extLst>
              <a:ext uri="{FF2B5EF4-FFF2-40B4-BE49-F238E27FC236}">
                <a16:creationId xmlns:a16="http://schemas.microsoft.com/office/drawing/2014/main" id="{C52600E7-1D5A-4F14-8253-0A7CA30E2D89}"/>
              </a:ext>
            </a:extLst>
          </p:cNvPr>
          <p:cNvSpPr/>
          <p:nvPr/>
        </p:nvSpPr>
        <p:spPr>
          <a:xfrm>
            <a:off x="4266189" y="865791"/>
            <a:ext cx="2152256" cy="649224"/>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a:t>Identified Strengths and Further Opportunities</a:t>
            </a:r>
          </a:p>
        </p:txBody>
      </p:sp>
      <p:sp>
        <p:nvSpPr>
          <p:cNvPr id="72" name="Rectangle 71">
            <a:extLst>
              <a:ext uri="{FF2B5EF4-FFF2-40B4-BE49-F238E27FC236}">
                <a16:creationId xmlns:a16="http://schemas.microsoft.com/office/drawing/2014/main" id="{D0B3E483-FB4D-44B2-BB88-6AEF61EFDCDB}"/>
              </a:ext>
            </a:extLst>
          </p:cNvPr>
          <p:cNvSpPr/>
          <p:nvPr/>
        </p:nvSpPr>
        <p:spPr>
          <a:xfrm>
            <a:off x="6621460" y="888337"/>
            <a:ext cx="2148840" cy="649224"/>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a:t>Middle of the Road</a:t>
            </a:r>
          </a:p>
        </p:txBody>
      </p:sp>
      <p:sp>
        <p:nvSpPr>
          <p:cNvPr id="73" name="Rectangle 72">
            <a:extLst>
              <a:ext uri="{FF2B5EF4-FFF2-40B4-BE49-F238E27FC236}">
                <a16:creationId xmlns:a16="http://schemas.microsoft.com/office/drawing/2014/main" id="{2FEE728E-388E-43B4-98E9-D7E327D62D5A}"/>
              </a:ext>
            </a:extLst>
          </p:cNvPr>
          <p:cNvSpPr/>
          <p:nvPr/>
        </p:nvSpPr>
        <p:spPr>
          <a:xfrm>
            <a:off x="8973315" y="881026"/>
            <a:ext cx="2148840" cy="650558"/>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a:t>On the Road to Sustainability</a:t>
            </a:r>
          </a:p>
        </p:txBody>
      </p:sp>
      <p:sp>
        <p:nvSpPr>
          <p:cNvPr id="59" name="Slide Number Placeholder 1">
            <a:extLst>
              <a:ext uri="{FF2B5EF4-FFF2-40B4-BE49-F238E27FC236}">
                <a16:creationId xmlns:a16="http://schemas.microsoft.com/office/drawing/2014/main" id="{40BFEF46-DC67-497B-87A1-EA18182D04F9}"/>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35</a:t>
            </a:fld>
            <a:endParaRPr lang="en-US"/>
          </a:p>
        </p:txBody>
      </p:sp>
    </p:spTree>
    <p:extLst>
      <p:ext uri="{BB962C8B-B14F-4D97-AF65-F5344CB8AC3E}">
        <p14:creationId xmlns:p14="http://schemas.microsoft.com/office/powerpoint/2010/main" val="2457024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B88B4A-93C3-4D79-9F92-7DF4DC3AD532}"/>
              </a:ext>
            </a:extLst>
          </p:cNvPr>
          <p:cNvSpPr>
            <a:spLocks noGrp="1"/>
          </p:cNvSpPr>
          <p:nvPr>
            <p:ph type="title"/>
          </p:nvPr>
        </p:nvSpPr>
        <p:spPr>
          <a:xfrm>
            <a:off x="1003266" y="85801"/>
            <a:ext cx="10543696" cy="779991"/>
          </a:xfrm>
        </p:spPr>
        <p:txBody>
          <a:bodyPr>
            <a:normAutofit fontScale="90000"/>
          </a:bodyPr>
          <a:lstStyle/>
          <a:p>
            <a:r>
              <a:rPr lang="en-US"/>
              <a:t>Our Sustainability Journey</a:t>
            </a:r>
          </a:p>
        </p:txBody>
      </p:sp>
      <p:cxnSp>
        <p:nvCxnSpPr>
          <p:cNvPr id="64" name="Straight Connector 63">
            <a:extLst>
              <a:ext uri="{FF2B5EF4-FFF2-40B4-BE49-F238E27FC236}">
                <a16:creationId xmlns:a16="http://schemas.microsoft.com/office/drawing/2014/main" id="{435E66CC-C13E-4789-A85F-91346F923519}"/>
              </a:ext>
            </a:extLst>
          </p:cNvPr>
          <p:cNvCxnSpPr>
            <a:cxnSpLocks/>
          </p:cNvCxnSpPr>
          <p:nvPr/>
        </p:nvCxnSpPr>
        <p:spPr>
          <a:xfrm>
            <a:off x="1527357" y="1924498"/>
            <a:ext cx="2560320"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171DA202-3FFE-471C-B235-FB87B54D5225}"/>
              </a:ext>
            </a:extLst>
          </p:cNvPr>
          <p:cNvCxnSpPr>
            <a:cxnSpLocks/>
          </p:cNvCxnSpPr>
          <p:nvPr/>
        </p:nvCxnSpPr>
        <p:spPr>
          <a:xfrm>
            <a:off x="1502933" y="2860582"/>
            <a:ext cx="2560320" cy="0"/>
          </a:xfrm>
          <a:prstGeom prst="line">
            <a:avLst/>
          </a:prstGeom>
          <a:ln>
            <a:solidFill>
              <a:schemeClr val="tx2"/>
            </a:solidFill>
            <a:prstDash val="lgDash"/>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160A72B0-30BA-4D0D-B1D9-8E2129081CC2}"/>
              </a:ext>
            </a:extLst>
          </p:cNvPr>
          <p:cNvCxnSpPr>
            <a:cxnSpLocks/>
          </p:cNvCxnSpPr>
          <p:nvPr/>
        </p:nvCxnSpPr>
        <p:spPr>
          <a:xfrm>
            <a:off x="1496933" y="3907813"/>
            <a:ext cx="2560320" cy="833"/>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9AE1E611-B785-4333-9D40-318505A5B0D2}"/>
              </a:ext>
            </a:extLst>
          </p:cNvPr>
          <p:cNvCxnSpPr>
            <a:cxnSpLocks/>
          </p:cNvCxnSpPr>
          <p:nvPr/>
        </p:nvCxnSpPr>
        <p:spPr>
          <a:xfrm>
            <a:off x="1501480" y="5096005"/>
            <a:ext cx="2560320" cy="0"/>
          </a:xfrm>
          <a:prstGeom prst="line">
            <a:avLst/>
          </a:prstGeom>
          <a:ln>
            <a:solidFill>
              <a:schemeClr val="accent6"/>
            </a:solidFill>
            <a:prstDash val="lgDash"/>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38718017-1A1A-4118-B6F0-778099427066}"/>
              </a:ext>
            </a:extLst>
          </p:cNvPr>
          <p:cNvCxnSpPr>
            <a:cxnSpLocks/>
          </p:cNvCxnSpPr>
          <p:nvPr/>
        </p:nvCxnSpPr>
        <p:spPr>
          <a:xfrm>
            <a:off x="1502943" y="6146688"/>
            <a:ext cx="2560320" cy="0"/>
          </a:xfrm>
          <a:prstGeom prst="line">
            <a:avLst/>
          </a:prstGeom>
          <a:ln>
            <a:solidFill>
              <a:schemeClr val="bg2">
                <a:lumMod val="75000"/>
              </a:schemeClr>
            </a:solidFill>
            <a:prstDash val="lgDash"/>
          </a:ln>
        </p:spPr>
        <p:style>
          <a:lnRef idx="2">
            <a:schemeClr val="accent1"/>
          </a:lnRef>
          <a:fillRef idx="0">
            <a:schemeClr val="accent1"/>
          </a:fillRef>
          <a:effectRef idx="1">
            <a:schemeClr val="accent1"/>
          </a:effectRef>
          <a:fontRef idx="minor">
            <a:schemeClr val="tx1"/>
          </a:fontRef>
        </p:style>
      </p:cxnSp>
      <p:sp>
        <p:nvSpPr>
          <p:cNvPr id="74" name="Oval 73">
            <a:extLst>
              <a:ext uri="{FF2B5EF4-FFF2-40B4-BE49-F238E27FC236}">
                <a16:creationId xmlns:a16="http://schemas.microsoft.com/office/drawing/2014/main" id="{F06EF22E-DBEE-4E87-9010-D1EF8AEC1C89}"/>
              </a:ext>
            </a:extLst>
          </p:cNvPr>
          <p:cNvSpPr/>
          <p:nvPr/>
        </p:nvSpPr>
        <p:spPr>
          <a:xfrm>
            <a:off x="4051472" y="1731717"/>
            <a:ext cx="419590" cy="414589"/>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EEFE2FB8-E4E9-4C8C-B145-890145CB7EC8}"/>
              </a:ext>
            </a:extLst>
          </p:cNvPr>
          <p:cNvSpPr/>
          <p:nvPr/>
        </p:nvSpPr>
        <p:spPr>
          <a:xfrm>
            <a:off x="4056394" y="2659175"/>
            <a:ext cx="419590" cy="41458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35042F9-695E-4456-93BB-71916A853EA6}"/>
              </a:ext>
            </a:extLst>
          </p:cNvPr>
          <p:cNvSpPr/>
          <p:nvPr/>
        </p:nvSpPr>
        <p:spPr>
          <a:xfrm>
            <a:off x="4056394" y="3700517"/>
            <a:ext cx="419590" cy="414589"/>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360EA68-F877-4AE0-A332-BCE73CCE9B31}"/>
              </a:ext>
            </a:extLst>
          </p:cNvPr>
          <p:cNvSpPr/>
          <p:nvPr/>
        </p:nvSpPr>
        <p:spPr>
          <a:xfrm>
            <a:off x="4056394" y="4876192"/>
            <a:ext cx="419590" cy="414589"/>
          </a:xfrm>
          <a:prstGeom prst="ellipse">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0F3A9B87-7D71-460B-8289-F52FF9CC847D}"/>
              </a:ext>
            </a:extLst>
          </p:cNvPr>
          <p:cNvSpPr/>
          <p:nvPr/>
        </p:nvSpPr>
        <p:spPr>
          <a:xfrm>
            <a:off x="4056394" y="5939392"/>
            <a:ext cx="419590" cy="414589"/>
          </a:xfrm>
          <a:prstGeom prst="ellipse">
            <a:avLst/>
          </a:prstGeom>
          <a:solidFill>
            <a:schemeClr val="bg2">
              <a:lumMod val="75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D26F3479-8C8E-410B-818B-185187AEEE97}"/>
              </a:ext>
            </a:extLst>
          </p:cNvPr>
          <p:cNvGrpSpPr/>
          <p:nvPr/>
        </p:nvGrpSpPr>
        <p:grpSpPr>
          <a:xfrm>
            <a:off x="1928758" y="1417754"/>
            <a:ext cx="9694563" cy="543549"/>
            <a:chOff x="3142930" y="1330203"/>
            <a:chExt cx="6697349" cy="543549"/>
          </a:xfrm>
        </p:grpSpPr>
        <p:cxnSp>
          <p:nvCxnSpPr>
            <p:cNvPr id="57" name="Straight Connector 56">
              <a:extLst>
                <a:ext uri="{FF2B5EF4-FFF2-40B4-BE49-F238E27FC236}">
                  <a16:creationId xmlns:a16="http://schemas.microsoft.com/office/drawing/2014/main" id="{B3199C08-626E-4D75-AA62-1FFB9AB834FA}"/>
                </a:ext>
              </a:extLst>
            </p:cNvPr>
            <p:cNvCxnSpPr>
              <a:cxnSpLocks/>
            </p:cNvCxnSpPr>
            <p:nvPr/>
          </p:nvCxnSpPr>
          <p:spPr>
            <a:xfrm>
              <a:off x="3142930" y="1601978"/>
              <a:ext cx="6390910" cy="0"/>
            </a:xfrm>
            <a:prstGeom prst="line">
              <a:avLst/>
            </a:prstGeom>
            <a:ln>
              <a:solidFill>
                <a:srgbClr val="193560"/>
              </a:solidFill>
            </a:ln>
          </p:spPr>
          <p:style>
            <a:lnRef idx="2">
              <a:schemeClr val="accent4"/>
            </a:lnRef>
            <a:fillRef idx="0">
              <a:schemeClr val="accent4"/>
            </a:fillRef>
            <a:effectRef idx="1">
              <a:schemeClr val="accent4"/>
            </a:effectRef>
            <a:fontRef idx="minor">
              <a:schemeClr val="tx1"/>
            </a:fontRef>
          </p:style>
        </p:cxnSp>
        <p:sp>
          <p:nvSpPr>
            <p:cNvPr id="58" name="Isosceles Triangle 57">
              <a:extLst>
                <a:ext uri="{FF2B5EF4-FFF2-40B4-BE49-F238E27FC236}">
                  <a16:creationId xmlns:a16="http://schemas.microsoft.com/office/drawing/2014/main" id="{DFCDF1F2-DCAB-4842-9514-E4FAFF59DBD9}"/>
                </a:ext>
              </a:extLst>
            </p:cNvPr>
            <p:cNvSpPr/>
            <p:nvPr/>
          </p:nvSpPr>
          <p:spPr>
            <a:xfrm rot="5400000">
              <a:off x="9415285" y="1448758"/>
              <a:ext cx="543549" cy="306439"/>
            </a:xfrm>
            <a:prstGeom prst="triangle">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sp>
        <p:nvSpPr>
          <p:cNvPr id="59" name="Rectangle 58">
            <a:extLst>
              <a:ext uri="{FF2B5EF4-FFF2-40B4-BE49-F238E27FC236}">
                <a16:creationId xmlns:a16="http://schemas.microsoft.com/office/drawing/2014/main" id="{D6738BBD-8AF6-46B2-9E80-E25E34507863}"/>
              </a:ext>
            </a:extLst>
          </p:cNvPr>
          <p:cNvSpPr/>
          <p:nvPr/>
        </p:nvSpPr>
        <p:spPr>
          <a:xfrm>
            <a:off x="1951232" y="881025"/>
            <a:ext cx="2148840" cy="649224"/>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a:t>Just Getting Started</a:t>
            </a:r>
          </a:p>
        </p:txBody>
      </p:sp>
      <p:sp>
        <p:nvSpPr>
          <p:cNvPr id="60" name="Rectangle 59">
            <a:extLst>
              <a:ext uri="{FF2B5EF4-FFF2-40B4-BE49-F238E27FC236}">
                <a16:creationId xmlns:a16="http://schemas.microsoft.com/office/drawing/2014/main" id="{A29763B1-14D7-4196-91E6-50F8F3B1101B}"/>
              </a:ext>
            </a:extLst>
          </p:cNvPr>
          <p:cNvSpPr/>
          <p:nvPr/>
        </p:nvSpPr>
        <p:spPr>
          <a:xfrm>
            <a:off x="4266189" y="865791"/>
            <a:ext cx="2152256" cy="649224"/>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a:t>Identified Strengths and Further Opportunities</a:t>
            </a:r>
          </a:p>
        </p:txBody>
      </p:sp>
      <p:sp>
        <p:nvSpPr>
          <p:cNvPr id="61" name="Rectangle 60">
            <a:extLst>
              <a:ext uri="{FF2B5EF4-FFF2-40B4-BE49-F238E27FC236}">
                <a16:creationId xmlns:a16="http://schemas.microsoft.com/office/drawing/2014/main" id="{1A9DAAEF-F5CF-4EC4-940F-1C8A393A5B97}"/>
              </a:ext>
            </a:extLst>
          </p:cNvPr>
          <p:cNvSpPr/>
          <p:nvPr/>
        </p:nvSpPr>
        <p:spPr>
          <a:xfrm>
            <a:off x="6621460" y="888337"/>
            <a:ext cx="2148840" cy="649224"/>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a:t>Middle of the Road</a:t>
            </a:r>
          </a:p>
        </p:txBody>
      </p:sp>
      <p:sp>
        <p:nvSpPr>
          <p:cNvPr id="62" name="Rectangle 61">
            <a:extLst>
              <a:ext uri="{FF2B5EF4-FFF2-40B4-BE49-F238E27FC236}">
                <a16:creationId xmlns:a16="http://schemas.microsoft.com/office/drawing/2014/main" id="{2B6E2001-31AC-4C93-BFA6-8CC50B827B82}"/>
              </a:ext>
            </a:extLst>
          </p:cNvPr>
          <p:cNvSpPr/>
          <p:nvPr/>
        </p:nvSpPr>
        <p:spPr>
          <a:xfrm>
            <a:off x="8973315" y="881026"/>
            <a:ext cx="2148840" cy="650558"/>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a:t>On the Road to Sustainability</a:t>
            </a:r>
          </a:p>
        </p:txBody>
      </p:sp>
      <p:grpSp>
        <p:nvGrpSpPr>
          <p:cNvPr id="9" name="Group 8">
            <a:extLst>
              <a:ext uri="{FF2B5EF4-FFF2-40B4-BE49-F238E27FC236}">
                <a16:creationId xmlns:a16="http://schemas.microsoft.com/office/drawing/2014/main" id="{4341BE68-BCB7-4924-951B-C76787246FE9}"/>
              </a:ext>
            </a:extLst>
          </p:cNvPr>
          <p:cNvGrpSpPr>
            <a:grpSpLocks noChangeAspect="1"/>
          </p:cNvGrpSpPr>
          <p:nvPr/>
        </p:nvGrpSpPr>
        <p:grpSpPr>
          <a:xfrm>
            <a:off x="708644" y="1627885"/>
            <a:ext cx="1051610" cy="883358"/>
            <a:chOff x="3192762" y="4984762"/>
            <a:chExt cx="1501161" cy="1260980"/>
          </a:xfrm>
        </p:grpSpPr>
        <p:sp>
          <p:nvSpPr>
            <p:cNvPr id="10" name="Oval 9">
              <a:extLst>
                <a:ext uri="{FF2B5EF4-FFF2-40B4-BE49-F238E27FC236}">
                  <a16:creationId xmlns:a16="http://schemas.microsoft.com/office/drawing/2014/main" id="{4E059723-0C9D-4A7B-8659-508541266E6A}"/>
                </a:ext>
              </a:extLst>
            </p:cNvPr>
            <p:cNvSpPr/>
            <p:nvPr/>
          </p:nvSpPr>
          <p:spPr>
            <a:xfrm>
              <a:off x="3514647" y="4984762"/>
              <a:ext cx="846820" cy="846820"/>
            </a:xfrm>
            <a:prstGeom prst="ellipse">
              <a:avLst/>
            </a:prstGeom>
            <a:solidFill>
              <a:schemeClr val="bg1"/>
            </a:solidFill>
            <a:ln w="127000">
              <a:solidFill>
                <a:srgbClr val="2E9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11" name="TextBox 10">
              <a:extLst>
                <a:ext uri="{FF2B5EF4-FFF2-40B4-BE49-F238E27FC236}">
                  <a16:creationId xmlns:a16="http://schemas.microsoft.com/office/drawing/2014/main" id="{A454ECF9-EDF3-4BB8-9F1C-87E2B644C4CC}"/>
                </a:ext>
              </a:extLst>
            </p:cNvPr>
            <p:cNvSpPr txBox="1"/>
            <p:nvPr/>
          </p:nvSpPr>
          <p:spPr>
            <a:xfrm>
              <a:off x="3192762" y="5938199"/>
              <a:ext cx="1501161" cy="307543"/>
            </a:xfrm>
            <a:prstGeom prst="rect">
              <a:avLst/>
            </a:prstGeom>
            <a:noFill/>
          </p:spPr>
          <p:txBody>
            <a:bodyPr wrap="square" rtlCol="0">
              <a:spAutoFit/>
            </a:bodyPr>
            <a:lstStyle/>
            <a:p>
              <a:pPr algn="ctr"/>
              <a:r>
                <a:rPr lang="en-US" sz="800" b="1">
                  <a:cs typeface="Segoe UI" panose="020B0502040204020203" pitchFamily="34" charset="0"/>
                </a:rPr>
                <a:t>REFERRAL</a:t>
              </a:r>
              <a:endParaRPr lang="en-US" sz="1000" b="1">
                <a:cs typeface="Segoe UI" panose="020B0502040204020203" pitchFamily="34" charset="0"/>
              </a:endParaRPr>
            </a:p>
          </p:txBody>
        </p:sp>
        <p:pic>
          <p:nvPicPr>
            <p:cNvPr id="12" name="Picture 11">
              <a:extLst>
                <a:ext uri="{FF2B5EF4-FFF2-40B4-BE49-F238E27FC236}">
                  <a16:creationId xmlns:a16="http://schemas.microsoft.com/office/drawing/2014/main" id="{CC504B75-E976-40DB-8C9F-837BD2F73E65}"/>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70694" y="5047565"/>
              <a:ext cx="752482" cy="677234"/>
            </a:xfrm>
            <a:prstGeom prst="rect">
              <a:avLst/>
            </a:prstGeom>
          </p:spPr>
        </p:pic>
      </p:grpSp>
      <p:grpSp>
        <p:nvGrpSpPr>
          <p:cNvPr id="4" name="Group 3">
            <a:extLst>
              <a:ext uri="{FF2B5EF4-FFF2-40B4-BE49-F238E27FC236}">
                <a16:creationId xmlns:a16="http://schemas.microsoft.com/office/drawing/2014/main" id="{3B141704-FDA9-490D-AC32-3A16B7C1A78D}"/>
              </a:ext>
            </a:extLst>
          </p:cNvPr>
          <p:cNvGrpSpPr/>
          <p:nvPr/>
        </p:nvGrpSpPr>
        <p:grpSpPr>
          <a:xfrm>
            <a:off x="775969" y="2566825"/>
            <a:ext cx="839596" cy="829900"/>
            <a:chOff x="809603" y="2478054"/>
            <a:chExt cx="839596" cy="829900"/>
          </a:xfrm>
        </p:grpSpPr>
        <p:grpSp>
          <p:nvGrpSpPr>
            <p:cNvPr id="14" name="Group 13">
              <a:extLst>
                <a:ext uri="{FF2B5EF4-FFF2-40B4-BE49-F238E27FC236}">
                  <a16:creationId xmlns:a16="http://schemas.microsoft.com/office/drawing/2014/main" id="{D5217C22-6D4C-47D2-A156-10EF1E6EBEC8}"/>
                </a:ext>
              </a:extLst>
            </p:cNvPr>
            <p:cNvGrpSpPr>
              <a:grpSpLocks noChangeAspect="1"/>
            </p:cNvGrpSpPr>
            <p:nvPr/>
          </p:nvGrpSpPr>
          <p:grpSpPr>
            <a:xfrm>
              <a:off x="809603" y="2478054"/>
              <a:ext cx="839596" cy="829900"/>
              <a:chOff x="5272391" y="5060981"/>
              <a:chExt cx="1300784" cy="1285763"/>
            </a:xfrm>
          </p:grpSpPr>
          <p:sp>
            <p:nvSpPr>
              <p:cNvPr id="15" name="Oval 14">
                <a:extLst>
                  <a:ext uri="{FF2B5EF4-FFF2-40B4-BE49-F238E27FC236}">
                    <a16:creationId xmlns:a16="http://schemas.microsoft.com/office/drawing/2014/main" id="{8B33B6E7-8547-4148-B52C-706C64D7B75D}"/>
                  </a:ext>
                </a:extLst>
              </p:cNvPr>
              <p:cNvSpPr/>
              <p:nvPr/>
            </p:nvSpPr>
            <p:spPr>
              <a:xfrm>
                <a:off x="5499748" y="5060981"/>
                <a:ext cx="846820" cy="846820"/>
              </a:xfrm>
              <a:prstGeom prst="ellipse">
                <a:avLst/>
              </a:prstGeom>
              <a:solidFill>
                <a:schemeClr val="bg1"/>
              </a:solid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16" name="TextBox 15">
                <a:extLst>
                  <a:ext uri="{FF2B5EF4-FFF2-40B4-BE49-F238E27FC236}">
                    <a16:creationId xmlns:a16="http://schemas.microsoft.com/office/drawing/2014/main" id="{3D381B46-F2C7-48D7-B497-9BC5075E0015}"/>
                  </a:ext>
                </a:extLst>
              </p:cNvPr>
              <p:cNvSpPr txBox="1"/>
              <p:nvPr/>
            </p:nvSpPr>
            <p:spPr>
              <a:xfrm>
                <a:off x="5272391" y="6012957"/>
                <a:ext cx="1300784" cy="333787"/>
              </a:xfrm>
              <a:prstGeom prst="rect">
                <a:avLst/>
              </a:prstGeom>
              <a:noFill/>
            </p:spPr>
            <p:txBody>
              <a:bodyPr wrap="square" rtlCol="0">
                <a:spAutoFit/>
              </a:bodyPr>
              <a:lstStyle/>
              <a:p>
                <a:r>
                  <a:rPr lang="en-US" sz="800" b="1">
                    <a:cs typeface="Segoe UI" panose="020B0502040204020203" pitchFamily="34" charset="0"/>
                  </a:rPr>
                  <a:t>MARKETING</a:t>
                </a:r>
                <a:endParaRPr lang="en-US" sz="1000" b="1">
                  <a:cs typeface="Segoe UI" panose="020B0502040204020203" pitchFamily="34" charset="0"/>
                </a:endParaRPr>
              </a:p>
            </p:txBody>
          </p:sp>
        </p:grpSp>
        <p:pic>
          <p:nvPicPr>
            <p:cNvPr id="13" name="Graphic 12" descr="Marketing with solid fill">
              <a:extLst>
                <a:ext uri="{FF2B5EF4-FFF2-40B4-BE49-F238E27FC236}">
                  <a16:creationId xmlns:a16="http://schemas.microsoft.com/office/drawing/2014/main" id="{17A9C98C-350E-4C3C-89B1-7624C9C1DC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7646" y="2587017"/>
              <a:ext cx="340434" cy="340434"/>
            </a:xfrm>
            <a:prstGeom prst="rect">
              <a:avLst/>
            </a:prstGeom>
          </p:spPr>
        </p:pic>
      </p:grpSp>
      <p:grpSp>
        <p:nvGrpSpPr>
          <p:cNvPr id="22" name="Group 21">
            <a:extLst>
              <a:ext uri="{FF2B5EF4-FFF2-40B4-BE49-F238E27FC236}">
                <a16:creationId xmlns:a16="http://schemas.microsoft.com/office/drawing/2014/main" id="{1E62B130-FC2D-4679-AB60-988A0DC7A5F2}"/>
              </a:ext>
            </a:extLst>
          </p:cNvPr>
          <p:cNvGrpSpPr>
            <a:grpSpLocks noChangeAspect="1"/>
          </p:cNvGrpSpPr>
          <p:nvPr/>
        </p:nvGrpSpPr>
        <p:grpSpPr>
          <a:xfrm>
            <a:off x="701760" y="4799393"/>
            <a:ext cx="1051610" cy="866971"/>
            <a:chOff x="3219875" y="4984762"/>
            <a:chExt cx="1501160" cy="1237590"/>
          </a:xfrm>
        </p:grpSpPr>
        <p:sp>
          <p:nvSpPr>
            <p:cNvPr id="23" name="Oval 22">
              <a:extLst>
                <a:ext uri="{FF2B5EF4-FFF2-40B4-BE49-F238E27FC236}">
                  <a16:creationId xmlns:a16="http://schemas.microsoft.com/office/drawing/2014/main" id="{29261731-7D9C-4489-A618-96652D774786}"/>
                </a:ext>
              </a:extLst>
            </p:cNvPr>
            <p:cNvSpPr/>
            <p:nvPr/>
          </p:nvSpPr>
          <p:spPr>
            <a:xfrm>
              <a:off x="3514647" y="4984762"/>
              <a:ext cx="846820" cy="846820"/>
            </a:xfrm>
            <a:prstGeom prst="ellipse">
              <a:avLst/>
            </a:prstGeom>
            <a:solidFill>
              <a:schemeClr val="bg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24" name="TextBox 23">
              <a:extLst>
                <a:ext uri="{FF2B5EF4-FFF2-40B4-BE49-F238E27FC236}">
                  <a16:creationId xmlns:a16="http://schemas.microsoft.com/office/drawing/2014/main" id="{580B74DF-D237-42E9-A13C-AA120C8DAB82}"/>
                </a:ext>
              </a:extLst>
            </p:cNvPr>
            <p:cNvSpPr txBox="1"/>
            <p:nvPr/>
          </p:nvSpPr>
          <p:spPr>
            <a:xfrm>
              <a:off x="3219875" y="5914808"/>
              <a:ext cx="1501160" cy="307544"/>
            </a:xfrm>
            <a:prstGeom prst="rect">
              <a:avLst/>
            </a:prstGeom>
            <a:noFill/>
            <a:ln>
              <a:noFill/>
            </a:ln>
          </p:spPr>
          <p:txBody>
            <a:bodyPr wrap="square" rtlCol="0">
              <a:spAutoFit/>
            </a:bodyPr>
            <a:lstStyle/>
            <a:p>
              <a:pPr algn="ctr"/>
              <a:r>
                <a:rPr lang="en-US" sz="800" b="1">
                  <a:cs typeface="Segoe UI" panose="020B0502040204020203" pitchFamily="34" charset="0"/>
                </a:rPr>
                <a:t>SUBSIDIARIES</a:t>
              </a:r>
            </a:p>
          </p:txBody>
        </p:sp>
        <p:pic>
          <p:nvPicPr>
            <p:cNvPr id="25" name="Picture 24">
              <a:extLst>
                <a:ext uri="{FF2B5EF4-FFF2-40B4-BE49-F238E27FC236}">
                  <a16:creationId xmlns:a16="http://schemas.microsoft.com/office/drawing/2014/main" id="{64514D9C-1844-4960-8D71-E41E270C9058}"/>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70694" y="5047565"/>
              <a:ext cx="752482" cy="677234"/>
            </a:xfrm>
            <a:prstGeom prst="rect">
              <a:avLst/>
            </a:prstGeom>
            <a:ln>
              <a:noFill/>
            </a:ln>
          </p:spPr>
        </p:pic>
      </p:grpSp>
      <p:grpSp>
        <p:nvGrpSpPr>
          <p:cNvPr id="17" name="Group 16">
            <a:extLst>
              <a:ext uri="{FF2B5EF4-FFF2-40B4-BE49-F238E27FC236}">
                <a16:creationId xmlns:a16="http://schemas.microsoft.com/office/drawing/2014/main" id="{13F80347-E772-4FAD-9E33-36DB90886EBA}"/>
              </a:ext>
            </a:extLst>
          </p:cNvPr>
          <p:cNvGrpSpPr/>
          <p:nvPr/>
        </p:nvGrpSpPr>
        <p:grpSpPr>
          <a:xfrm>
            <a:off x="678219" y="3611200"/>
            <a:ext cx="1051610" cy="1006466"/>
            <a:chOff x="678219" y="3501964"/>
            <a:chExt cx="1051610" cy="1006466"/>
          </a:xfrm>
        </p:grpSpPr>
        <p:grpSp>
          <p:nvGrpSpPr>
            <p:cNvPr id="18" name="Group 17">
              <a:extLst>
                <a:ext uri="{FF2B5EF4-FFF2-40B4-BE49-F238E27FC236}">
                  <a16:creationId xmlns:a16="http://schemas.microsoft.com/office/drawing/2014/main" id="{D5DDC8E4-68B5-489B-B5EE-F405F3FD1327}"/>
                </a:ext>
              </a:extLst>
            </p:cNvPr>
            <p:cNvGrpSpPr>
              <a:grpSpLocks noChangeAspect="1"/>
            </p:cNvGrpSpPr>
            <p:nvPr/>
          </p:nvGrpSpPr>
          <p:grpSpPr>
            <a:xfrm>
              <a:off x="678219" y="3501964"/>
              <a:ext cx="1051610" cy="1006466"/>
              <a:chOff x="3192762" y="4984762"/>
              <a:chExt cx="1501161" cy="1436716"/>
            </a:xfrm>
          </p:grpSpPr>
          <p:sp>
            <p:nvSpPr>
              <p:cNvPr id="19" name="Oval 18">
                <a:extLst>
                  <a:ext uri="{FF2B5EF4-FFF2-40B4-BE49-F238E27FC236}">
                    <a16:creationId xmlns:a16="http://schemas.microsoft.com/office/drawing/2014/main" id="{960C5552-783E-42F4-B3BF-73732D994749}"/>
                  </a:ext>
                </a:extLst>
              </p:cNvPr>
              <p:cNvSpPr/>
              <p:nvPr/>
            </p:nvSpPr>
            <p:spPr>
              <a:xfrm>
                <a:off x="3514647" y="4984762"/>
                <a:ext cx="846820" cy="846820"/>
              </a:xfrm>
              <a:prstGeom prst="ellipse">
                <a:avLst/>
              </a:prstGeom>
              <a:solidFill>
                <a:schemeClr val="bg1"/>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20" name="TextBox 19">
                <a:extLst>
                  <a:ext uri="{FF2B5EF4-FFF2-40B4-BE49-F238E27FC236}">
                    <a16:creationId xmlns:a16="http://schemas.microsoft.com/office/drawing/2014/main" id="{FA28B52A-AB6C-4C90-AECB-FF06D30A7A58}"/>
                  </a:ext>
                </a:extLst>
              </p:cNvPr>
              <p:cNvSpPr txBox="1"/>
              <p:nvPr/>
            </p:nvSpPr>
            <p:spPr>
              <a:xfrm>
                <a:off x="3192762" y="5938197"/>
                <a:ext cx="1501161" cy="483281"/>
              </a:xfrm>
              <a:prstGeom prst="rect">
                <a:avLst/>
              </a:prstGeom>
              <a:noFill/>
              <a:ln>
                <a:noFill/>
              </a:ln>
            </p:spPr>
            <p:txBody>
              <a:bodyPr wrap="square" rtlCol="0">
                <a:spAutoFit/>
              </a:bodyPr>
              <a:lstStyle/>
              <a:p>
                <a:pPr algn="ctr"/>
                <a:r>
                  <a:rPr lang="en-US" sz="800" b="1">
                    <a:cs typeface="Segoe UI" panose="020B0502040204020203" pitchFamily="34" charset="0"/>
                  </a:rPr>
                  <a:t>PAYER CONTRACTS</a:t>
                </a:r>
              </a:p>
            </p:txBody>
          </p:sp>
        </p:grpSp>
        <p:pic>
          <p:nvPicPr>
            <p:cNvPr id="26" name="Graphic 25" descr="Handshake">
              <a:extLst>
                <a:ext uri="{FF2B5EF4-FFF2-40B4-BE49-F238E27FC236}">
                  <a16:creationId xmlns:a16="http://schemas.microsoft.com/office/drawing/2014/main" id="{1403CA3C-001D-41CA-8DD9-283C1E9A0D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9251" y="3573710"/>
              <a:ext cx="497218" cy="497218"/>
            </a:xfrm>
            <a:prstGeom prst="rect">
              <a:avLst/>
            </a:prstGeom>
          </p:spPr>
        </p:pic>
      </p:grpSp>
      <p:grpSp>
        <p:nvGrpSpPr>
          <p:cNvPr id="21" name="Group 20">
            <a:extLst>
              <a:ext uri="{FF2B5EF4-FFF2-40B4-BE49-F238E27FC236}">
                <a16:creationId xmlns:a16="http://schemas.microsoft.com/office/drawing/2014/main" id="{B2AAD50E-4FFE-4AB8-AAFC-415995CAA72D}"/>
              </a:ext>
            </a:extLst>
          </p:cNvPr>
          <p:cNvGrpSpPr/>
          <p:nvPr/>
        </p:nvGrpSpPr>
        <p:grpSpPr>
          <a:xfrm>
            <a:off x="636538" y="5849882"/>
            <a:ext cx="1118458" cy="964752"/>
            <a:chOff x="636538" y="5740646"/>
            <a:chExt cx="1118458" cy="964752"/>
          </a:xfrm>
        </p:grpSpPr>
        <p:grpSp>
          <p:nvGrpSpPr>
            <p:cNvPr id="28" name="Group 27">
              <a:extLst>
                <a:ext uri="{FF2B5EF4-FFF2-40B4-BE49-F238E27FC236}">
                  <a16:creationId xmlns:a16="http://schemas.microsoft.com/office/drawing/2014/main" id="{99B67A35-9ABB-4BD5-AD03-64FDFD41E47E}"/>
                </a:ext>
              </a:extLst>
            </p:cNvPr>
            <p:cNvGrpSpPr>
              <a:grpSpLocks noChangeAspect="1"/>
            </p:cNvGrpSpPr>
            <p:nvPr/>
          </p:nvGrpSpPr>
          <p:grpSpPr>
            <a:xfrm>
              <a:off x="636538" y="5740646"/>
              <a:ext cx="1118458" cy="964752"/>
              <a:chOff x="3125489" y="4984762"/>
              <a:chExt cx="1595547" cy="1376274"/>
            </a:xfrm>
          </p:grpSpPr>
          <p:sp>
            <p:nvSpPr>
              <p:cNvPr id="29" name="Oval 28">
                <a:extLst>
                  <a:ext uri="{FF2B5EF4-FFF2-40B4-BE49-F238E27FC236}">
                    <a16:creationId xmlns:a16="http://schemas.microsoft.com/office/drawing/2014/main" id="{3B99C959-04B3-48A0-B31B-90413BF4EF9A}"/>
                  </a:ext>
                </a:extLst>
              </p:cNvPr>
              <p:cNvSpPr/>
              <p:nvPr/>
            </p:nvSpPr>
            <p:spPr>
              <a:xfrm>
                <a:off x="3514647" y="4984762"/>
                <a:ext cx="846820" cy="846820"/>
              </a:xfrm>
              <a:prstGeom prst="ellipse">
                <a:avLst/>
              </a:prstGeom>
              <a:solidFill>
                <a:schemeClr val="bg1"/>
              </a:solid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30" name="TextBox 29">
                <a:extLst>
                  <a:ext uri="{FF2B5EF4-FFF2-40B4-BE49-F238E27FC236}">
                    <a16:creationId xmlns:a16="http://schemas.microsoft.com/office/drawing/2014/main" id="{B9CE877E-D7F8-4BE3-8857-EAEAC28FEC23}"/>
                  </a:ext>
                </a:extLst>
              </p:cNvPr>
              <p:cNvSpPr txBox="1"/>
              <p:nvPr/>
            </p:nvSpPr>
            <p:spPr>
              <a:xfrm>
                <a:off x="3125489" y="5914807"/>
                <a:ext cx="1595547" cy="446229"/>
              </a:xfrm>
              <a:prstGeom prst="rect">
                <a:avLst/>
              </a:prstGeom>
              <a:noFill/>
              <a:ln>
                <a:noFill/>
              </a:ln>
            </p:spPr>
            <p:txBody>
              <a:bodyPr wrap="square" rtlCol="0">
                <a:spAutoFit/>
              </a:bodyPr>
              <a:lstStyle/>
              <a:p>
                <a:pPr algn="ctr"/>
                <a:r>
                  <a:rPr lang="en-US" sz="800" b="1">
                    <a:cs typeface="Segoe UI" panose="020B0502040204020203" pitchFamily="34" charset="0"/>
                  </a:rPr>
                  <a:t>EVIDENCE-BASED PROGRAMS</a:t>
                </a:r>
              </a:p>
            </p:txBody>
          </p:sp>
        </p:grpSp>
        <p:pic>
          <p:nvPicPr>
            <p:cNvPr id="27" name="Graphic 26" descr="Business Growth">
              <a:extLst>
                <a:ext uri="{FF2B5EF4-FFF2-40B4-BE49-F238E27FC236}">
                  <a16:creationId xmlns:a16="http://schemas.microsoft.com/office/drawing/2014/main" id="{59FED9DE-4093-460B-9B51-B9A5E6B034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8433" y="5858074"/>
              <a:ext cx="398634" cy="398634"/>
            </a:xfrm>
            <a:prstGeom prst="rect">
              <a:avLst/>
            </a:prstGeom>
          </p:spPr>
        </p:pic>
      </p:grpSp>
      <p:sp>
        <p:nvSpPr>
          <p:cNvPr id="44" name="Slide Number Placeholder 1">
            <a:extLst>
              <a:ext uri="{FF2B5EF4-FFF2-40B4-BE49-F238E27FC236}">
                <a16:creationId xmlns:a16="http://schemas.microsoft.com/office/drawing/2014/main" id="{50D1E0AD-BF43-46A9-8CAE-B9A8F29CE901}"/>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36</a:t>
            </a:fld>
            <a:endParaRPr lang="en-US"/>
          </a:p>
        </p:txBody>
      </p:sp>
    </p:spTree>
    <p:extLst>
      <p:ext uri="{BB962C8B-B14F-4D97-AF65-F5344CB8AC3E}">
        <p14:creationId xmlns:p14="http://schemas.microsoft.com/office/powerpoint/2010/main" val="4056012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E33650-BEE1-47DC-9A88-053C8862375B}"/>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37</a:t>
            </a:fld>
            <a:endParaRPr lang="en-US"/>
          </a:p>
        </p:txBody>
      </p:sp>
      <p:sp>
        <p:nvSpPr>
          <p:cNvPr id="3" name="Title 2">
            <a:extLst>
              <a:ext uri="{FF2B5EF4-FFF2-40B4-BE49-F238E27FC236}">
                <a16:creationId xmlns:a16="http://schemas.microsoft.com/office/drawing/2014/main" id="{8DB88B4A-93C3-4D79-9F92-7DF4DC3AD532}"/>
              </a:ext>
            </a:extLst>
          </p:cNvPr>
          <p:cNvSpPr>
            <a:spLocks noGrp="1"/>
          </p:cNvSpPr>
          <p:nvPr>
            <p:ph type="title"/>
          </p:nvPr>
        </p:nvSpPr>
        <p:spPr>
          <a:xfrm>
            <a:off x="1003266" y="85801"/>
            <a:ext cx="10543696" cy="779991"/>
          </a:xfrm>
        </p:spPr>
        <p:txBody>
          <a:bodyPr>
            <a:normAutofit fontScale="90000"/>
          </a:bodyPr>
          <a:lstStyle/>
          <a:p>
            <a:r>
              <a:rPr lang="en-US"/>
              <a:t>Our Sustainability Journey</a:t>
            </a:r>
          </a:p>
        </p:txBody>
      </p:sp>
      <p:grpSp>
        <p:nvGrpSpPr>
          <p:cNvPr id="9" name="Group 8">
            <a:extLst>
              <a:ext uri="{FF2B5EF4-FFF2-40B4-BE49-F238E27FC236}">
                <a16:creationId xmlns:a16="http://schemas.microsoft.com/office/drawing/2014/main" id="{4341BE68-BCB7-4924-951B-C76787246FE9}"/>
              </a:ext>
            </a:extLst>
          </p:cNvPr>
          <p:cNvGrpSpPr>
            <a:grpSpLocks noChangeAspect="1"/>
          </p:cNvGrpSpPr>
          <p:nvPr/>
        </p:nvGrpSpPr>
        <p:grpSpPr>
          <a:xfrm>
            <a:off x="708644" y="1627885"/>
            <a:ext cx="1051610" cy="883358"/>
            <a:chOff x="3192762" y="4984762"/>
            <a:chExt cx="1501161" cy="1260980"/>
          </a:xfrm>
        </p:grpSpPr>
        <p:sp>
          <p:nvSpPr>
            <p:cNvPr id="10" name="Oval 9">
              <a:extLst>
                <a:ext uri="{FF2B5EF4-FFF2-40B4-BE49-F238E27FC236}">
                  <a16:creationId xmlns:a16="http://schemas.microsoft.com/office/drawing/2014/main" id="{4E059723-0C9D-4A7B-8659-508541266E6A}"/>
                </a:ext>
              </a:extLst>
            </p:cNvPr>
            <p:cNvSpPr/>
            <p:nvPr/>
          </p:nvSpPr>
          <p:spPr>
            <a:xfrm>
              <a:off x="3514647" y="4984762"/>
              <a:ext cx="846820" cy="846820"/>
            </a:xfrm>
            <a:prstGeom prst="ellipse">
              <a:avLst/>
            </a:prstGeom>
            <a:solidFill>
              <a:schemeClr val="bg1"/>
            </a:solidFill>
            <a:ln w="127000">
              <a:solidFill>
                <a:srgbClr val="2E9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11" name="TextBox 10">
              <a:extLst>
                <a:ext uri="{FF2B5EF4-FFF2-40B4-BE49-F238E27FC236}">
                  <a16:creationId xmlns:a16="http://schemas.microsoft.com/office/drawing/2014/main" id="{A454ECF9-EDF3-4BB8-9F1C-87E2B644C4CC}"/>
                </a:ext>
              </a:extLst>
            </p:cNvPr>
            <p:cNvSpPr txBox="1"/>
            <p:nvPr/>
          </p:nvSpPr>
          <p:spPr>
            <a:xfrm>
              <a:off x="3192762" y="5938199"/>
              <a:ext cx="1501161" cy="307543"/>
            </a:xfrm>
            <a:prstGeom prst="rect">
              <a:avLst/>
            </a:prstGeom>
            <a:noFill/>
          </p:spPr>
          <p:txBody>
            <a:bodyPr wrap="square" rtlCol="0">
              <a:spAutoFit/>
            </a:bodyPr>
            <a:lstStyle/>
            <a:p>
              <a:pPr algn="ctr"/>
              <a:r>
                <a:rPr lang="en-US" sz="800" b="1">
                  <a:cs typeface="Segoe UI" panose="020B0502040204020203" pitchFamily="34" charset="0"/>
                </a:rPr>
                <a:t>REFERRAL</a:t>
              </a:r>
              <a:endParaRPr lang="en-US" sz="1000" b="1">
                <a:cs typeface="Segoe UI" panose="020B0502040204020203" pitchFamily="34" charset="0"/>
              </a:endParaRPr>
            </a:p>
          </p:txBody>
        </p:sp>
        <p:pic>
          <p:nvPicPr>
            <p:cNvPr id="12" name="Picture 11">
              <a:extLst>
                <a:ext uri="{FF2B5EF4-FFF2-40B4-BE49-F238E27FC236}">
                  <a16:creationId xmlns:a16="http://schemas.microsoft.com/office/drawing/2014/main" id="{CC504B75-E976-40DB-8C9F-837BD2F73E65}"/>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70694" y="5047565"/>
              <a:ext cx="752482" cy="677234"/>
            </a:xfrm>
            <a:prstGeom prst="rect">
              <a:avLst/>
            </a:prstGeom>
          </p:spPr>
        </p:pic>
      </p:grpSp>
      <p:grpSp>
        <p:nvGrpSpPr>
          <p:cNvPr id="4" name="Group 3">
            <a:extLst>
              <a:ext uri="{FF2B5EF4-FFF2-40B4-BE49-F238E27FC236}">
                <a16:creationId xmlns:a16="http://schemas.microsoft.com/office/drawing/2014/main" id="{3B141704-FDA9-490D-AC32-3A16B7C1A78D}"/>
              </a:ext>
            </a:extLst>
          </p:cNvPr>
          <p:cNvGrpSpPr/>
          <p:nvPr/>
        </p:nvGrpSpPr>
        <p:grpSpPr>
          <a:xfrm>
            <a:off x="775969" y="2566825"/>
            <a:ext cx="839596" cy="829900"/>
            <a:chOff x="809603" y="2478054"/>
            <a:chExt cx="839596" cy="829900"/>
          </a:xfrm>
        </p:grpSpPr>
        <p:grpSp>
          <p:nvGrpSpPr>
            <p:cNvPr id="14" name="Group 13">
              <a:extLst>
                <a:ext uri="{FF2B5EF4-FFF2-40B4-BE49-F238E27FC236}">
                  <a16:creationId xmlns:a16="http://schemas.microsoft.com/office/drawing/2014/main" id="{D5217C22-6D4C-47D2-A156-10EF1E6EBEC8}"/>
                </a:ext>
              </a:extLst>
            </p:cNvPr>
            <p:cNvGrpSpPr>
              <a:grpSpLocks noChangeAspect="1"/>
            </p:cNvGrpSpPr>
            <p:nvPr/>
          </p:nvGrpSpPr>
          <p:grpSpPr>
            <a:xfrm>
              <a:off x="809603" y="2478054"/>
              <a:ext cx="839596" cy="829900"/>
              <a:chOff x="5272391" y="5060981"/>
              <a:chExt cx="1300784" cy="1285763"/>
            </a:xfrm>
          </p:grpSpPr>
          <p:sp>
            <p:nvSpPr>
              <p:cNvPr id="15" name="Oval 14">
                <a:extLst>
                  <a:ext uri="{FF2B5EF4-FFF2-40B4-BE49-F238E27FC236}">
                    <a16:creationId xmlns:a16="http://schemas.microsoft.com/office/drawing/2014/main" id="{8B33B6E7-8547-4148-B52C-706C64D7B75D}"/>
                  </a:ext>
                </a:extLst>
              </p:cNvPr>
              <p:cNvSpPr/>
              <p:nvPr/>
            </p:nvSpPr>
            <p:spPr>
              <a:xfrm>
                <a:off x="5499748" y="5060981"/>
                <a:ext cx="846820" cy="846820"/>
              </a:xfrm>
              <a:prstGeom prst="ellipse">
                <a:avLst/>
              </a:prstGeom>
              <a:solidFill>
                <a:schemeClr val="bg1"/>
              </a:solid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16" name="TextBox 15">
                <a:extLst>
                  <a:ext uri="{FF2B5EF4-FFF2-40B4-BE49-F238E27FC236}">
                    <a16:creationId xmlns:a16="http://schemas.microsoft.com/office/drawing/2014/main" id="{3D381B46-F2C7-48D7-B497-9BC5075E0015}"/>
                  </a:ext>
                </a:extLst>
              </p:cNvPr>
              <p:cNvSpPr txBox="1"/>
              <p:nvPr/>
            </p:nvSpPr>
            <p:spPr>
              <a:xfrm>
                <a:off x="5272391" y="6012957"/>
                <a:ext cx="1300784" cy="333787"/>
              </a:xfrm>
              <a:prstGeom prst="rect">
                <a:avLst/>
              </a:prstGeom>
              <a:noFill/>
            </p:spPr>
            <p:txBody>
              <a:bodyPr wrap="square" rtlCol="0">
                <a:spAutoFit/>
              </a:bodyPr>
              <a:lstStyle/>
              <a:p>
                <a:r>
                  <a:rPr lang="en-US" sz="800" b="1">
                    <a:cs typeface="Segoe UI" panose="020B0502040204020203" pitchFamily="34" charset="0"/>
                  </a:rPr>
                  <a:t>MARKETING</a:t>
                </a:r>
                <a:endParaRPr lang="en-US" sz="1000" b="1">
                  <a:cs typeface="Segoe UI" panose="020B0502040204020203" pitchFamily="34" charset="0"/>
                </a:endParaRPr>
              </a:p>
            </p:txBody>
          </p:sp>
        </p:grpSp>
        <p:pic>
          <p:nvPicPr>
            <p:cNvPr id="13" name="Graphic 12" descr="Marketing with solid fill">
              <a:extLst>
                <a:ext uri="{FF2B5EF4-FFF2-40B4-BE49-F238E27FC236}">
                  <a16:creationId xmlns:a16="http://schemas.microsoft.com/office/drawing/2014/main" id="{17A9C98C-350E-4C3C-89B1-7624C9C1DC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7646" y="2587017"/>
              <a:ext cx="340434" cy="340434"/>
            </a:xfrm>
            <a:prstGeom prst="rect">
              <a:avLst/>
            </a:prstGeom>
          </p:spPr>
        </p:pic>
      </p:grpSp>
      <p:grpSp>
        <p:nvGrpSpPr>
          <p:cNvPr id="22" name="Group 21">
            <a:extLst>
              <a:ext uri="{FF2B5EF4-FFF2-40B4-BE49-F238E27FC236}">
                <a16:creationId xmlns:a16="http://schemas.microsoft.com/office/drawing/2014/main" id="{1E62B130-FC2D-4679-AB60-988A0DC7A5F2}"/>
              </a:ext>
            </a:extLst>
          </p:cNvPr>
          <p:cNvGrpSpPr>
            <a:grpSpLocks noChangeAspect="1"/>
          </p:cNvGrpSpPr>
          <p:nvPr/>
        </p:nvGrpSpPr>
        <p:grpSpPr>
          <a:xfrm>
            <a:off x="701760" y="4799393"/>
            <a:ext cx="1051610" cy="866971"/>
            <a:chOff x="3219875" y="4984762"/>
            <a:chExt cx="1501160" cy="1237590"/>
          </a:xfrm>
        </p:grpSpPr>
        <p:sp>
          <p:nvSpPr>
            <p:cNvPr id="23" name="Oval 22">
              <a:extLst>
                <a:ext uri="{FF2B5EF4-FFF2-40B4-BE49-F238E27FC236}">
                  <a16:creationId xmlns:a16="http://schemas.microsoft.com/office/drawing/2014/main" id="{29261731-7D9C-4489-A618-96652D774786}"/>
                </a:ext>
              </a:extLst>
            </p:cNvPr>
            <p:cNvSpPr/>
            <p:nvPr/>
          </p:nvSpPr>
          <p:spPr>
            <a:xfrm>
              <a:off x="3514647" y="4984762"/>
              <a:ext cx="846820" cy="846820"/>
            </a:xfrm>
            <a:prstGeom prst="ellipse">
              <a:avLst/>
            </a:prstGeom>
            <a:solidFill>
              <a:schemeClr val="bg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24" name="TextBox 23">
              <a:extLst>
                <a:ext uri="{FF2B5EF4-FFF2-40B4-BE49-F238E27FC236}">
                  <a16:creationId xmlns:a16="http://schemas.microsoft.com/office/drawing/2014/main" id="{580B74DF-D237-42E9-A13C-AA120C8DAB82}"/>
                </a:ext>
              </a:extLst>
            </p:cNvPr>
            <p:cNvSpPr txBox="1"/>
            <p:nvPr/>
          </p:nvSpPr>
          <p:spPr>
            <a:xfrm>
              <a:off x="3219875" y="5914808"/>
              <a:ext cx="1501160" cy="307544"/>
            </a:xfrm>
            <a:prstGeom prst="rect">
              <a:avLst/>
            </a:prstGeom>
            <a:noFill/>
            <a:ln>
              <a:noFill/>
            </a:ln>
          </p:spPr>
          <p:txBody>
            <a:bodyPr wrap="square" rtlCol="0">
              <a:spAutoFit/>
            </a:bodyPr>
            <a:lstStyle/>
            <a:p>
              <a:pPr algn="ctr"/>
              <a:r>
                <a:rPr lang="en-US" sz="800" b="1">
                  <a:cs typeface="Segoe UI" panose="020B0502040204020203" pitchFamily="34" charset="0"/>
                </a:rPr>
                <a:t>SUBSIDIARIES</a:t>
              </a:r>
            </a:p>
          </p:txBody>
        </p:sp>
        <p:pic>
          <p:nvPicPr>
            <p:cNvPr id="25" name="Picture 24">
              <a:extLst>
                <a:ext uri="{FF2B5EF4-FFF2-40B4-BE49-F238E27FC236}">
                  <a16:creationId xmlns:a16="http://schemas.microsoft.com/office/drawing/2014/main" id="{64514D9C-1844-4960-8D71-E41E270C9058}"/>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70694" y="5047565"/>
              <a:ext cx="752482" cy="677234"/>
            </a:xfrm>
            <a:prstGeom prst="rect">
              <a:avLst/>
            </a:prstGeom>
            <a:ln>
              <a:noFill/>
            </a:ln>
          </p:spPr>
        </p:pic>
      </p:grpSp>
      <p:grpSp>
        <p:nvGrpSpPr>
          <p:cNvPr id="17" name="Group 16">
            <a:extLst>
              <a:ext uri="{FF2B5EF4-FFF2-40B4-BE49-F238E27FC236}">
                <a16:creationId xmlns:a16="http://schemas.microsoft.com/office/drawing/2014/main" id="{13F80347-E772-4FAD-9E33-36DB90886EBA}"/>
              </a:ext>
            </a:extLst>
          </p:cNvPr>
          <p:cNvGrpSpPr/>
          <p:nvPr/>
        </p:nvGrpSpPr>
        <p:grpSpPr>
          <a:xfrm>
            <a:off x="678219" y="3611200"/>
            <a:ext cx="1051610" cy="1006466"/>
            <a:chOff x="678219" y="3501964"/>
            <a:chExt cx="1051610" cy="1006466"/>
          </a:xfrm>
        </p:grpSpPr>
        <p:grpSp>
          <p:nvGrpSpPr>
            <p:cNvPr id="18" name="Group 17">
              <a:extLst>
                <a:ext uri="{FF2B5EF4-FFF2-40B4-BE49-F238E27FC236}">
                  <a16:creationId xmlns:a16="http://schemas.microsoft.com/office/drawing/2014/main" id="{D5DDC8E4-68B5-489B-B5EE-F405F3FD1327}"/>
                </a:ext>
              </a:extLst>
            </p:cNvPr>
            <p:cNvGrpSpPr>
              <a:grpSpLocks noChangeAspect="1"/>
            </p:cNvGrpSpPr>
            <p:nvPr/>
          </p:nvGrpSpPr>
          <p:grpSpPr>
            <a:xfrm>
              <a:off x="678219" y="3501964"/>
              <a:ext cx="1051610" cy="1006466"/>
              <a:chOff x="3192762" y="4984762"/>
              <a:chExt cx="1501161" cy="1436716"/>
            </a:xfrm>
          </p:grpSpPr>
          <p:sp>
            <p:nvSpPr>
              <p:cNvPr id="19" name="Oval 18">
                <a:extLst>
                  <a:ext uri="{FF2B5EF4-FFF2-40B4-BE49-F238E27FC236}">
                    <a16:creationId xmlns:a16="http://schemas.microsoft.com/office/drawing/2014/main" id="{960C5552-783E-42F4-B3BF-73732D994749}"/>
                  </a:ext>
                </a:extLst>
              </p:cNvPr>
              <p:cNvSpPr/>
              <p:nvPr/>
            </p:nvSpPr>
            <p:spPr>
              <a:xfrm>
                <a:off x="3514647" y="4984762"/>
                <a:ext cx="846820" cy="846820"/>
              </a:xfrm>
              <a:prstGeom prst="ellipse">
                <a:avLst/>
              </a:prstGeom>
              <a:solidFill>
                <a:schemeClr val="bg1"/>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20" name="TextBox 19">
                <a:extLst>
                  <a:ext uri="{FF2B5EF4-FFF2-40B4-BE49-F238E27FC236}">
                    <a16:creationId xmlns:a16="http://schemas.microsoft.com/office/drawing/2014/main" id="{FA28B52A-AB6C-4C90-AECB-FF06D30A7A58}"/>
                  </a:ext>
                </a:extLst>
              </p:cNvPr>
              <p:cNvSpPr txBox="1"/>
              <p:nvPr/>
            </p:nvSpPr>
            <p:spPr>
              <a:xfrm>
                <a:off x="3192762" y="5938197"/>
                <a:ext cx="1501161" cy="483281"/>
              </a:xfrm>
              <a:prstGeom prst="rect">
                <a:avLst/>
              </a:prstGeom>
              <a:noFill/>
              <a:ln>
                <a:noFill/>
              </a:ln>
            </p:spPr>
            <p:txBody>
              <a:bodyPr wrap="square" rtlCol="0">
                <a:spAutoFit/>
              </a:bodyPr>
              <a:lstStyle/>
              <a:p>
                <a:pPr algn="ctr"/>
                <a:r>
                  <a:rPr lang="en-US" sz="800" b="1">
                    <a:cs typeface="Segoe UI" panose="020B0502040204020203" pitchFamily="34" charset="0"/>
                  </a:rPr>
                  <a:t>PAYER CONTRACTS</a:t>
                </a:r>
              </a:p>
            </p:txBody>
          </p:sp>
        </p:grpSp>
        <p:pic>
          <p:nvPicPr>
            <p:cNvPr id="26" name="Graphic 25" descr="Handshake">
              <a:extLst>
                <a:ext uri="{FF2B5EF4-FFF2-40B4-BE49-F238E27FC236}">
                  <a16:creationId xmlns:a16="http://schemas.microsoft.com/office/drawing/2014/main" id="{1403CA3C-001D-41CA-8DD9-283C1E9A0D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9251" y="3573710"/>
              <a:ext cx="497218" cy="497218"/>
            </a:xfrm>
            <a:prstGeom prst="rect">
              <a:avLst/>
            </a:prstGeom>
          </p:spPr>
        </p:pic>
      </p:grpSp>
      <p:grpSp>
        <p:nvGrpSpPr>
          <p:cNvPr id="21" name="Group 20">
            <a:extLst>
              <a:ext uri="{FF2B5EF4-FFF2-40B4-BE49-F238E27FC236}">
                <a16:creationId xmlns:a16="http://schemas.microsoft.com/office/drawing/2014/main" id="{B2AAD50E-4FFE-4AB8-AAFC-415995CAA72D}"/>
              </a:ext>
            </a:extLst>
          </p:cNvPr>
          <p:cNvGrpSpPr/>
          <p:nvPr/>
        </p:nvGrpSpPr>
        <p:grpSpPr>
          <a:xfrm>
            <a:off x="636538" y="5849882"/>
            <a:ext cx="1118458" cy="964752"/>
            <a:chOff x="636538" y="5740646"/>
            <a:chExt cx="1118458" cy="964752"/>
          </a:xfrm>
        </p:grpSpPr>
        <p:grpSp>
          <p:nvGrpSpPr>
            <p:cNvPr id="28" name="Group 27">
              <a:extLst>
                <a:ext uri="{FF2B5EF4-FFF2-40B4-BE49-F238E27FC236}">
                  <a16:creationId xmlns:a16="http://schemas.microsoft.com/office/drawing/2014/main" id="{99B67A35-9ABB-4BD5-AD03-64FDFD41E47E}"/>
                </a:ext>
              </a:extLst>
            </p:cNvPr>
            <p:cNvGrpSpPr>
              <a:grpSpLocks noChangeAspect="1"/>
            </p:cNvGrpSpPr>
            <p:nvPr/>
          </p:nvGrpSpPr>
          <p:grpSpPr>
            <a:xfrm>
              <a:off x="636538" y="5740646"/>
              <a:ext cx="1118458" cy="964752"/>
              <a:chOff x="3125489" y="4984762"/>
              <a:chExt cx="1595547" cy="1376274"/>
            </a:xfrm>
          </p:grpSpPr>
          <p:sp>
            <p:nvSpPr>
              <p:cNvPr id="29" name="Oval 28">
                <a:extLst>
                  <a:ext uri="{FF2B5EF4-FFF2-40B4-BE49-F238E27FC236}">
                    <a16:creationId xmlns:a16="http://schemas.microsoft.com/office/drawing/2014/main" id="{3B99C959-04B3-48A0-B31B-90413BF4EF9A}"/>
                  </a:ext>
                </a:extLst>
              </p:cNvPr>
              <p:cNvSpPr/>
              <p:nvPr/>
            </p:nvSpPr>
            <p:spPr>
              <a:xfrm>
                <a:off x="3514647" y="4984762"/>
                <a:ext cx="846820" cy="846820"/>
              </a:xfrm>
              <a:prstGeom prst="ellipse">
                <a:avLst/>
              </a:prstGeom>
              <a:solidFill>
                <a:schemeClr val="bg1"/>
              </a:solid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30" name="TextBox 29">
                <a:extLst>
                  <a:ext uri="{FF2B5EF4-FFF2-40B4-BE49-F238E27FC236}">
                    <a16:creationId xmlns:a16="http://schemas.microsoft.com/office/drawing/2014/main" id="{B9CE877E-D7F8-4BE3-8857-EAEAC28FEC23}"/>
                  </a:ext>
                </a:extLst>
              </p:cNvPr>
              <p:cNvSpPr txBox="1"/>
              <p:nvPr/>
            </p:nvSpPr>
            <p:spPr>
              <a:xfrm>
                <a:off x="3125489" y="5914807"/>
                <a:ext cx="1595547" cy="446229"/>
              </a:xfrm>
              <a:prstGeom prst="rect">
                <a:avLst/>
              </a:prstGeom>
              <a:noFill/>
              <a:ln>
                <a:noFill/>
              </a:ln>
            </p:spPr>
            <p:txBody>
              <a:bodyPr wrap="square" rtlCol="0">
                <a:spAutoFit/>
              </a:bodyPr>
              <a:lstStyle/>
              <a:p>
                <a:pPr algn="ctr"/>
                <a:r>
                  <a:rPr lang="en-US" sz="800" b="1">
                    <a:cs typeface="Segoe UI" panose="020B0502040204020203" pitchFamily="34" charset="0"/>
                  </a:rPr>
                  <a:t>EVIDENCE-BASED PROGRAMS</a:t>
                </a:r>
              </a:p>
            </p:txBody>
          </p:sp>
        </p:grpSp>
        <p:pic>
          <p:nvPicPr>
            <p:cNvPr id="27" name="Graphic 26" descr="Business Growth">
              <a:extLst>
                <a:ext uri="{FF2B5EF4-FFF2-40B4-BE49-F238E27FC236}">
                  <a16:creationId xmlns:a16="http://schemas.microsoft.com/office/drawing/2014/main" id="{59FED9DE-4093-460B-9B51-B9A5E6B034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8433" y="5858074"/>
              <a:ext cx="398634" cy="398634"/>
            </a:xfrm>
            <a:prstGeom prst="rect">
              <a:avLst/>
            </a:prstGeom>
          </p:spPr>
        </p:pic>
      </p:grpSp>
      <p:graphicFrame>
        <p:nvGraphicFramePr>
          <p:cNvPr id="6" name="Table 6">
            <a:extLst>
              <a:ext uri="{FF2B5EF4-FFF2-40B4-BE49-F238E27FC236}">
                <a16:creationId xmlns:a16="http://schemas.microsoft.com/office/drawing/2014/main" id="{41C0B3D0-7932-438D-A490-810E14DF7EBE}"/>
              </a:ext>
            </a:extLst>
          </p:cNvPr>
          <p:cNvGraphicFramePr>
            <a:graphicFrameLocks noGrp="1"/>
          </p:cNvGraphicFramePr>
          <p:nvPr>
            <p:extLst>
              <p:ext uri="{D42A27DB-BD31-4B8C-83A1-F6EECF244321}">
                <p14:modId xmlns:p14="http://schemas.microsoft.com/office/powerpoint/2010/main" val="801084560"/>
              </p:ext>
            </p:extLst>
          </p:nvPr>
        </p:nvGraphicFramePr>
        <p:xfrm>
          <a:off x="1706079" y="840518"/>
          <a:ext cx="9868310" cy="5817715"/>
        </p:xfrm>
        <a:graphic>
          <a:graphicData uri="http://schemas.openxmlformats.org/drawingml/2006/table">
            <a:tbl>
              <a:tblPr firstRow="1" bandRow="1">
                <a:tableStyleId>{00A15C55-8517-42AA-B614-E9B94910E393}</a:tableStyleId>
              </a:tblPr>
              <a:tblGrid>
                <a:gridCol w="6393293">
                  <a:extLst>
                    <a:ext uri="{9D8B030D-6E8A-4147-A177-3AD203B41FA5}">
                      <a16:colId xmlns:a16="http://schemas.microsoft.com/office/drawing/2014/main" val="3674523793"/>
                    </a:ext>
                  </a:extLst>
                </a:gridCol>
                <a:gridCol w="3475017">
                  <a:extLst>
                    <a:ext uri="{9D8B030D-6E8A-4147-A177-3AD203B41FA5}">
                      <a16:colId xmlns:a16="http://schemas.microsoft.com/office/drawing/2014/main" val="3259677185"/>
                    </a:ext>
                  </a:extLst>
                </a:gridCol>
              </a:tblGrid>
              <a:tr h="639194">
                <a:tc>
                  <a:txBody>
                    <a:bodyPr/>
                    <a:lstStyle/>
                    <a:p>
                      <a:pPr algn="ctr"/>
                      <a:r>
                        <a:rPr lang="en-US"/>
                        <a:t>Planned Goals</a:t>
                      </a:r>
                    </a:p>
                  </a:txBody>
                  <a:tcPr/>
                </a:tc>
                <a:tc>
                  <a:txBody>
                    <a:bodyPr/>
                    <a:lstStyle/>
                    <a:p>
                      <a:pPr algn="ctr"/>
                      <a:r>
                        <a:rPr lang="en-US"/>
                        <a:t>Timeframe</a:t>
                      </a:r>
                    </a:p>
                  </a:txBody>
                  <a:tcPr/>
                </a:tc>
                <a:extLst>
                  <a:ext uri="{0D108BD9-81ED-4DB2-BD59-A6C34878D82A}">
                    <a16:rowId xmlns:a16="http://schemas.microsoft.com/office/drawing/2014/main" val="2226963509"/>
                  </a:ext>
                </a:extLst>
              </a:tr>
              <a:tr h="938315">
                <a:tc>
                  <a:txBody>
                    <a:bodyPr/>
                    <a:lstStyle/>
                    <a:p>
                      <a:r>
                        <a:rPr lang="en-US">
                          <a:solidFill>
                            <a:srgbClr val="193560"/>
                          </a:solidFill>
                        </a:rPr>
                        <a:t>*insert brief details about specific goals for this category*</a:t>
                      </a:r>
                    </a:p>
                  </a:txBody>
                  <a:tcPr/>
                </a:tc>
                <a:tc>
                  <a:txBody>
                    <a:bodyPr/>
                    <a:lstStyle/>
                    <a:p>
                      <a:r>
                        <a:rPr lang="en-US">
                          <a:solidFill>
                            <a:srgbClr val="193560"/>
                          </a:solidFill>
                        </a:rPr>
                        <a:t>*insert timeframe for completion of goals*</a:t>
                      </a:r>
                    </a:p>
                  </a:txBody>
                  <a:tcPr/>
                </a:tc>
                <a:extLst>
                  <a:ext uri="{0D108BD9-81ED-4DB2-BD59-A6C34878D82A}">
                    <a16:rowId xmlns:a16="http://schemas.microsoft.com/office/drawing/2014/main" val="2238522551"/>
                  </a:ext>
                </a:extLst>
              </a:tr>
              <a:tr h="1015891">
                <a:tc>
                  <a:txBody>
                    <a:bodyPr/>
                    <a:lstStyle/>
                    <a:p>
                      <a:r>
                        <a:rPr lang="en-US" dirty="0">
                          <a:solidFill>
                            <a:srgbClr val="193560"/>
                          </a:solidFill>
                        </a:rPr>
                        <a:t>*insert brief details about specific goals for this category*</a:t>
                      </a:r>
                    </a:p>
                  </a:txBody>
                  <a:tcPr/>
                </a:tc>
                <a:tc>
                  <a:txBody>
                    <a:bodyPr/>
                    <a:lstStyle/>
                    <a:p>
                      <a:r>
                        <a:rPr lang="en-US" dirty="0">
                          <a:solidFill>
                            <a:srgbClr val="193560"/>
                          </a:solidFill>
                        </a:rPr>
                        <a:t>*insert timeframe for completion of goals*</a:t>
                      </a:r>
                    </a:p>
                  </a:txBody>
                  <a:tcPr/>
                </a:tc>
                <a:extLst>
                  <a:ext uri="{0D108BD9-81ED-4DB2-BD59-A6C34878D82A}">
                    <a16:rowId xmlns:a16="http://schemas.microsoft.com/office/drawing/2014/main" val="908869405"/>
                  </a:ext>
                </a:extLst>
              </a:tr>
              <a:tr h="1228459">
                <a:tc>
                  <a:txBody>
                    <a:bodyPr/>
                    <a:lstStyle/>
                    <a:p>
                      <a:r>
                        <a:rPr lang="en-US">
                          <a:solidFill>
                            <a:srgbClr val="193560"/>
                          </a:solidFill>
                        </a:rPr>
                        <a:t>*insert brief details about specific goals for this category*</a:t>
                      </a:r>
                    </a:p>
                  </a:txBody>
                  <a:tcPr/>
                </a:tc>
                <a:tc>
                  <a:txBody>
                    <a:bodyPr/>
                    <a:lstStyle/>
                    <a:p>
                      <a:r>
                        <a:rPr lang="en-US">
                          <a:solidFill>
                            <a:srgbClr val="193560"/>
                          </a:solidFill>
                        </a:rPr>
                        <a:t>*insert timeframe for completion of goals*</a:t>
                      </a:r>
                    </a:p>
                  </a:txBody>
                  <a:tcPr/>
                </a:tc>
                <a:extLst>
                  <a:ext uri="{0D108BD9-81ED-4DB2-BD59-A6C34878D82A}">
                    <a16:rowId xmlns:a16="http://schemas.microsoft.com/office/drawing/2014/main" val="569200549"/>
                  </a:ext>
                </a:extLst>
              </a:tr>
              <a:tr h="1057541">
                <a:tc>
                  <a:txBody>
                    <a:bodyPr/>
                    <a:lstStyle/>
                    <a:p>
                      <a:r>
                        <a:rPr lang="en-US">
                          <a:solidFill>
                            <a:srgbClr val="193560"/>
                          </a:solidFill>
                        </a:rPr>
                        <a:t>*insert brief details about specific goals for this category*</a:t>
                      </a:r>
                    </a:p>
                  </a:txBody>
                  <a:tcPr/>
                </a:tc>
                <a:tc>
                  <a:txBody>
                    <a:bodyPr/>
                    <a:lstStyle/>
                    <a:p>
                      <a:r>
                        <a:rPr lang="en-US">
                          <a:solidFill>
                            <a:srgbClr val="193560"/>
                          </a:solidFill>
                        </a:rPr>
                        <a:t>*insert timeframe for completion of goals*</a:t>
                      </a:r>
                    </a:p>
                  </a:txBody>
                  <a:tcPr/>
                </a:tc>
                <a:extLst>
                  <a:ext uri="{0D108BD9-81ED-4DB2-BD59-A6C34878D82A}">
                    <a16:rowId xmlns:a16="http://schemas.microsoft.com/office/drawing/2014/main" val="488426333"/>
                  </a:ext>
                </a:extLst>
              </a:tr>
              <a:tr h="938315">
                <a:tc>
                  <a:txBody>
                    <a:bodyPr/>
                    <a:lstStyle/>
                    <a:p>
                      <a:r>
                        <a:rPr lang="en-US">
                          <a:solidFill>
                            <a:srgbClr val="193560"/>
                          </a:solidFill>
                        </a:rPr>
                        <a:t>*insert brief details about specific goals for this category*</a:t>
                      </a:r>
                    </a:p>
                  </a:txBody>
                  <a:tcPr/>
                </a:tc>
                <a:tc>
                  <a:txBody>
                    <a:bodyPr/>
                    <a:lstStyle/>
                    <a:p>
                      <a:r>
                        <a:rPr lang="en-US" dirty="0">
                          <a:solidFill>
                            <a:srgbClr val="193560"/>
                          </a:solidFill>
                        </a:rPr>
                        <a:t>*insert timeframe for completion of goals*</a:t>
                      </a:r>
                    </a:p>
                  </a:txBody>
                  <a:tcPr/>
                </a:tc>
                <a:extLst>
                  <a:ext uri="{0D108BD9-81ED-4DB2-BD59-A6C34878D82A}">
                    <a16:rowId xmlns:a16="http://schemas.microsoft.com/office/drawing/2014/main" val="1267511215"/>
                  </a:ext>
                </a:extLst>
              </a:tr>
            </a:tbl>
          </a:graphicData>
        </a:graphic>
      </p:graphicFrame>
    </p:spTree>
    <p:extLst>
      <p:ext uri="{BB962C8B-B14F-4D97-AF65-F5344CB8AC3E}">
        <p14:creationId xmlns:p14="http://schemas.microsoft.com/office/powerpoint/2010/main" val="403918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92145A96-3515-4C48-A705-3D2DDDD55A9B}"/>
              </a:ext>
            </a:extLst>
          </p:cNvPr>
          <p:cNvGrpSpPr/>
          <p:nvPr/>
        </p:nvGrpSpPr>
        <p:grpSpPr>
          <a:xfrm>
            <a:off x="1928758" y="1417754"/>
            <a:ext cx="9694563" cy="543549"/>
            <a:chOff x="3142930" y="1330203"/>
            <a:chExt cx="6697349" cy="543549"/>
          </a:xfrm>
        </p:grpSpPr>
        <p:cxnSp>
          <p:nvCxnSpPr>
            <p:cNvPr id="54" name="Straight Connector 53">
              <a:extLst>
                <a:ext uri="{FF2B5EF4-FFF2-40B4-BE49-F238E27FC236}">
                  <a16:creationId xmlns:a16="http://schemas.microsoft.com/office/drawing/2014/main" id="{602EE9C2-9FBB-49EA-A1A1-00F26DB83B04}"/>
                </a:ext>
              </a:extLst>
            </p:cNvPr>
            <p:cNvCxnSpPr>
              <a:cxnSpLocks/>
            </p:cNvCxnSpPr>
            <p:nvPr/>
          </p:nvCxnSpPr>
          <p:spPr>
            <a:xfrm>
              <a:off x="3142930" y="1601978"/>
              <a:ext cx="6390910" cy="0"/>
            </a:xfrm>
            <a:prstGeom prst="line">
              <a:avLst/>
            </a:prstGeom>
            <a:ln>
              <a:solidFill>
                <a:srgbClr val="193560"/>
              </a:solidFill>
            </a:ln>
          </p:spPr>
          <p:style>
            <a:lnRef idx="2">
              <a:schemeClr val="accent4"/>
            </a:lnRef>
            <a:fillRef idx="0">
              <a:schemeClr val="accent4"/>
            </a:fillRef>
            <a:effectRef idx="1">
              <a:schemeClr val="accent4"/>
            </a:effectRef>
            <a:fontRef idx="minor">
              <a:schemeClr val="tx1"/>
            </a:fontRef>
          </p:style>
        </p:cxnSp>
        <p:sp>
          <p:nvSpPr>
            <p:cNvPr id="55" name="Isosceles Triangle 54">
              <a:extLst>
                <a:ext uri="{FF2B5EF4-FFF2-40B4-BE49-F238E27FC236}">
                  <a16:creationId xmlns:a16="http://schemas.microsoft.com/office/drawing/2014/main" id="{F9E5DE5B-03CC-4158-897C-A044AF830B41}"/>
                </a:ext>
              </a:extLst>
            </p:cNvPr>
            <p:cNvSpPr/>
            <p:nvPr/>
          </p:nvSpPr>
          <p:spPr>
            <a:xfrm rot="5400000">
              <a:off x="9415285" y="1448758"/>
              <a:ext cx="543549" cy="306439"/>
            </a:xfrm>
            <a:prstGeom prst="triangle">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8DB88B4A-93C3-4D79-9F92-7DF4DC3AD532}"/>
              </a:ext>
            </a:extLst>
          </p:cNvPr>
          <p:cNvSpPr>
            <a:spLocks noGrp="1"/>
          </p:cNvSpPr>
          <p:nvPr>
            <p:ph type="title"/>
          </p:nvPr>
        </p:nvSpPr>
        <p:spPr>
          <a:xfrm>
            <a:off x="1003266" y="85801"/>
            <a:ext cx="10543696" cy="779991"/>
          </a:xfrm>
        </p:spPr>
        <p:txBody>
          <a:bodyPr>
            <a:normAutofit fontScale="90000"/>
          </a:bodyPr>
          <a:lstStyle/>
          <a:p>
            <a:r>
              <a:rPr lang="en-US"/>
              <a:t>Our Sustainability Journey (Example)</a:t>
            </a:r>
          </a:p>
        </p:txBody>
      </p:sp>
      <p:grpSp>
        <p:nvGrpSpPr>
          <p:cNvPr id="21" name="Group 20">
            <a:extLst>
              <a:ext uri="{FF2B5EF4-FFF2-40B4-BE49-F238E27FC236}">
                <a16:creationId xmlns:a16="http://schemas.microsoft.com/office/drawing/2014/main" id="{B2AAD50E-4FFE-4AB8-AAFC-415995CAA72D}"/>
              </a:ext>
            </a:extLst>
          </p:cNvPr>
          <p:cNvGrpSpPr/>
          <p:nvPr/>
        </p:nvGrpSpPr>
        <p:grpSpPr>
          <a:xfrm>
            <a:off x="1788730" y="5807447"/>
            <a:ext cx="1118458" cy="964752"/>
            <a:chOff x="636538" y="5740646"/>
            <a:chExt cx="1118458" cy="964752"/>
          </a:xfrm>
        </p:grpSpPr>
        <p:grpSp>
          <p:nvGrpSpPr>
            <p:cNvPr id="28" name="Group 27">
              <a:extLst>
                <a:ext uri="{FF2B5EF4-FFF2-40B4-BE49-F238E27FC236}">
                  <a16:creationId xmlns:a16="http://schemas.microsoft.com/office/drawing/2014/main" id="{99B67A35-9ABB-4BD5-AD03-64FDFD41E47E}"/>
                </a:ext>
              </a:extLst>
            </p:cNvPr>
            <p:cNvGrpSpPr>
              <a:grpSpLocks noChangeAspect="1"/>
            </p:cNvGrpSpPr>
            <p:nvPr/>
          </p:nvGrpSpPr>
          <p:grpSpPr>
            <a:xfrm>
              <a:off x="636538" y="5740646"/>
              <a:ext cx="1118458" cy="964752"/>
              <a:chOff x="3125489" y="4984762"/>
              <a:chExt cx="1595547" cy="1376274"/>
            </a:xfrm>
          </p:grpSpPr>
          <p:sp>
            <p:nvSpPr>
              <p:cNvPr id="29" name="Oval 28">
                <a:extLst>
                  <a:ext uri="{FF2B5EF4-FFF2-40B4-BE49-F238E27FC236}">
                    <a16:creationId xmlns:a16="http://schemas.microsoft.com/office/drawing/2014/main" id="{3B99C959-04B3-48A0-B31B-90413BF4EF9A}"/>
                  </a:ext>
                </a:extLst>
              </p:cNvPr>
              <p:cNvSpPr/>
              <p:nvPr/>
            </p:nvSpPr>
            <p:spPr>
              <a:xfrm>
                <a:off x="3514647" y="4984762"/>
                <a:ext cx="846820" cy="846820"/>
              </a:xfrm>
              <a:prstGeom prst="ellipse">
                <a:avLst/>
              </a:prstGeom>
              <a:solidFill>
                <a:schemeClr val="bg1"/>
              </a:solid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30" name="TextBox 29">
                <a:extLst>
                  <a:ext uri="{FF2B5EF4-FFF2-40B4-BE49-F238E27FC236}">
                    <a16:creationId xmlns:a16="http://schemas.microsoft.com/office/drawing/2014/main" id="{B9CE877E-D7F8-4BE3-8857-EAEAC28FEC23}"/>
                  </a:ext>
                </a:extLst>
              </p:cNvPr>
              <p:cNvSpPr txBox="1"/>
              <p:nvPr/>
            </p:nvSpPr>
            <p:spPr>
              <a:xfrm>
                <a:off x="3125489" y="5914807"/>
                <a:ext cx="1595547" cy="446229"/>
              </a:xfrm>
              <a:prstGeom prst="rect">
                <a:avLst/>
              </a:prstGeom>
              <a:noFill/>
              <a:ln>
                <a:noFill/>
              </a:ln>
            </p:spPr>
            <p:txBody>
              <a:bodyPr wrap="square" rtlCol="0">
                <a:spAutoFit/>
              </a:bodyPr>
              <a:lstStyle/>
              <a:p>
                <a:pPr algn="ctr"/>
                <a:r>
                  <a:rPr lang="en-US" sz="800" b="1">
                    <a:cs typeface="Segoe UI" panose="020B0502040204020203" pitchFamily="34" charset="0"/>
                  </a:rPr>
                  <a:t>EVIDENCE-BASED PROGRAMS</a:t>
                </a:r>
              </a:p>
            </p:txBody>
          </p:sp>
        </p:grpSp>
        <p:pic>
          <p:nvPicPr>
            <p:cNvPr id="27" name="Graphic 26" descr="Business Growth">
              <a:extLst>
                <a:ext uri="{FF2B5EF4-FFF2-40B4-BE49-F238E27FC236}">
                  <a16:creationId xmlns:a16="http://schemas.microsoft.com/office/drawing/2014/main" id="{59FED9DE-4093-460B-9B51-B9A5E6B034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433" y="5858074"/>
              <a:ext cx="398634" cy="398634"/>
            </a:xfrm>
            <a:prstGeom prst="rect">
              <a:avLst/>
            </a:prstGeom>
          </p:spPr>
        </p:pic>
      </p:grpSp>
      <p:sp>
        <p:nvSpPr>
          <p:cNvPr id="49" name="Rectangle 48">
            <a:extLst>
              <a:ext uri="{FF2B5EF4-FFF2-40B4-BE49-F238E27FC236}">
                <a16:creationId xmlns:a16="http://schemas.microsoft.com/office/drawing/2014/main" id="{3B0F75F4-72AE-4ACB-A9C9-1704E38B1F4F}"/>
              </a:ext>
            </a:extLst>
          </p:cNvPr>
          <p:cNvSpPr/>
          <p:nvPr/>
        </p:nvSpPr>
        <p:spPr>
          <a:xfrm>
            <a:off x="1951232" y="881025"/>
            <a:ext cx="2148840" cy="649224"/>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t>Just Getting Started</a:t>
            </a:r>
          </a:p>
        </p:txBody>
      </p:sp>
      <p:sp>
        <p:nvSpPr>
          <p:cNvPr id="50" name="Rectangle 49">
            <a:extLst>
              <a:ext uri="{FF2B5EF4-FFF2-40B4-BE49-F238E27FC236}">
                <a16:creationId xmlns:a16="http://schemas.microsoft.com/office/drawing/2014/main" id="{B4808D75-C882-490A-B729-D8D730E3E01D}"/>
              </a:ext>
            </a:extLst>
          </p:cNvPr>
          <p:cNvSpPr/>
          <p:nvPr/>
        </p:nvSpPr>
        <p:spPr>
          <a:xfrm>
            <a:off x="4266189" y="865791"/>
            <a:ext cx="2152256" cy="649224"/>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a:t>Identified Strengths and Further Opportunities</a:t>
            </a:r>
          </a:p>
        </p:txBody>
      </p:sp>
      <p:sp>
        <p:nvSpPr>
          <p:cNvPr id="51" name="Rectangle 50">
            <a:extLst>
              <a:ext uri="{FF2B5EF4-FFF2-40B4-BE49-F238E27FC236}">
                <a16:creationId xmlns:a16="http://schemas.microsoft.com/office/drawing/2014/main" id="{ACC61120-474E-4B58-B6D6-8F4B894E0D7F}"/>
              </a:ext>
            </a:extLst>
          </p:cNvPr>
          <p:cNvSpPr/>
          <p:nvPr/>
        </p:nvSpPr>
        <p:spPr>
          <a:xfrm>
            <a:off x="6621460" y="888337"/>
            <a:ext cx="2148840" cy="649224"/>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a:t>Middle of the Road</a:t>
            </a:r>
          </a:p>
        </p:txBody>
      </p:sp>
      <p:sp>
        <p:nvSpPr>
          <p:cNvPr id="52" name="Rectangle 51">
            <a:extLst>
              <a:ext uri="{FF2B5EF4-FFF2-40B4-BE49-F238E27FC236}">
                <a16:creationId xmlns:a16="http://schemas.microsoft.com/office/drawing/2014/main" id="{C1CBE1EF-2B34-461C-B675-57BFBC588202}"/>
              </a:ext>
            </a:extLst>
          </p:cNvPr>
          <p:cNvSpPr/>
          <p:nvPr/>
        </p:nvSpPr>
        <p:spPr>
          <a:xfrm>
            <a:off x="8973315" y="881026"/>
            <a:ext cx="2148840" cy="650558"/>
          </a:xfrm>
          <a:prstGeom prst="rect">
            <a:avLst/>
          </a:prstGeom>
          <a:solidFill>
            <a:srgbClr val="193560"/>
          </a:solidFill>
          <a:ln>
            <a:solidFill>
              <a:srgbClr val="19356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a:t>On the Road to Sustainability</a:t>
            </a:r>
          </a:p>
        </p:txBody>
      </p:sp>
      <p:cxnSp>
        <p:nvCxnSpPr>
          <p:cNvPr id="64" name="Straight Connector 63">
            <a:extLst>
              <a:ext uri="{FF2B5EF4-FFF2-40B4-BE49-F238E27FC236}">
                <a16:creationId xmlns:a16="http://schemas.microsoft.com/office/drawing/2014/main" id="{435E66CC-C13E-4789-A85F-91346F923519}"/>
              </a:ext>
            </a:extLst>
          </p:cNvPr>
          <p:cNvCxnSpPr>
            <a:cxnSpLocks/>
          </p:cNvCxnSpPr>
          <p:nvPr/>
        </p:nvCxnSpPr>
        <p:spPr>
          <a:xfrm flipV="1">
            <a:off x="5009315" y="2113666"/>
            <a:ext cx="1500342" cy="858"/>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171DA202-3FFE-471C-B235-FB87B54D5225}"/>
              </a:ext>
            </a:extLst>
          </p:cNvPr>
          <p:cNvCxnSpPr>
            <a:cxnSpLocks/>
          </p:cNvCxnSpPr>
          <p:nvPr/>
        </p:nvCxnSpPr>
        <p:spPr>
          <a:xfrm>
            <a:off x="2655722" y="3130119"/>
            <a:ext cx="2560320" cy="0"/>
          </a:xfrm>
          <a:prstGeom prst="line">
            <a:avLst/>
          </a:prstGeom>
          <a:ln>
            <a:solidFill>
              <a:schemeClr val="tx2"/>
            </a:solidFill>
            <a:prstDash val="lgDash"/>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160A72B0-30BA-4D0D-B1D9-8E2129081CC2}"/>
              </a:ext>
            </a:extLst>
          </p:cNvPr>
          <p:cNvCxnSpPr>
            <a:cxnSpLocks/>
          </p:cNvCxnSpPr>
          <p:nvPr/>
        </p:nvCxnSpPr>
        <p:spPr>
          <a:xfrm flipV="1">
            <a:off x="5835436" y="4011560"/>
            <a:ext cx="1734199" cy="3012"/>
          </a:xfrm>
          <a:prstGeom prst="line">
            <a:avLst/>
          </a:prstGeom>
          <a:ln>
            <a:solidFill>
              <a:schemeClr val="accent2"/>
            </a:solidFill>
            <a:prstDash val="lgDash"/>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9AE1E611-B785-4333-9D40-318505A5B0D2}"/>
              </a:ext>
            </a:extLst>
          </p:cNvPr>
          <p:cNvCxnSpPr>
            <a:cxnSpLocks/>
          </p:cNvCxnSpPr>
          <p:nvPr/>
        </p:nvCxnSpPr>
        <p:spPr>
          <a:xfrm>
            <a:off x="7867318" y="5021037"/>
            <a:ext cx="2560320" cy="0"/>
          </a:xfrm>
          <a:prstGeom prst="line">
            <a:avLst/>
          </a:prstGeom>
          <a:ln>
            <a:solidFill>
              <a:schemeClr val="accent6"/>
            </a:solidFill>
            <a:prstDash val="lgDash"/>
          </a:ln>
        </p:spPr>
        <p:style>
          <a:lnRef idx="2">
            <a:schemeClr val="accent1"/>
          </a:lnRef>
          <a:fillRef idx="0">
            <a:schemeClr val="accent1"/>
          </a:fillRef>
          <a:effectRef idx="1">
            <a:schemeClr val="accent1"/>
          </a:effectRef>
          <a:fontRef idx="minor">
            <a:schemeClr val="tx1"/>
          </a:fontRef>
        </p:style>
      </p:cxnSp>
      <p:sp>
        <p:nvSpPr>
          <p:cNvPr id="74" name="Oval 73">
            <a:extLst>
              <a:ext uri="{FF2B5EF4-FFF2-40B4-BE49-F238E27FC236}">
                <a16:creationId xmlns:a16="http://schemas.microsoft.com/office/drawing/2014/main" id="{F06EF22E-DBEE-4E87-9010-D1EF8AEC1C89}"/>
              </a:ext>
            </a:extLst>
          </p:cNvPr>
          <p:cNvSpPr/>
          <p:nvPr/>
        </p:nvSpPr>
        <p:spPr>
          <a:xfrm>
            <a:off x="6509657" y="1877286"/>
            <a:ext cx="419590" cy="414589"/>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EEFE2FB8-E4E9-4C8C-B145-890145CB7EC8}"/>
              </a:ext>
            </a:extLst>
          </p:cNvPr>
          <p:cNvSpPr/>
          <p:nvPr/>
        </p:nvSpPr>
        <p:spPr>
          <a:xfrm>
            <a:off x="5209183" y="2928712"/>
            <a:ext cx="419590" cy="414589"/>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35042F9-695E-4456-93BB-71916A853EA6}"/>
              </a:ext>
            </a:extLst>
          </p:cNvPr>
          <p:cNvSpPr/>
          <p:nvPr/>
        </p:nvSpPr>
        <p:spPr>
          <a:xfrm>
            <a:off x="7477894" y="3805543"/>
            <a:ext cx="419590" cy="414589"/>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360EA68-F877-4AE0-A332-BCE73CCE9B31}"/>
              </a:ext>
            </a:extLst>
          </p:cNvPr>
          <p:cNvSpPr/>
          <p:nvPr/>
        </p:nvSpPr>
        <p:spPr>
          <a:xfrm>
            <a:off x="10217843" y="4798337"/>
            <a:ext cx="419590" cy="414589"/>
          </a:xfrm>
          <a:prstGeom prst="ellipse">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3F80347-E772-4FAD-9E33-36DB90886EBA}"/>
              </a:ext>
            </a:extLst>
          </p:cNvPr>
          <p:cNvGrpSpPr/>
          <p:nvPr/>
        </p:nvGrpSpPr>
        <p:grpSpPr>
          <a:xfrm>
            <a:off x="5016722" y="3717959"/>
            <a:ext cx="1051610" cy="1006466"/>
            <a:chOff x="678219" y="3501964"/>
            <a:chExt cx="1051610" cy="1006466"/>
          </a:xfrm>
        </p:grpSpPr>
        <p:grpSp>
          <p:nvGrpSpPr>
            <p:cNvPr id="18" name="Group 17">
              <a:extLst>
                <a:ext uri="{FF2B5EF4-FFF2-40B4-BE49-F238E27FC236}">
                  <a16:creationId xmlns:a16="http://schemas.microsoft.com/office/drawing/2014/main" id="{D5DDC8E4-68B5-489B-B5EE-F405F3FD1327}"/>
                </a:ext>
              </a:extLst>
            </p:cNvPr>
            <p:cNvGrpSpPr>
              <a:grpSpLocks noChangeAspect="1"/>
            </p:cNvGrpSpPr>
            <p:nvPr/>
          </p:nvGrpSpPr>
          <p:grpSpPr>
            <a:xfrm>
              <a:off x="678219" y="3501964"/>
              <a:ext cx="1051610" cy="1006466"/>
              <a:chOff x="3192762" y="4984762"/>
              <a:chExt cx="1501161" cy="1436716"/>
            </a:xfrm>
          </p:grpSpPr>
          <p:sp>
            <p:nvSpPr>
              <p:cNvPr id="19" name="Oval 18">
                <a:extLst>
                  <a:ext uri="{FF2B5EF4-FFF2-40B4-BE49-F238E27FC236}">
                    <a16:creationId xmlns:a16="http://schemas.microsoft.com/office/drawing/2014/main" id="{960C5552-783E-42F4-B3BF-73732D994749}"/>
                  </a:ext>
                </a:extLst>
              </p:cNvPr>
              <p:cNvSpPr/>
              <p:nvPr/>
            </p:nvSpPr>
            <p:spPr>
              <a:xfrm>
                <a:off x="3514647" y="4984762"/>
                <a:ext cx="846820" cy="846820"/>
              </a:xfrm>
              <a:prstGeom prst="ellipse">
                <a:avLst/>
              </a:prstGeom>
              <a:solidFill>
                <a:schemeClr val="bg1"/>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20" name="TextBox 19">
                <a:extLst>
                  <a:ext uri="{FF2B5EF4-FFF2-40B4-BE49-F238E27FC236}">
                    <a16:creationId xmlns:a16="http://schemas.microsoft.com/office/drawing/2014/main" id="{FA28B52A-AB6C-4C90-AECB-FF06D30A7A58}"/>
                  </a:ext>
                </a:extLst>
              </p:cNvPr>
              <p:cNvSpPr txBox="1"/>
              <p:nvPr/>
            </p:nvSpPr>
            <p:spPr>
              <a:xfrm>
                <a:off x="3192762" y="5938197"/>
                <a:ext cx="1501161" cy="483281"/>
              </a:xfrm>
              <a:prstGeom prst="rect">
                <a:avLst/>
              </a:prstGeom>
              <a:noFill/>
              <a:ln>
                <a:noFill/>
              </a:ln>
            </p:spPr>
            <p:txBody>
              <a:bodyPr wrap="square" rtlCol="0">
                <a:spAutoFit/>
              </a:bodyPr>
              <a:lstStyle/>
              <a:p>
                <a:pPr algn="ctr"/>
                <a:r>
                  <a:rPr lang="en-US" sz="800" b="1">
                    <a:cs typeface="Segoe UI" panose="020B0502040204020203" pitchFamily="34" charset="0"/>
                  </a:rPr>
                  <a:t>PAYER CONTRACTS</a:t>
                </a:r>
              </a:p>
            </p:txBody>
          </p:sp>
        </p:grpSp>
        <p:pic>
          <p:nvPicPr>
            <p:cNvPr id="26" name="Graphic 25" descr="Handshake">
              <a:extLst>
                <a:ext uri="{FF2B5EF4-FFF2-40B4-BE49-F238E27FC236}">
                  <a16:creationId xmlns:a16="http://schemas.microsoft.com/office/drawing/2014/main" id="{1403CA3C-001D-41CA-8DD9-283C1E9A0D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251" y="3573710"/>
              <a:ext cx="497218" cy="497218"/>
            </a:xfrm>
            <a:prstGeom prst="rect">
              <a:avLst/>
            </a:prstGeom>
          </p:spPr>
        </p:pic>
      </p:grpSp>
      <p:grpSp>
        <p:nvGrpSpPr>
          <p:cNvPr id="22" name="Group 21">
            <a:extLst>
              <a:ext uri="{FF2B5EF4-FFF2-40B4-BE49-F238E27FC236}">
                <a16:creationId xmlns:a16="http://schemas.microsoft.com/office/drawing/2014/main" id="{1E62B130-FC2D-4679-AB60-988A0DC7A5F2}"/>
              </a:ext>
            </a:extLst>
          </p:cNvPr>
          <p:cNvGrpSpPr>
            <a:grpSpLocks noChangeAspect="1"/>
          </p:cNvGrpSpPr>
          <p:nvPr/>
        </p:nvGrpSpPr>
        <p:grpSpPr>
          <a:xfrm>
            <a:off x="7067598" y="4724425"/>
            <a:ext cx="1051610" cy="866971"/>
            <a:chOff x="3219875" y="4984762"/>
            <a:chExt cx="1501160" cy="1237590"/>
          </a:xfrm>
        </p:grpSpPr>
        <p:sp>
          <p:nvSpPr>
            <p:cNvPr id="23" name="Oval 22">
              <a:extLst>
                <a:ext uri="{FF2B5EF4-FFF2-40B4-BE49-F238E27FC236}">
                  <a16:creationId xmlns:a16="http://schemas.microsoft.com/office/drawing/2014/main" id="{29261731-7D9C-4489-A618-96652D774786}"/>
                </a:ext>
              </a:extLst>
            </p:cNvPr>
            <p:cNvSpPr/>
            <p:nvPr/>
          </p:nvSpPr>
          <p:spPr>
            <a:xfrm>
              <a:off x="3514647" y="4984762"/>
              <a:ext cx="846820" cy="846820"/>
            </a:xfrm>
            <a:prstGeom prst="ellipse">
              <a:avLst/>
            </a:prstGeom>
            <a:solidFill>
              <a:schemeClr val="bg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24" name="TextBox 23">
              <a:extLst>
                <a:ext uri="{FF2B5EF4-FFF2-40B4-BE49-F238E27FC236}">
                  <a16:creationId xmlns:a16="http://schemas.microsoft.com/office/drawing/2014/main" id="{580B74DF-D237-42E9-A13C-AA120C8DAB82}"/>
                </a:ext>
              </a:extLst>
            </p:cNvPr>
            <p:cNvSpPr txBox="1"/>
            <p:nvPr/>
          </p:nvSpPr>
          <p:spPr>
            <a:xfrm>
              <a:off x="3219875" y="5914808"/>
              <a:ext cx="1501160" cy="307544"/>
            </a:xfrm>
            <a:prstGeom prst="rect">
              <a:avLst/>
            </a:prstGeom>
            <a:noFill/>
            <a:ln>
              <a:noFill/>
            </a:ln>
          </p:spPr>
          <p:txBody>
            <a:bodyPr wrap="square" rtlCol="0">
              <a:spAutoFit/>
            </a:bodyPr>
            <a:lstStyle/>
            <a:p>
              <a:pPr algn="ctr"/>
              <a:r>
                <a:rPr lang="en-US" sz="800" b="1">
                  <a:cs typeface="Segoe UI" panose="020B0502040204020203" pitchFamily="34" charset="0"/>
                </a:rPr>
                <a:t>SUBSIDIARIES</a:t>
              </a:r>
            </a:p>
          </p:txBody>
        </p:sp>
        <p:pic>
          <p:nvPicPr>
            <p:cNvPr id="25" name="Picture 24">
              <a:extLst>
                <a:ext uri="{FF2B5EF4-FFF2-40B4-BE49-F238E27FC236}">
                  <a16:creationId xmlns:a16="http://schemas.microsoft.com/office/drawing/2014/main" id="{64514D9C-1844-4960-8D71-E41E270C9058}"/>
                </a:ext>
              </a:extLst>
            </p:cNvPr>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70694" y="5047565"/>
              <a:ext cx="752482" cy="677234"/>
            </a:xfrm>
            <a:prstGeom prst="rect">
              <a:avLst/>
            </a:prstGeom>
            <a:ln>
              <a:noFill/>
            </a:ln>
          </p:spPr>
        </p:pic>
      </p:grpSp>
      <p:grpSp>
        <p:nvGrpSpPr>
          <p:cNvPr id="9" name="Group 8">
            <a:extLst>
              <a:ext uri="{FF2B5EF4-FFF2-40B4-BE49-F238E27FC236}">
                <a16:creationId xmlns:a16="http://schemas.microsoft.com/office/drawing/2014/main" id="{4341BE68-BCB7-4924-951B-C76787246FE9}"/>
              </a:ext>
            </a:extLst>
          </p:cNvPr>
          <p:cNvGrpSpPr>
            <a:grpSpLocks noChangeAspect="1"/>
          </p:cNvGrpSpPr>
          <p:nvPr/>
        </p:nvGrpSpPr>
        <p:grpSpPr>
          <a:xfrm>
            <a:off x="4190602" y="1817910"/>
            <a:ext cx="1051610" cy="883358"/>
            <a:chOff x="3192762" y="4984762"/>
            <a:chExt cx="1501161" cy="1260980"/>
          </a:xfrm>
        </p:grpSpPr>
        <p:sp>
          <p:nvSpPr>
            <p:cNvPr id="10" name="Oval 9">
              <a:extLst>
                <a:ext uri="{FF2B5EF4-FFF2-40B4-BE49-F238E27FC236}">
                  <a16:creationId xmlns:a16="http://schemas.microsoft.com/office/drawing/2014/main" id="{4E059723-0C9D-4A7B-8659-508541266E6A}"/>
                </a:ext>
              </a:extLst>
            </p:cNvPr>
            <p:cNvSpPr/>
            <p:nvPr/>
          </p:nvSpPr>
          <p:spPr>
            <a:xfrm>
              <a:off x="3514647" y="4984762"/>
              <a:ext cx="846820" cy="846820"/>
            </a:xfrm>
            <a:prstGeom prst="ellipse">
              <a:avLst/>
            </a:prstGeom>
            <a:solidFill>
              <a:schemeClr val="bg1"/>
            </a:solidFill>
            <a:ln w="127000">
              <a:solidFill>
                <a:srgbClr val="2E9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11" name="TextBox 10">
              <a:extLst>
                <a:ext uri="{FF2B5EF4-FFF2-40B4-BE49-F238E27FC236}">
                  <a16:creationId xmlns:a16="http://schemas.microsoft.com/office/drawing/2014/main" id="{A454ECF9-EDF3-4BB8-9F1C-87E2B644C4CC}"/>
                </a:ext>
              </a:extLst>
            </p:cNvPr>
            <p:cNvSpPr txBox="1"/>
            <p:nvPr/>
          </p:nvSpPr>
          <p:spPr>
            <a:xfrm>
              <a:off x="3192762" y="5938199"/>
              <a:ext cx="1501161" cy="307543"/>
            </a:xfrm>
            <a:prstGeom prst="rect">
              <a:avLst/>
            </a:prstGeom>
            <a:noFill/>
          </p:spPr>
          <p:txBody>
            <a:bodyPr wrap="square" rtlCol="0">
              <a:spAutoFit/>
            </a:bodyPr>
            <a:lstStyle/>
            <a:p>
              <a:pPr algn="ctr"/>
              <a:r>
                <a:rPr lang="en-US" sz="800" b="1">
                  <a:cs typeface="Segoe UI" panose="020B0502040204020203" pitchFamily="34" charset="0"/>
                </a:rPr>
                <a:t>REFERRAL</a:t>
              </a:r>
              <a:endParaRPr lang="en-US" sz="1000" b="1">
                <a:cs typeface="Segoe UI" panose="020B0502040204020203" pitchFamily="34" charset="0"/>
              </a:endParaRPr>
            </a:p>
          </p:txBody>
        </p:sp>
        <p:pic>
          <p:nvPicPr>
            <p:cNvPr id="12" name="Picture 11">
              <a:extLst>
                <a:ext uri="{FF2B5EF4-FFF2-40B4-BE49-F238E27FC236}">
                  <a16:creationId xmlns:a16="http://schemas.microsoft.com/office/drawing/2014/main" id="{CC504B75-E976-40DB-8C9F-837BD2F73E65}"/>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70694" y="5047565"/>
              <a:ext cx="752482" cy="677234"/>
            </a:xfrm>
            <a:prstGeom prst="rect">
              <a:avLst/>
            </a:prstGeom>
          </p:spPr>
        </p:pic>
      </p:grpSp>
      <p:grpSp>
        <p:nvGrpSpPr>
          <p:cNvPr id="4" name="Group 3">
            <a:extLst>
              <a:ext uri="{FF2B5EF4-FFF2-40B4-BE49-F238E27FC236}">
                <a16:creationId xmlns:a16="http://schemas.microsoft.com/office/drawing/2014/main" id="{3B141704-FDA9-490D-AC32-3A16B7C1A78D}"/>
              </a:ext>
            </a:extLst>
          </p:cNvPr>
          <p:cNvGrpSpPr/>
          <p:nvPr/>
        </p:nvGrpSpPr>
        <p:grpSpPr>
          <a:xfrm>
            <a:off x="1928758" y="2836362"/>
            <a:ext cx="839596" cy="829900"/>
            <a:chOff x="809603" y="2478054"/>
            <a:chExt cx="839596" cy="829900"/>
          </a:xfrm>
        </p:grpSpPr>
        <p:grpSp>
          <p:nvGrpSpPr>
            <p:cNvPr id="14" name="Group 13">
              <a:extLst>
                <a:ext uri="{FF2B5EF4-FFF2-40B4-BE49-F238E27FC236}">
                  <a16:creationId xmlns:a16="http://schemas.microsoft.com/office/drawing/2014/main" id="{D5217C22-6D4C-47D2-A156-10EF1E6EBEC8}"/>
                </a:ext>
              </a:extLst>
            </p:cNvPr>
            <p:cNvGrpSpPr>
              <a:grpSpLocks noChangeAspect="1"/>
            </p:cNvGrpSpPr>
            <p:nvPr/>
          </p:nvGrpSpPr>
          <p:grpSpPr>
            <a:xfrm>
              <a:off x="809603" y="2478054"/>
              <a:ext cx="839596" cy="829900"/>
              <a:chOff x="5272391" y="5060981"/>
              <a:chExt cx="1300784" cy="1285763"/>
            </a:xfrm>
          </p:grpSpPr>
          <p:sp>
            <p:nvSpPr>
              <p:cNvPr id="15" name="Oval 14">
                <a:extLst>
                  <a:ext uri="{FF2B5EF4-FFF2-40B4-BE49-F238E27FC236}">
                    <a16:creationId xmlns:a16="http://schemas.microsoft.com/office/drawing/2014/main" id="{8B33B6E7-8547-4148-B52C-706C64D7B75D}"/>
                  </a:ext>
                </a:extLst>
              </p:cNvPr>
              <p:cNvSpPr/>
              <p:nvPr/>
            </p:nvSpPr>
            <p:spPr>
              <a:xfrm>
                <a:off x="5499748" y="5060981"/>
                <a:ext cx="846820" cy="846820"/>
              </a:xfrm>
              <a:prstGeom prst="ellipse">
                <a:avLst/>
              </a:prstGeom>
              <a:solidFill>
                <a:schemeClr val="bg1"/>
              </a:solid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16" name="TextBox 15">
                <a:extLst>
                  <a:ext uri="{FF2B5EF4-FFF2-40B4-BE49-F238E27FC236}">
                    <a16:creationId xmlns:a16="http://schemas.microsoft.com/office/drawing/2014/main" id="{3D381B46-F2C7-48D7-B497-9BC5075E0015}"/>
                  </a:ext>
                </a:extLst>
              </p:cNvPr>
              <p:cNvSpPr txBox="1"/>
              <p:nvPr/>
            </p:nvSpPr>
            <p:spPr>
              <a:xfrm>
                <a:off x="5272391" y="6012957"/>
                <a:ext cx="1300784" cy="333787"/>
              </a:xfrm>
              <a:prstGeom prst="rect">
                <a:avLst/>
              </a:prstGeom>
              <a:noFill/>
            </p:spPr>
            <p:txBody>
              <a:bodyPr wrap="square" rtlCol="0">
                <a:spAutoFit/>
              </a:bodyPr>
              <a:lstStyle/>
              <a:p>
                <a:r>
                  <a:rPr lang="en-US" sz="800" b="1" dirty="0">
                    <a:cs typeface="Segoe UI" panose="020B0502040204020203" pitchFamily="34" charset="0"/>
                  </a:rPr>
                  <a:t>MARKETING</a:t>
                </a:r>
                <a:endParaRPr lang="en-US" sz="1000" b="1" dirty="0">
                  <a:cs typeface="Segoe UI" panose="020B0502040204020203" pitchFamily="34" charset="0"/>
                </a:endParaRPr>
              </a:p>
            </p:txBody>
          </p:sp>
        </p:grpSp>
        <p:pic>
          <p:nvPicPr>
            <p:cNvPr id="13" name="Graphic 12" descr="Marketing with solid fill">
              <a:extLst>
                <a:ext uri="{FF2B5EF4-FFF2-40B4-BE49-F238E27FC236}">
                  <a16:creationId xmlns:a16="http://schemas.microsoft.com/office/drawing/2014/main" id="{17A9C98C-350E-4C3C-89B1-7624C9C1DCA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7646" y="2587017"/>
              <a:ext cx="340434" cy="340434"/>
            </a:xfrm>
            <a:prstGeom prst="rect">
              <a:avLst/>
            </a:prstGeom>
          </p:spPr>
        </p:pic>
      </p:grpSp>
      <p:sp>
        <p:nvSpPr>
          <p:cNvPr id="42" name="Slide Number Placeholder 1">
            <a:extLst>
              <a:ext uri="{FF2B5EF4-FFF2-40B4-BE49-F238E27FC236}">
                <a16:creationId xmlns:a16="http://schemas.microsoft.com/office/drawing/2014/main" id="{3D07B366-F7E3-4FD6-82F4-FFED7B03C6EE}"/>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38</a:t>
            </a:fld>
            <a:endParaRPr lang="en-US"/>
          </a:p>
        </p:txBody>
      </p:sp>
    </p:spTree>
    <p:extLst>
      <p:ext uri="{BB962C8B-B14F-4D97-AF65-F5344CB8AC3E}">
        <p14:creationId xmlns:p14="http://schemas.microsoft.com/office/powerpoint/2010/main" val="213907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B88B4A-93C3-4D79-9F92-7DF4DC3AD532}"/>
              </a:ext>
            </a:extLst>
          </p:cNvPr>
          <p:cNvSpPr>
            <a:spLocks noGrp="1"/>
          </p:cNvSpPr>
          <p:nvPr>
            <p:ph type="title"/>
          </p:nvPr>
        </p:nvSpPr>
        <p:spPr>
          <a:xfrm>
            <a:off x="1003266" y="85801"/>
            <a:ext cx="10543696" cy="779991"/>
          </a:xfrm>
        </p:spPr>
        <p:txBody>
          <a:bodyPr>
            <a:normAutofit fontScale="90000"/>
          </a:bodyPr>
          <a:lstStyle/>
          <a:p>
            <a:r>
              <a:rPr lang="en-US"/>
              <a:t>Our Sustainability Journey (Example)</a:t>
            </a:r>
          </a:p>
        </p:txBody>
      </p:sp>
      <p:grpSp>
        <p:nvGrpSpPr>
          <p:cNvPr id="9" name="Group 8">
            <a:extLst>
              <a:ext uri="{FF2B5EF4-FFF2-40B4-BE49-F238E27FC236}">
                <a16:creationId xmlns:a16="http://schemas.microsoft.com/office/drawing/2014/main" id="{4341BE68-BCB7-4924-951B-C76787246FE9}"/>
              </a:ext>
            </a:extLst>
          </p:cNvPr>
          <p:cNvGrpSpPr>
            <a:grpSpLocks noChangeAspect="1"/>
          </p:cNvGrpSpPr>
          <p:nvPr/>
        </p:nvGrpSpPr>
        <p:grpSpPr>
          <a:xfrm>
            <a:off x="708644" y="1627885"/>
            <a:ext cx="1051610" cy="883358"/>
            <a:chOff x="3192762" y="4984762"/>
            <a:chExt cx="1501161" cy="1260980"/>
          </a:xfrm>
        </p:grpSpPr>
        <p:sp>
          <p:nvSpPr>
            <p:cNvPr id="10" name="Oval 9">
              <a:extLst>
                <a:ext uri="{FF2B5EF4-FFF2-40B4-BE49-F238E27FC236}">
                  <a16:creationId xmlns:a16="http://schemas.microsoft.com/office/drawing/2014/main" id="{4E059723-0C9D-4A7B-8659-508541266E6A}"/>
                </a:ext>
              </a:extLst>
            </p:cNvPr>
            <p:cNvSpPr/>
            <p:nvPr/>
          </p:nvSpPr>
          <p:spPr>
            <a:xfrm>
              <a:off x="3514647" y="4984762"/>
              <a:ext cx="846820" cy="846820"/>
            </a:xfrm>
            <a:prstGeom prst="ellipse">
              <a:avLst/>
            </a:prstGeom>
            <a:solidFill>
              <a:schemeClr val="bg1"/>
            </a:solidFill>
            <a:ln w="127000">
              <a:solidFill>
                <a:srgbClr val="2E9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11" name="TextBox 10">
              <a:extLst>
                <a:ext uri="{FF2B5EF4-FFF2-40B4-BE49-F238E27FC236}">
                  <a16:creationId xmlns:a16="http://schemas.microsoft.com/office/drawing/2014/main" id="{A454ECF9-EDF3-4BB8-9F1C-87E2B644C4CC}"/>
                </a:ext>
              </a:extLst>
            </p:cNvPr>
            <p:cNvSpPr txBox="1"/>
            <p:nvPr/>
          </p:nvSpPr>
          <p:spPr>
            <a:xfrm>
              <a:off x="3192762" y="5938199"/>
              <a:ext cx="1501161" cy="307543"/>
            </a:xfrm>
            <a:prstGeom prst="rect">
              <a:avLst/>
            </a:prstGeom>
            <a:noFill/>
          </p:spPr>
          <p:txBody>
            <a:bodyPr wrap="square" rtlCol="0">
              <a:spAutoFit/>
            </a:bodyPr>
            <a:lstStyle/>
            <a:p>
              <a:pPr algn="ctr"/>
              <a:r>
                <a:rPr lang="en-US" sz="800" b="1">
                  <a:cs typeface="Segoe UI" panose="020B0502040204020203" pitchFamily="34" charset="0"/>
                </a:rPr>
                <a:t>REFERRAL</a:t>
              </a:r>
              <a:endParaRPr lang="en-US" sz="1000" b="1">
                <a:cs typeface="Segoe UI" panose="020B0502040204020203" pitchFamily="34" charset="0"/>
              </a:endParaRPr>
            </a:p>
          </p:txBody>
        </p:sp>
        <p:pic>
          <p:nvPicPr>
            <p:cNvPr id="12" name="Picture 11">
              <a:extLst>
                <a:ext uri="{FF2B5EF4-FFF2-40B4-BE49-F238E27FC236}">
                  <a16:creationId xmlns:a16="http://schemas.microsoft.com/office/drawing/2014/main" id="{CC504B75-E976-40DB-8C9F-837BD2F73E65}"/>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70694" y="5047565"/>
              <a:ext cx="752482" cy="677234"/>
            </a:xfrm>
            <a:prstGeom prst="rect">
              <a:avLst/>
            </a:prstGeom>
          </p:spPr>
        </p:pic>
      </p:grpSp>
      <p:grpSp>
        <p:nvGrpSpPr>
          <p:cNvPr id="4" name="Group 3">
            <a:extLst>
              <a:ext uri="{FF2B5EF4-FFF2-40B4-BE49-F238E27FC236}">
                <a16:creationId xmlns:a16="http://schemas.microsoft.com/office/drawing/2014/main" id="{3B141704-FDA9-490D-AC32-3A16B7C1A78D}"/>
              </a:ext>
            </a:extLst>
          </p:cNvPr>
          <p:cNvGrpSpPr/>
          <p:nvPr/>
        </p:nvGrpSpPr>
        <p:grpSpPr>
          <a:xfrm>
            <a:off x="775969" y="2566825"/>
            <a:ext cx="839596" cy="829900"/>
            <a:chOff x="809603" y="2478054"/>
            <a:chExt cx="839596" cy="829900"/>
          </a:xfrm>
        </p:grpSpPr>
        <p:grpSp>
          <p:nvGrpSpPr>
            <p:cNvPr id="14" name="Group 13">
              <a:extLst>
                <a:ext uri="{FF2B5EF4-FFF2-40B4-BE49-F238E27FC236}">
                  <a16:creationId xmlns:a16="http://schemas.microsoft.com/office/drawing/2014/main" id="{D5217C22-6D4C-47D2-A156-10EF1E6EBEC8}"/>
                </a:ext>
              </a:extLst>
            </p:cNvPr>
            <p:cNvGrpSpPr>
              <a:grpSpLocks noChangeAspect="1"/>
            </p:cNvGrpSpPr>
            <p:nvPr/>
          </p:nvGrpSpPr>
          <p:grpSpPr>
            <a:xfrm>
              <a:off x="809603" y="2478054"/>
              <a:ext cx="839596" cy="829900"/>
              <a:chOff x="5272391" y="5060981"/>
              <a:chExt cx="1300784" cy="1285763"/>
            </a:xfrm>
          </p:grpSpPr>
          <p:sp>
            <p:nvSpPr>
              <p:cNvPr id="15" name="Oval 14">
                <a:extLst>
                  <a:ext uri="{FF2B5EF4-FFF2-40B4-BE49-F238E27FC236}">
                    <a16:creationId xmlns:a16="http://schemas.microsoft.com/office/drawing/2014/main" id="{8B33B6E7-8547-4148-B52C-706C64D7B75D}"/>
                  </a:ext>
                </a:extLst>
              </p:cNvPr>
              <p:cNvSpPr/>
              <p:nvPr/>
            </p:nvSpPr>
            <p:spPr>
              <a:xfrm>
                <a:off x="5499748" y="5060981"/>
                <a:ext cx="846820" cy="846820"/>
              </a:xfrm>
              <a:prstGeom prst="ellipse">
                <a:avLst/>
              </a:prstGeom>
              <a:solidFill>
                <a:schemeClr val="bg1"/>
              </a:solid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16" name="TextBox 15">
                <a:extLst>
                  <a:ext uri="{FF2B5EF4-FFF2-40B4-BE49-F238E27FC236}">
                    <a16:creationId xmlns:a16="http://schemas.microsoft.com/office/drawing/2014/main" id="{3D381B46-F2C7-48D7-B497-9BC5075E0015}"/>
                  </a:ext>
                </a:extLst>
              </p:cNvPr>
              <p:cNvSpPr txBox="1"/>
              <p:nvPr/>
            </p:nvSpPr>
            <p:spPr>
              <a:xfrm>
                <a:off x="5272391" y="6012957"/>
                <a:ext cx="1300784" cy="333787"/>
              </a:xfrm>
              <a:prstGeom prst="rect">
                <a:avLst/>
              </a:prstGeom>
              <a:noFill/>
            </p:spPr>
            <p:txBody>
              <a:bodyPr wrap="square" rtlCol="0">
                <a:spAutoFit/>
              </a:bodyPr>
              <a:lstStyle/>
              <a:p>
                <a:r>
                  <a:rPr lang="en-US" sz="800" b="1">
                    <a:cs typeface="Segoe UI" panose="020B0502040204020203" pitchFamily="34" charset="0"/>
                  </a:rPr>
                  <a:t>MARKETING</a:t>
                </a:r>
                <a:endParaRPr lang="en-US" sz="1000" b="1">
                  <a:cs typeface="Segoe UI" panose="020B0502040204020203" pitchFamily="34" charset="0"/>
                </a:endParaRPr>
              </a:p>
            </p:txBody>
          </p:sp>
        </p:grpSp>
        <p:pic>
          <p:nvPicPr>
            <p:cNvPr id="13" name="Graphic 12" descr="Marketing with solid fill">
              <a:extLst>
                <a:ext uri="{FF2B5EF4-FFF2-40B4-BE49-F238E27FC236}">
                  <a16:creationId xmlns:a16="http://schemas.microsoft.com/office/drawing/2014/main" id="{17A9C98C-350E-4C3C-89B1-7624C9C1DC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7646" y="2587017"/>
              <a:ext cx="340434" cy="340434"/>
            </a:xfrm>
            <a:prstGeom prst="rect">
              <a:avLst/>
            </a:prstGeom>
          </p:spPr>
        </p:pic>
      </p:grpSp>
      <p:grpSp>
        <p:nvGrpSpPr>
          <p:cNvPr id="22" name="Group 21">
            <a:extLst>
              <a:ext uri="{FF2B5EF4-FFF2-40B4-BE49-F238E27FC236}">
                <a16:creationId xmlns:a16="http://schemas.microsoft.com/office/drawing/2014/main" id="{1E62B130-FC2D-4679-AB60-988A0DC7A5F2}"/>
              </a:ext>
            </a:extLst>
          </p:cNvPr>
          <p:cNvGrpSpPr>
            <a:grpSpLocks noChangeAspect="1"/>
          </p:cNvGrpSpPr>
          <p:nvPr/>
        </p:nvGrpSpPr>
        <p:grpSpPr>
          <a:xfrm>
            <a:off x="701760" y="4799393"/>
            <a:ext cx="1051610" cy="866971"/>
            <a:chOff x="3219875" y="4984762"/>
            <a:chExt cx="1501160" cy="1237590"/>
          </a:xfrm>
        </p:grpSpPr>
        <p:sp>
          <p:nvSpPr>
            <p:cNvPr id="23" name="Oval 22">
              <a:extLst>
                <a:ext uri="{FF2B5EF4-FFF2-40B4-BE49-F238E27FC236}">
                  <a16:creationId xmlns:a16="http://schemas.microsoft.com/office/drawing/2014/main" id="{29261731-7D9C-4489-A618-96652D774786}"/>
                </a:ext>
              </a:extLst>
            </p:cNvPr>
            <p:cNvSpPr/>
            <p:nvPr/>
          </p:nvSpPr>
          <p:spPr>
            <a:xfrm>
              <a:off x="3514647" y="4984762"/>
              <a:ext cx="846820" cy="846820"/>
            </a:xfrm>
            <a:prstGeom prst="ellipse">
              <a:avLst/>
            </a:prstGeom>
            <a:solidFill>
              <a:schemeClr val="bg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24" name="TextBox 23">
              <a:extLst>
                <a:ext uri="{FF2B5EF4-FFF2-40B4-BE49-F238E27FC236}">
                  <a16:creationId xmlns:a16="http://schemas.microsoft.com/office/drawing/2014/main" id="{580B74DF-D237-42E9-A13C-AA120C8DAB82}"/>
                </a:ext>
              </a:extLst>
            </p:cNvPr>
            <p:cNvSpPr txBox="1"/>
            <p:nvPr/>
          </p:nvSpPr>
          <p:spPr>
            <a:xfrm>
              <a:off x="3219875" y="5914808"/>
              <a:ext cx="1501160" cy="307544"/>
            </a:xfrm>
            <a:prstGeom prst="rect">
              <a:avLst/>
            </a:prstGeom>
            <a:noFill/>
            <a:ln>
              <a:noFill/>
            </a:ln>
          </p:spPr>
          <p:txBody>
            <a:bodyPr wrap="square" rtlCol="0">
              <a:spAutoFit/>
            </a:bodyPr>
            <a:lstStyle/>
            <a:p>
              <a:pPr algn="ctr"/>
              <a:r>
                <a:rPr lang="en-US" sz="800" b="1">
                  <a:cs typeface="Segoe UI" panose="020B0502040204020203" pitchFamily="34" charset="0"/>
                </a:rPr>
                <a:t>SUBSIDIARIES</a:t>
              </a:r>
            </a:p>
          </p:txBody>
        </p:sp>
        <p:pic>
          <p:nvPicPr>
            <p:cNvPr id="25" name="Picture 24">
              <a:extLst>
                <a:ext uri="{FF2B5EF4-FFF2-40B4-BE49-F238E27FC236}">
                  <a16:creationId xmlns:a16="http://schemas.microsoft.com/office/drawing/2014/main" id="{64514D9C-1844-4960-8D71-E41E270C9058}"/>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70694" y="5047565"/>
              <a:ext cx="752482" cy="677234"/>
            </a:xfrm>
            <a:prstGeom prst="rect">
              <a:avLst/>
            </a:prstGeom>
            <a:ln>
              <a:noFill/>
            </a:ln>
          </p:spPr>
        </p:pic>
      </p:grpSp>
      <p:grpSp>
        <p:nvGrpSpPr>
          <p:cNvPr id="17" name="Group 16">
            <a:extLst>
              <a:ext uri="{FF2B5EF4-FFF2-40B4-BE49-F238E27FC236}">
                <a16:creationId xmlns:a16="http://schemas.microsoft.com/office/drawing/2014/main" id="{13F80347-E772-4FAD-9E33-36DB90886EBA}"/>
              </a:ext>
            </a:extLst>
          </p:cNvPr>
          <p:cNvGrpSpPr/>
          <p:nvPr/>
        </p:nvGrpSpPr>
        <p:grpSpPr>
          <a:xfrm>
            <a:off x="678219" y="3611200"/>
            <a:ext cx="1051610" cy="1006466"/>
            <a:chOff x="678219" y="3501964"/>
            <a:chExt cx="1051610" cy="1006466"/>
          </a:xfrm>
        </p:grpSpPr>
        <p:grpSp>
          <p:nvGrpSpPr>
            <p:cNvPr id="18" name="Group 17">
              <a:extLst>
                <a:ext uri="{FF2B5EF4-FFF2-40B4-BE49-F238E27FC236}">
                  <a16:creationId xmlns:a16="http://schemas.microsoft.com/office/drawing/2014/main" id="{D5DDC8E4-68B5-489B-B5EE-F405F3FD1327}"/>
                </a:ext>
              </a:extLst>
            </p:cNvPr>
            <p:cNvGrpSpPr>
              <a:grpSpLocks noChangeAspect="1"/>
            </p:cNvGrpSpPr>
            <p:nvPr/>
          </p:nvGrpSpPr>
          <p:grpSpPr>
            <a:xfrm>
              <a:off x="678219" y="3501964"/>
              <a:ext cx="1051610" cy="1006466"/>
              <a:chOff x="3192762" y="4984762"/>
              <a:chExt cx="1501161" cy="1436716"/>
            </a:xfrm>
          </p:grpSpPr>
          <p:sp>
            <p:nvSpPr>
              <p:cNvPr id="19" name="Oval 18">
                <a:extLst>
                  <a:ext uri="{FF2B5EF4-FFF2-40B4-BE49-F238E27FC236}">
                    <a16:creationId xmlns:a16="http://schemas.microsoft.com/office/drawing/2014/main" id="{960C5552-783E-42F4-B3BF-73732D994749}"/>
                  </a:ext>
                </a:extLst>
              </p:cNvPr>
              <p:cNvSpPr/>
              <p:nvPr/>
            </p:nvSpPr>
            <p:spPr>
              <a:xfrm>
                <a:off x="3514647" y="4984762"/>
                <a:ext cx="846820" cy="846820"/>
              </a:xfrm>
              <a:prstGeom prst="ellipse">
                <a:avLst/>
              </a:prstGeom>
              <a:solidFill>
                <a:schemeClr val="bg1"/>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20" name="TextBox 19">
                <a:extLst>
                  <a:ext uri="{FF2B5EF4-FFF2-40B4-BE49-F238E27FC236}">
                    <a16:creationId xmlns:a16="http://schemas.microsoft.com/office/drawing/2014/main" id="{FA28B52A-AB6C-4C90-AECB-FF06D30A7A58}"/>
                  </a:ext>
                </a:extLst>
              </p:cNvPr>
              <p:cNvSpPr txBox="1"/>
              <p:nvPr/>
            </p:nvSpPr>
            <p:spPr>
              <a:xfrm>
                <a:off x="3192762" y="5938197"/>
                <a:ext cx="1501161" cy="483281"/>
              </a:xfrm>
              <a:prstGeom prst="rect">
                <a:avLst/>
              </a:prstGeom>
              <a:noFill/>
              <a:ln>
                <a:noFill/>
              </a:ln>
            </p:spPr>
            <p:txBody>
              <a:bodyPr wrap="square" rtlCol="0">
                <a:spAutoFit/>
              </a:bodyPr>
              <a:lstStyle/>
              <a:p>
                <a:pPr algn="ctr"/>
                <a:r>
                  <a:rPr lang="en-US" sz="800" b="1">
                    <a:cs typeface="Segoe UI" panose="020B0502040204020203" pitchFamily="34" charset="0"/>
                  </a:rPr>
                  <a:t>PAYER CONTRACTS</a:t>
                </a:r>
              </a:p>
            </p:txBody>
          </p:sp>
        </p:grpSp>
        <p:pic>
          <p:nvPicPr>
            <p:cNvPr id="26" name="Graphic 25" descr="Handshake">
              <a:extLst>
                <a:ext uri="{FF2B5EF4-FFF2-40B4-BE49-F238E27FC236}">
                  <a16:creationId xmlns:a16="http://schemas.microsoft.com/office/drawing/2014/main" id="{1403CA3C-001D-41CA-8DD9-283C1E9A0D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9251" y="3573710"/>
              <a:ext cx="497218" cy="497218"/>
            </a:xfrm>
            <a:prstGeom prst="rect">
              <a:avLst/>
            </a:prstGeom>
          </p:spPr>
        </p:pic>
      </p:grpSp>
      <p:grpSp>
        <p:nvGrpSpPr>
          <p:cNvPr id="21" name="Group 20">
            <a:extLst>
              <a:ext uri="{FF2B5EF4-FFF2-40B4-BE49-F238E27FC236}">
                <a16:creationId xmlns:a16="http://schemas.microsoft.com/office/drawing/2014/main" id="{B2AAD50E-4FFE-4AB8-AAFC-415995CAA72D}"/>
              </a:ext>
            </a:extLst>
          </p:cNvPr>
          <p:cNvGrpSpPr/>
          <p:nvPr/>
        </p:nvGrpSpPr>
        <p:grpSpPr>
          <a:xfrm>
            <a:off x="636538" y="5849882"/>
            <a:ext cx="1118458" cy="964752"/>
            <a:chOff x="636538" y="5740646"/>
            <a:chExt cx="1118458" cy="964752"/>
          </a:xfrm>
        </p:grpSpPr>
        <p:grpSp>
          <p:nvGrpSpPr>
            <p:cNvPr id="28" name="Group 27">
              <a:extLst>
                <a:ext uri="{FF2B5EF4-FFF2-40B4-BE49-F238E27FC236}">
                  <a16:creationId xmlns:a16="http://schemas.microsoft.com/office/drawing/2014/main" id="{99B67A35-9ABB-4BD5-AD03-64FDFD41E47E}"/>
                </a:ext>
              </a:extLst>
            </p:cNvPr>
            <p:cNvGrpSpPr>
              <a:grpSpLocks noChangeAspect="1"/>
            </p:cNvGrpSpPr>
            <p:nvPr/>
          </p:nvGrpSpPr>
          <p:grpSpPr>
            <a:xfrm>
              <a:off x="636538" y="5740646"/>
              <a:ext cx="1118458" cy="964752"/>
              <a:chOff x="3125489" y="4984762"/>
              <a:chExt cx="1595547" cy="1376274"/>
            </a:xfrm>
          </p:grpSpPr>
          <p:sp>
            <p:nvSpPr>
              <p:cNvPr id="29" name="Oval 28">
                <a:extLst>
                  <a:ext uri="{FF2B5EF4-FFF2-40B4-BE49-F238E27FC236}">
                    <a16:creationId xmlns:a16="http://schemas.microsoft.com/office/drawing/2014/main" id="{3B99C959-04B3-48A0-B31B-90413BF4EF9A}"/>
                  </a:ext>
                </a:extLst>
              </p:cNvPr>
              <p:cNvSpPr/>
              <p:nvPr/>
            </p:nvSpPr>
            <p:spPr>
              <a:xfrm>
                <a:off x="3514647" y="4984762"/>
                <a:ext cx="846820" cy="846820"/>
              </a:xfrm>
              <a:prstGeom prst="ellipse">
                <a:avLst/>
              </a:prstGeom>
              <a:solidFill>
                <a:schemeClr val="bg1"/>
              </a:solid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a:p>
                <a:pPr algn="ctr"/>
                <a:endParaRPr lang="en-US" sz="1100">
                  <a:solidFill>
                    <a:schemeClr val="accent6"/>
                  </a:solidFill>
                  <a:cs typeface="Segoe UI" panose="020B0502040204020203" pitchFamily="34" charset="0"/>
                </a:endParaRPr>
              </a:p>
            </p:txBody>
          </p:sp>
          <p:sp>
            <p:nvSpPr>
              <p:cNvPr id="30" name="TextBox 29">
                <a:extLst>
                  <a:ext uri="{FF2B5EF4-FFF2-40B4-BE49-F238E27FC236}">
                    <a16:creationId xmlns:a16="http://schemas.microsoft.com/office/drawing/2014/main" id="{B9CE877E-D7F8-4BE3-8857-EAEAC28FEC23}"/>
                  </a:ext>
                </a:extLst>
              </p:cNvPr>
              <p:cNvSpPr txBox="1"/>
              <p:nvPr/>
            </p:nvSpPr>
            <p:spPr>
              <a:xfrm>
                <a:off x="3125489" y="5914807"/>
                <a:ext cx="1595547" cy="446229"/>
              </a:xfrm>
              <a:prstGeom prst="rect">
                <a:avLst/>
              </a:prstGeom>
              <a:noFill/>
              <a:ln>
                <a:noFill/>
              </a:ln>
            </p:spPr>
            <p:txBody>
              <a:bodyPr wrap="square" rtlCol="0">
                <a:spAutoFit/>
              </a:bodyPr>
              <a:lstStyle/>
              <a:p>
                <a:pPr algn="ctr"/>
                <a:r>
                  <a:rPr lang="en-US" sz="800" b="1">
                    <a:cs typeface="Segoe UI" panose="020B0502040204020203" pitchFamily="34" charset="0"/>
                  </a:rPr>
                  <a:t>EVIDENCE-BASED PROGRAMS</a:t>
                </a:r>
              </a:p>
            </p:txBody>
          </p:sp>
        </p:grpSp>
        <p:pic>
          <p:nvPicPr>
            <p:cNvPr id="27" name="Graphic 26" descr="Business Growth">
              <a:extLst>
                <a:ext uri="{FF2B5EF4-FFF2-40B4-BE49-F238E27FC236}">
                  <a16:creationId xmlns:a16="http://schemas.microsoft.com/office/drawing/2014/main" id="{59FED9DE-4093-460B-9B51-B9A5E6B034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8433" y="5858074"/>
              <a:ext cx="398634" cy="398634"/>
            </a:xfrm>
            <a:prstGeom prst="rect">
              <a:avLst/>
            </a:prstGeom>
          </p:spPr>
        </p:pic>
      </p:grpSp>
      <p:graphicFrame>
        <p:nvGraphicFramePr>
          <p:cNvPr id="6" name="Table 6">
            <a:extLst>
              <a:ext uri="{FF2B5EF4-FFF2-40B4-BE49-F238E27FC236}">
                <a16:creationId xmlns:a16="http://schemas.microsoft.com/office/drawing/2014/main" id="{41C0B3D0-7932-438D-A490-810E14DF7EBE}"/>
              </a:ext>
            </a:extLst>
          </p:cNvPr>
          <p:cNvGraphicFramePr>
            <a:graphicFrameLocks noGrp="1"/>
          </p:cNvGraphicFramePr>
          <p:nvPr>
            <p:extLst>
              <p:ext uri="{D42A27DB-BD31-4B8C-83A1-F6EECF244321}">
                <p14:modId xmlns:p14="http://schemas.microsoft.com/office/powerpoint/2010/main" val="690724104"/>
              </p:ext>
            </p:extLst>
          </p:nvPr>
        </p:nvGraphicFramePr>
        <p:xfrm>
          <a:off x="1729829" y="924132"/>
          <a:ext cx="9868310" cy="5817715"/>
        </p:xfrm>
        <a:graphic>
          <a:graphicData uri="http://schemas.openxmlformats.org/drawingml/2006/table">
            <a:tbl>
              <a:tblPr firstRow="1" bandRow="1">
                <a:tableStyleId>{00A15C55-8517-42AA-B614-E9B94910E393}</a:tableStyleId>
              </a:tblPr>
              <a:tblGrid>
                <a:gridCol w="6393293">
                  <a:extLst>
                    <a:ext uri="{9D8B030D-6E8A-4147-A177-3AD203B41FA5}">
                      <a16:colId xmlns:a16="http://schemas.microsoft.com/office/drawing/2014/main" val="3674523793"/>
                    </a:ext>
                  </a:extLst>
                </a:gridCol>
                <a:gridCol w="3475017">
                  <a:extLst>
                    <a:ext uri="{9D8B030D-6E8A-4147-A177-3AD203B41FA5}">
                      <a16:colId xmlns:a16="http://schemas.microsoft.com/office/drawing/2014/main" val="3259677185"/>
                    </a:ext>
                  </a:extLst>
                </a:gridCol>
              </a:tblGrid>
              <a:tr h="639194">
                <a:tc>
                  <a:txBody>
                    <a:bodyPr/>
                    <a:lstStyle/>
                    <a:p>
                      <a:pPr algn="ctr"/>
                      <a:r>
                        <a:rPr lang="en-US"/>
                        <a:t>Planned Goals</a:t>
                      </a:r>
                    </a:p>
                  </a:txBody>
                  <a:tcPr/>
                </a:tc>
                <a:tc>
                  <a:txBody>
                    <a:bodyPr/>
                    <a:lstStyle/>
                    <a:p>
                      <a:pPr algn="ctr"/>
                      <a:r>
                        <a:rPr lang="en-US"/>
                        <a:t>Timeframe</a:t>
                      </a:r>
                    </a:p>
                  </a:txBody>
                  <a:tcPr/>
                </a:tc>
                <a:extLst>
                  <a:ext uri="{0D108BD9-81ED-4DB2-BD59-A6C34878D82A}">
                    <a16:rowId xmlns:a16="http://schemas.microsoft.com/office/drawing/2014/main" val="2226963509"/>
                  </a:ext>
                </a:extLst>
              </a:tr>
              <a:tr h="938315">
                <a:tc>
                  <a:txBody>
                    <a:bodyPr/>
                    <a:lstStyle/>
                    <a:p>
                      <a:r>
                        <a:rPr lang="en-US" dirty="0">
                          <a:solidFill>
                            <a:srgbClr val="193560"/>
                          </a:solidFill>
                        </a:rPr>
                        <a:t>Set up system for bi-directional referrals</a:t>
                      </a:r>
                    </a:p>
                  </a:txBody>
                  <a:tcPr/>
                </a:tc>
                <a:tc>
                  <a:txBody>
                    <a:bodyPr/>
                    <a:lstStyle/>
                    <a:p>
                      <a:r>
                        <a:rPr lang="en-US">
                          <a:solidFill>
                            <a:srgbClr val="193560"/>
                          </a:solidFill>
                        </a:rPr>
                        <a:t>4-6 months</a:t>
                      </a:r>
                    </a:p>
                  </a:txBody>
                  <a:tcPr/>
                </a:tc>
                <a:extLst>
                  <a:ext uri="{0D108BD9-81ED-4DB2-BD59-A6C34878D82A}">
                    <a16:rowId xmlns:a16="http://schemas.microsoft.com/office/drawing/2014/main" val="2238522551"/>
                  </a:ext>
                </a:extLst>
              </a:tr>
              <a:tr h="1015891">
                <a:tc>
                  <a:txBody>
                    <a:bodyPr/>
                    <a:lstStyle/>
                    <a:p>
                      <a:r>
                        <a:rPr lang="en-US">
                          <a:solidFill>
                            <a:srgbClr val="193560"/>
                          </a:solidFill>
                        </a:rPr>
                        <a:t>Create procedures and flyers to conduct a flyer campaign </a:t>
                      </a:r>
                    </a:p>
                  </a:txBody>
                  <a:tcPr/>
                </a:tc>
                <a:tc>
                  <a:txBody>
                    <a:bodyPr/>
                    <a:lstStyle/>
                    <a:p>
                      <a:r>
                        <a:rPr lang="en-US">
                          <a:solidFill>
                            <a:srgbClr val="193560"/>
                          </a:solidFill>
                        </a:rPr>
                        <a:t>2-4 months</a:t>
                      </a:r>
                    </a:p>
                  </a:txBody>
                  <a:tcPr/>
                </a:tc>
                <a:extLst>
                  <a:ext uri="{0D108BD9-81ED-4DB2-BD59-A6C34878D82A}">
                    <a16:rowId xmlns:a16="http://schemas.microsoft.com/office/drawing/2014/main" val="908869405"/>
                  </a:ext>
                </a:extLst>
              </a:tr>
              <a:tr h="1228459">
                <a:tc>
                  <a:txBody>
                    <a:bodyPr/>
                    <a:lstStyle/>
                    <a:p>
                      <a:r>
                        <a:rPr lang="en-US">
                          <a:solidFill>
                            <a:srgbClr val="193560"/>
                          </a:solidFill>
                        </a:rPr>
                        <a:t>Contract with at least two payers and establish new relationships with at least one payer</a:t>
                      </a:r>
                    </a:p>
                  </a:txBody>
                  <a:tcPr/>
                </a:tc>
                <a:tc>
                  <a:txBody>
                    <a:bodyPr/>
                    <a:lstStyle/>
                    <a:p>
                      <a:r>
                        <a:rPr lang="en-US">
                          <a:solidFill>
                            <a:srgbClr val="193560"/>
                          </a:solidFill>
                        </a:rPr>
                        <a:t>6-12 months</a:t>
                      </a:r>
                    </a:p>
                  </a:txBody>
                  <a:tcPr/>
                </a:tc>
                <a:extLst>
                  <a:ext uri="{0D108BD9-81ED-4DB2-BD59-A6C34878D82A}">
                    <a16:rowId xmlns:a16="http://schemas.microsoft.com/office/drawing/2014/main" val="569200549"/>
                  </a:ext>
                </a:extLst>
              </a:tr>
              <a:tr h="1057541">
                <a:tc>
                  <a:txBody>
                    <a:bodyPr/>
                    <a:lstStyle/>
                    <a:p>
                      <a:r>
                        <a:rPr lang="en-US">
                          <a:solidFill>
                            <a:srgbClr val="193560"/>
                          </a:solidFill>
                        </a:rPr>
                        <a:t>Set up contracts with at least two subsidiaries and identify another potential subsidiary</a:t>
                      </a:r>
                    </a:p>
                  </a:txBody>
                  <a:tcPr/>
                </a:tc>
                <a:tc>
                  <a:txBody>
                    <a:bodyPr/>
                    <a:lstStyle/>
                    <a:p>
                      <a:r>
                        <a:rPr lang="en-US">
                          <a:solidFill>
                            <a:srgbClr val="193560"/>
                          </a:solidFill>
                        </a:rPr>
                        <a:t>6-8 months</a:t>
                      </a:r>
                    </a:p>
                  </a:txBody>
                  <a:tcPr/>
                </a:tc>
                <a:extLst>
                  <a:ext uri="{0D108BD9-81ED-4DB2-BD59-A6C34878D82A}">
                    <a16:rowId xmlns:a16="http://schemas.microsoft.com/office/drawing/2014/main" val="488426333"/>
                  </a:ext>
                </a:extLst>
              </a:tr>
              <a:tr h="938315">
                <a:tc>
                  <a:txBody>
                    <a:bodyPr/>
                    <a:lstStyle/>
                    <a:p>
                      <a:r>
                        <a:rPr lang="en-US">
                          <a:solidFill>
                            <a:srgbClr val="193560"/>
                          </a:solidFill>
                        </a:rPr>
                        <a:t>No action in the short term</a:t>
                      </a:r>
                    </a:p>
                  </a:txBody>
                  <a:tcPr/>
                </a:tc>
                <a:tc>
                  <a:txBody>
                    <a:bodyPr/>
                    <a:lstStyle/>
                    <a:p>
                      <a:r>
                        <a:rPr lang="en-US" dirty="0">
                          <a:solidFill>
                            <a:srgbClr val="193560"/>
                          </a:solidFill>
                        </a:rPr>
                        <a:t>N/A</a:t>
                      </a:r>
                    </a:p>
                  </a:txBody>
                  <a:tcPr/>
                </a:tc>
                <a:extLst>
                  <a:ext uri="{0D108BD9-81ED-4DB2-BD59-A6C34878D82A}">
                    <a16:rowId xmlns:a16="http://schemas.microsoft.com/office/drawing/2014/main" val="1267511215"/>
                  </a:ext>
                </a:extLst>
              </a:tr>
            </a:tbl>
          </a:graphicData>
        </a:graphic>
      </p:graphicFrame>
      <p:sp>
        <p:nvSpPr>
          <p:cNvPr id="31" name="Slide Number Placeholder 1">
            <a:extLst>
              <a:ext uri="{FF2B5EF4-FFF2-40B4-BE49-F238E27FC236}">
                <a16:creationId xmlns:a16="http://schemas.microsoft.com/office/drawing/2014/main" id="{048E6023-D871-4274-B933-C5BBF44133D6}"/>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39</a:t>
            </a:fld>
            <a:endParaRPr lang="en-US"/>
          </a:p>
        </p:txBody>
      </p:sp>
    </p:spTree>
    <p:extLst>
      <p:ext uri="{BB962C8B-B14F-4D97-AF65-F5344CB8AC3E}">
        <p14:creationId xmlns:p14="http://schemas.microsoft.com/office/powerpoint/2010/main" val="2014406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3">
            <a:extLst>
              <a:ext uri="{FF2B5EF4-FFF2-40B4-BE49-F238E27FC236}">
                <a16:creationId xmlns:a16="http://schemas.microsoft.com/office/drawing/2014/main" id="{A74D4DD1-340D-472A-BD8C-F511FCBEB651}"/>
              </a:ext>
            </a:extLst>
          </p:cNvPr>
          <p:cNvSpPr/>
          <p:nvPr/>
        </p:nvSpPr>
        <p:spPr>
          <a:xfrm>
            <a:off x="8376094" y="3330340"/>
            <a:ext cx="3745003" cy="3517918"/>
          </a:xfrm>
          <a:prstGeom prst="rect">
            <a:avLst/>
          </a:prstGeom>
          <a:noFill/>
          <a:ln w="38100" cap="flat" cmpd="sng" algn="ctr">
            <a:solidFill>
              <a:srgbClr val="84A4DC"/>
            </a:solidFill>
            <a:prstDash val="solid"/>
          </a:ln>
          <a:effectLst/>
        </p:spPr>
        <p:txBody>
          <a:bodyPr rtlCol="0" anchor="t"/>
          <a:lstStyle/>
          <a:p>
            <a:pPr marL="227012" defTabSz="912114">
              <a:defRPr/>
            </a:pPr>
            <a:r>
              <a:rPr lang="en-US" sz="1200" b="1" kern="0" dirty="0"/>
              <a:t>Potential slides to use:</a:t>
            </a:r>
          </a:p>
          <a:p>
            <a:pPr marL="512762" indent="-285750" defTabSz="912114">
              <a:buFont typeface="Arial" panose="020B0604020202020204" pitchFamily="34" charset="0"/>
              <a:buChar char="•"/>
              <a:defRPr/>
            </a:pPr>
            <a:r>
              <a:rPr lang="en-US" sz="1200" kern="0" dirty="0">
                <a:hlinkClick r:id="rId3" action="ppaction://hlinksldjump">
                  <a:extLst>
                    <a:ext uri="{A12FA001-AC4F-418D-AE19-62706E023703}">
                      <ahyp:hlinkClr xmlns:ahyp="http://schemas.microsoft.com/office/drawing/2018/hyperlinkcolor" val="tx"/>
                    </a:ext>
                  </a:extLst>
                </a:hlinkClick>
              </a:rPr>
              <a:t>The Local Need and Landscape</a:t>
            </a:r>
            <a:r>
              <a:rPr lang="en-US" sz="1200" kern="0" dirty="0"/>
              <a:t> Slides- as they relate to patient populations</a:t>
            </a:r>
          </a:p>
          <a:p>
            <a:pPr marL="512762" indent="-285750" defTabSz="912114">
              <a:buFont typeface="Arial" panose="020B0604020202020204" pitchFamily="34" charset="0"/>
              <a:buChar char="•"/>
              <a:defRPr/>
            </a:pPr>
            <a:r>
              <a:rPr lang="en-US" sz="1200" kern="0" dirty="0">
                <a:hlinkClick r:id="rId4" action="ppaction://hlinksldjump">
                  <a:extLst>
                    <a:ext uri="{A12FA001-AC4F-418D-AE19-62706E023703}">
                      <ahyp:hlinkClr xmlns:ahyp="http://schemas.microsoft.com/office/drawing/2018/hyperlinkcolor" val="tx"/>
                    </a:ext>
                  </a:extLst>
                </a:hlinkClick>
              </a:rPr>
              <a:t>What is a UHA</a:t>
            </a:r>
            <a:endParaRPr lang="en-US" sz="1200" kern="0" dirty="0"/>
          </a:p>
          <a:p>
            <a:pPr marL="512762" indent="-285750" defTabSz="912114">
              <a:buFont typeface="Arial" panose="020B0604020202020204" pitchFamily="34" charset="0"/>
              <a:buChar char="•"/>
              <a:defRPr/>
            </a:pPr>
            <a:r>
              <a:rPr lang="en-US" sz="1200" kern="0" dirty="0">
                <a:hlinkClick r:id="rId5" action="ppaction://hlinksldjump">
                  <a:extLst>
                    <a:ext uri="{A12FA001-AC4F-418D-AE19-62706E023703}">
                      <ahyp:hlinkClr xmlns:ahyp="http://schemas.microsoft.com/office/drawing/2018/hyperlinkcolor" val="tx"/>
                    </a:ext>
                  </a:extLst>
                </a:hlinkClick>
              </a:rPr>
              <a:t>Purpose of a UHA</a:t>
            </a:r>
            <a:endParaRPr lang="en-US" sz="1200" kern="0" dirty="0"/>
          </a:p>
          <a:p>
            <a:pPr marL="512762" indent="-285750" defTabSz="912114">
              <a:buFont typeface="Arial" panose="020B0604020202020204" pitchFamily="34" charset="0"/>
              <a:buChar char="•"/>
              <a:defRPr/>
            </a:pPr>
            <a:r>
              <a:rPr lang="en-US" sz="1200" kern="0" dirty="0">
                <a:hlinkClick r:id="rId6" action="ppaction://hlinksldjump">
                  <a:extLst>
                    <a:ext uri="{A12FA001-AC4F-418D-AE19-62706E023703}">
                      <ahyp:hlinkClr xmlns:ahyp="http://schemas.microsoft.com/office/drawing/2018/hyperlinkcolor" val="tx"/>
                    </a:ext>
                  </a:extLst>
                </a:hlinkClick>
              </a:rPr>
              <a:t>Referring Providers – Benefits and Role</a:t>
            </a:r>
            <a:endParaRPr lang="en-US" sz="1200" kern="0" dirty="0"/>
          </a:p>
          <a:p>
            <a:pPr marL="512762" indent="-285750" defTabSz="912114">
              <a:buFont typeface="Arial" panose="020B0604020202020204" pitchFamily="34" charset="0"/>
              <a:buChar char="•"/>
              <a:defRPr/>
            </a:pPr>
            <a:r>
              <a:rPr lang="en-US" sz="1200" kern="0" dirty="0">
                <a:hlinkClick r:id="rId7" action="ppaction://hlinksldjump">
                  <a:extLst>
                    <a:ext uri="{A12FA001-AC4F-418D-AE19-62706E023703}">
                      <ahyp:hlinkClr xmlns:ahyp="http://schemas.microsoft.com/office/drawing/2018/hyperlinkcolor" val="tx"/>
                    </a:ext>
                  </a:extLst>
                </a:hlinkClick>
              </a:rPr>
              <a:t>National Context</a:t>
            </a:r>
            <a:endParaRPr lang="en-US" sz="1200" kern="0" dirty="0"/>
          </a:p>
          <a:p>
            <a:pPr marL="512762" indent="-285750" defTabSz="912114">
              <a:buFont typeface="Arial" panose="020B0604020202020204" pitchFamily="34" charset="0"/>
              <a:buChar char="•"/>
              <a:defRPr/>
            </a:pPr>
            <a:r>
              <a:rPr lang="en-US" sz="1200" kern="0" dirty="0">
                <a:hlinkClick r:id="rId8" action="ppaction://hlinksldjump">
                  <a:extLst>
                    <a:ext uri="{A12FA001-AC4F-418D-AE19-62706E023703}">
                      <ahyp:hlinkClr xmlns:ahyp="http://schemas.microsoft.com/office/drawing/2018/hyperlinkcolor" val="tx"/>
                    </a:ext>
                  </a:extLst>
                </a:hlinkClick>
              </a:rPr>
              <a:t>Road to Sustainability </a:t>
            </a:r>
            <a:r>
              <a:rPr lang="en-US" sz="1200" kern="0" dirty="0"/>
              <a:t>and </a:t>
            </a:r>
            <a:r>
              <a:rPr lang="en-US" sz="1200" kern="0" dirty="0">
                <a:hlinkClick r:id="rId9" action="ppaction://hlinksldjump">
                  <a:extLst>
                    <a:ext uri="{A12FA001-AC4F-418D-AE19-62706E023703}">
                      <ahyp:hlinkClr xmlns:ahyp="http://schemas.microsoft.com/office/drawing/2018/hyperlinkcolor" val="tx"/>
                    </a:ext>
                  </a:extLst>
                </a:hlinkClick>
              </a:rPr>
              <a:t>Sustainability Journey</a:t>
            </a:r>
            <a:endParaRPr lang="en-US" sz="1200" kern="0" dirty="0"/>
          </a:p>
          <a:p>
            <a:pPr marL="512762" indent="-285750" defTabSz="912114">
              <a:buFont typeface="Arial" panose="020B0604020202020204" pitchFamily="34" charset="0"/>
              <a:buChar char="•"/>
              <a:defRPr/>
            </a:pPr>
            <a:r>
              <a:rPr lang="en-US" sz="1200" kern="0" dirty="0">
                <a:hlinkClick r:id="rId10" action="ppaction://hlinksldjump">
                  <a:extLst>
                    <a:ext uri="{A12FA001-AC4F-418D-AE19-62706E023703}">
                      <ahyp:hlinkClr xmlns:ahyp="http://schemas.microsoft.com/office/drawing/2018/hyperlinkcolor" val="tx"/>
                    </a:ext>
                  </a:extLst>
                </a:hlinkClick>
              </a:rPr>
              <a:t>Next Steps </a:t>
            </a:r>
            <a:r>
              <a:rPr lang="en-US" sz="1200" kern="0" dirty="0"/>
              <a:t>Slides</a:t>
            </a:r>
          </a:p>
          <a:p>
            <a:pPr marL="227012" defTabSz="912114">
              <a:defRPr/>
            </a:pPr>
            <a:r>
              <a:rPr lang="en-US" sz="1200" b="1" kern="0" dirty="0"/>
              <a:t>Potential slides to delete: </a:t>
            </a:r>
          </a:p>
          <a:p>
            <a:pPr marL="398462" indent="-171450" defTabSz="912114">
              <a:buFont typeface="Arial" panose="020B0604020202020204" pitchFamily="34" charset="0"/>
              <a:buChar char="•"/>
              <a:defRPr/>
            </a:pPr>
            <a:r>
              <a:rPr lang="en-US" sz="1200" kern="0" dirty="0">
                <a:hlinkClick r:id="rId11" action="ppaction://hlinksldjump">
                  <a:extLst>
                    <a:ext uri="{A12FA001-AC4F-418D-AE19-62706E023703}">
                      <ahyp:hlinkClr xmlns:ahyp="http://schemas.microsoft.com/office/drawing/2018/hyperlinkcolor" val="tx"/>
                    </a:ext>
                  </a:extLst>
                </a:hlinkClick>
              </a:rPr>
              <a:t>General Benefits for UHA Participants</a:t>
            </a:r>
            <a:endParaRPr lang="en-US" sz="1200" kern="0" dirty="0"/>
          </a:p>
          <a:p>
            <a:pPr marL="398462" indent="-171450" defTabSz="912114">
              <a:buFont typeface="Arial" panose="020B0604020202020204" pitchFamily="34" charset="0"/>
              <a:buChar char="•"/>
              <a:defRPr/>
            </a:pPr>
            <a:r>
              <a:rPr lang="en-US" sz="1200" kern="0" dirty="0"/>
              <a:t>Other benefits and roles slides</a:t>
            </a:r>
          </a:p>
          <a:p>
            <a:pPr marL="398462" indent="-171450" defTabSz="912114">
              <a:buFont typeface="Arial" panose="020B0604020202020204" pitchFamily="34" charset="0"/>
              <a:buChar char="•"/>
              <a:defRPr/>
            </a:pPr>
            <a:r>
              <a:rPr lang="en-US" sz="1200" kern="0" dirty="0"/>
              <a:t>Other </a:t>
            </a:r>
            <a:r>
              <a:rPr lang="en-US" sz="1200" kern="0" dirty="0">
                <a:hlinkClick r:id="rId12" action="ppaction://hlinksldjump">
                  <a:extLst>
                    <a:ext uri="{A12FA001-AC4F-418D-AE19-62706E023703}">
                      <ahyp:hlinkClr xmlns:ahyp="http://schemas.microsoft.com/office/drawing/2018/hyperlinkcolor" val="tx"/>
                    </a:ext>
                  </a:extLst>
                </a:hlinkClick>
              </a:rPr>
              <a:t>Implementation</a:t>
            </a:r>
            <a:r>
              <a:rPr lang="en-US" sz="1200" kern="0" dirty="0"/>
              <a:t> slides</a:t>
            </a:r>
          </a:p>
          <a:p>
            <a:pPr marL="227012" defTabSz="912114">
              <a:defRPr/>
            </a:pPr>
            <a:r>
              <a:rPr lang="en-US" sz="1200" b="1" kern="0" dirty="0"/>
              <a:t>Additional Resource:</a:t>
            </a:r>
          </a:p>
          <a:p>
            <a:pPr marL="398462" indent="-171450" defTabSz="912114">
              <a:buFont typeface="Arial" panose="020B0604020202020204" pitchFamily="34" charset="0"/>
              <a:buChar char="•"/>
              <a:defRPr/>
            </a:pPr>
            <a:r>
              <a:rPr lang="en-US" sz="1200" kern="0" dirty="0"/>
              <a:t>Link: </a:t>
            </a:r>
            <a:r>
              <a:rPr lang="en-US" sz="1200" kern="0" dirty="0">
                <a:hlinkClick r:id="rId13">
                  <a:extLst>
                    <a:ext uri="{A12FA001-AC4F-418D-AE19-62706E023703}">
                      <ahyp:hlinkClr xmlns:ahyp="http://schemas.microsoft.com/office/drawing/2018/hyperlinkcolor" val="tx"/>
                    </a:ext>
                  </a:extLst>
                </a:hlinkClick>
              </a:rPr>
              <a:t>Physician and care team engagement presentation tips</a:t>
            </a:r>
            <a:endParaRPr lang="en-US" sz="1200" kern="0" dirty="0"/>
          </a:p>
        </p:txBody>
      </p:sp>
      <p:grpSp>
        <p:nvGrpSpPr>
          <p:cNvPr id="20" name="Group 19">
            <a:extLst>
              <a:ext uri="{FF2B5EF4-FFF2-40B4-BE49-F238E27FC236}">
                <a16:creationId xmlns:a16="http://schemas.microsoft.com/office/drawing/2014/main" id="{5E1EA6C9-F041-4AF9-80AE-385A2C1F0C22}"/>
              </a:ext>
            </a:extLst>
          </p:cNvPr>
          <p:cNvGrpSpPr/>
          <p:nvPr/>
        </p:nvGrpSpPr>
        <p:grpSpPr>
          <a:xfrm>
            <a:off x="8195026" y="2584155"/>
            <a:ext cx="4114800" cy="739125"/>
            <a:chOff x="8093926" y="2567680"/>
            <a:chExt cx="4206241" cy="739125"/>
          </a:xfrm>
        </p:grpSpPr>
        <p:sp>
          <p:nvSpPr>
            <p:cNvPr id="5" name="Rounded Rectangle 3">
              <a:extLst>
                <a:ext uri="{FF2B5EF4-FFF2-40B4-BE49-F238E27FC236}">
                  <a16:creationId xmlns:a16="http://schemas.microsoft.com/office/drawing/2014/main" id="{EDB11C9D-2501-4C4F-A2E5-228C8C915BA7}"/>
                </a:ext>
              </a:extLst>
            </p:cNvPr>
            <p:cNvSpPr/>
            <p:nvPr/>
          </p:nvSpPr>
          <p:spPr>
            <a:xfrm>
              <a:off x="8093926" y="2577095"/>
              <a:ext cx="4094996" cy="729710"/>
            </a:xfrm>
            <a:prstGeom prst="rect">
              <a:avLst/>
            </a:prstGeom>
            <a:solidFill>
              <a:schemeClr val="accent5">
                <a:lumMod val="75000"/>
              </a:schemeClr>
            </a:solidFill>
            <a:ln w="25400" cap="flat" cmpd="sng" algn="ctr">
              <a:noFill/>
              <a:prstDash val="solid"/>
            </a:ln>
            <a:effectLst/>
          </p:spPr>
          <p:txBody>
            <a:bodyPr rtlCol="0" anchor="ctr"/>
            <a:lstStyle/>
            <a:p>
              <a:pPr algn="ctr" defTabSz="912114">
                <a:defRPr/>
              </a:pPr>
              <a:endParaRPr lang="en-US" sz="1596" b="1">
                <a:solidFill>
                  <a:prstClr val="white"/>
                </a:solidFill>
              </a:endParaRPr>
            </a:p>
          </p:txBody>
        </p:sp>
        <p:sp>
          <p:nvSpPr>
            <p:cNvPr id="12" name="Rounded Rectangle 3">
              <a:extLst>
                <a:ext uri="{FF2B5EF4-FFF2-40B4-BE49-F238E27FC236}">
                  <a16:creationId xmlns:a16="http://schemas.microsoft.com/office/drawing/2014/main" id="{F48BCA99-35AB-43B9-B3F8-B187C3311ADA}"/>
                </a:ext>
              </a:extLst>
            </p:cNvPr>
            <p:cNvSpPr/>
            <p:nvPr/>
          </p:nvSpPr>
          <p:spPr>
            <a:xfrm>
              <a:off x="9148292" y="2567680"/>
              <a:ext cx="3151875" cy="729710"/>
            </a:xfrm>
            <a:prstGeom prst="rect">
              <a:avLst/>
            </a:prstGeom>
            <a:noFill/>
            <a:ln w="25400" cap="flat" cmpd="sng" algn="ctr">
              <a:noFill/>
              <a:prstDash val="solid"/>
            </a:ln>
            <a:effectLst/>
          </p:spPr>
          <p:txBody>
            <a:bodyPr rtlCol="0" anchor="ctr"/>
            <a:lstStyle/>
            <a:p>
              <a:pPr defTabSz="912114">
                <a:defRPr/>
              </a:pPr>
              <a:r>
                <a:rPr lang="en-US" sz="1600" b="1" kern="0" dirty="0">
                  <a:solidFill>
                    <a:schemeClr val="bg1"/>
                  </a:solidFill>
                </a:rPr>
                <a:t>Discussing with Referring Providers</a:t>
              </a:r>
            </a:p>
          </p:txBody>
        </p:sp>
        <p:sp>
          <p:nvSpPr>
            <p:cNvPr id="18" name="Rounded Rectangle 3">
              <a:extLst>
                <a:ext uri="{FF2B5EF4-FFF2-40B4-BE49-F238E27FC236}">
                  <a16:creationId xmlns:a16="http://schemas.microsoft.com/office/drawing/2014/main" id="{2A8F61FD-662B-4FF8-939C-50C9C0F23397}"/>
                </a:ext>
              </a:extLst>
            </p:cNvPr>
            <p:cNvSpPr/>
            <p:nvPr/>
          </p:nvSpPr>
          <p:spPr>
            <a:xfrm>
              <a:off x="8572306" y="2567680"/>
              <a:ext cx="523329" cy="729710"/>
            </a:xfrm>
            <a:prstGeom prst="rect">
              <a:avLst/>
            </a:prstGeom>
            <a:noFill/>
            <a:ln w="25400" cap="flat" cmpd="sng" algn="ctr">
              <a:noFill/>
              <a:prstDash val="solid"/>
            </a:ln>
            <a:effectLst/>
          </p:spPr>
          <p:txBody>
            <a:bodyPr rtlCol="0" anchor="ctr"/>
            <a:lstStyle/>
            <a:p>
              <a:pPr algn="ctr" defTabSz="912114">
                <a:defRPr/>
              </a:pPr>
              <a:r>
                <a:rPr lang="en-US" sz="3600" b="1">
                  <a:solidFill>
                    <a:schemeClr val="bg1"/>
                  </a:solidFill>
                </a:rPr>
                <a:t>3</a:t>
              </a:r>
            </a:p>
          </p:txBody>
        </p:sp>
        <p:cxnSp>
          <p:nvCxnSpPr>
            <p:cNvPr id="19" name="Straight Connector 18">
              <a:extLst>
                <a:ext uri="{FF2B5EF4-FFF2-40B4-BE49-F238E27FC236}">
                  <a16:creationId xmlns:a16="http://schemas.microsoft.com/office/drawing/2014/main" id="{35F0033C-157E-43BA-8077-BE4BFF77C089}"/>
                </a:ext>
              </a:extLst>
            </p:cNvPr>
            <p:cNvCxnSpPr/>
            <p:nvPr/>
          </p:nvCxnSpPr>
          <p:spPr>
            <a:xfrm>
              <a:off x="9104325" y="2708643"/>
              <a:ext cx="0" cy="457200"/>
            </a:xfrm>
            <a:prstGeom prst="line">
              <a:avLst/>
            </a:prstGeom>
            <a:solidFill>
              <a:schemeClr val="accent5"/>
            </a:solidFill>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B5BFC4E3-FC3E-47A9-A950-6ED42A8B59C9}"/>
              </a:ext>
            </a:extLst>
          </p:cNvPr>
          <p:cNvGrpSpPr/>
          <p:nvPr/>
        </p:nvGrpSpPr>
        <p:grpSpPr>
          <a:xfrm>
            <a:off x="4363690" y="2586510"/>
            <a:ext cx="4347423" cy="729710"/>
            <a:chOff x="4366928" y="2580147"/>
            <a:chExt cx="4114800" cy="729710"/>
          </a:xfrm>
        </p:grpSpPr>
        <p:sp>
          <p:nvSpPr>
            <p:cNvPr id="6" name="Rounded Rectangle 3">
              <a:extLst>
                <a:ext uri="{FF2B5EF4-FFF2-40B4-BE49-F238E27FC236}">
                  <a16:creationId xmlns:a16="http://schemas.microsoft.com/office/drawing/2014/main" id="{19A11B1A-5808-41C7-9D3A-BBF8639150F1}"/>
                </a:ext>
              </a:extLst>
            </p:cNvPr>
            <p:cNvSpPr/>
            <p:nvPr/>
          </p:nvSpPr>
          <p:spPr>
            <a:xfrm>
              <a:off x="4366928" y="2580147"/>
              <a:ext cx="4114800" cy="729710"/>
            </a:xfrm>
            <a:prstGeom prst="homePlate">
              <a:avLst/>
            </a:prstGeom>
            <a:solidFill>
              <a:schemeClr val="tx2">
                <a:lumMod val="75000"/>
              </a:schemeClr>
            </a:solidFill>
            <a:ln w="25400" cap="flat" cmpd="sng" algn="ctr">
              <a:noFill/>
              <a:prstDash val="solid"/>
            </a:ln>
            <a:effectLst/>
          </p:spPr>
          <p:txBody>
            <a:bodyPr rtlCol="0" anchor="ctr"/>
            <a:lstStyle/>
            <a:p>
              <a:pPr algn="ctr" defTabSz="912114">
                <a:defRPr/>
              </a:pPr>
              <a:endParaRPr lang="en-US" sz="1596" b="1">
                <a:solidFill>
                  <a:prstClr val="white"/>
                </a:solidFill>
              </a:endParaRPr>
            </a:p>
          </p:txBody>
        </p:sp>
        <p:sp>
          <p:nvSpPr>
            <p:cNvPr id="10" name="Rounded Rectangle 3">
              <a:extLst>
                <a:ext uri="{FF2B5EF4-FFF2-40B4-BE49-F238E27FC236}">
                  <a16:creationId xmlns:a16="http://schemas.microsoft.com/office/drawing/2014/main" id="{26E1BDB7-3F33-4122-A37E-1E254BD7FE62}"/>
                </a:ext>
              </a:extLst>
            </p:cNvPr>
            <p:cNvSpPr/>
            <p:nvPr/>
          </p:nvSpPr>
          <p:spPr>
            <a:xfrm>
              <a:off x="5658671" y="2580147"/>
              <a:ext cx="2764803" cy="729710"/>
            </a:xfrm>
            <a:prstGeom prst="rect">
              <a:avLst/>
            </a:prstGeom>
            <a:noFill/>
            <a:ln w="25400" cap="flat" cmpd="sng" algn="ctr">
              <a:noFill/>
              <a:prstDash val="solid"/>
            </a:ln>
            <a:effectLst/>
          </p:spPr>
          <p:txBody>
            <a:bodyPr rtlCol="0" anchor="ctr"/>
            <a:lstStyle/>
            <a:p>
              <a:pPr defTabSz="912114">
                <a:defRPr/>
              </a:pPr>
              <a:r>
                <a:rPr lang="en-US" sz="1600" b="1" kern="0">
                  <a:solidFill>
                    <a:schemeClr val="bg1"/>
                  </a:solidFill>
                </a:rPr>
                <a:t>Engaging a Payer</a:t>
              </a:r>
            </a:p>
          </p:txBody>
        </p:sp>
        <p:sp>
          <p:nvSpPr>
            <p:cNvPr id="16" name="Rounded Rectangle 3">
              <a:extLst>
                <a:ext uri="{FF2B5EF4-FFF2-40B4-BE49-F238E27FC236}">
                  <a16:creationId xmlns:a16="http://schemas.microsoft.com/office/drawing/2014/main" id="{E920E714-DD9B-4E4D-9A8F-669F5B9E80F0}"/>
                </a:ext>
              </a:extLst>
            </p:cNvPr>
            <p:cNvSpPr/>
            <p:nvPr/>
          </p:nvSpPr>
          <p:spPr>
            <a:xfrm>
              <a:off x="5023963" y="2580147"/>
              <a:ext cx="525860" cy="729710"/>
            </a:xfrm>
            <a:prstGeom prst="rect">
              <a:avLst/>
            </a:prstGeom>
            <a:noFill/>
            <a:ln w="25400" cap="flat" cmpd="sng" algn="ctr">
              <a:noFill/>
              <a:prstDash val="solid"/>
            </a:ln>
            <a:effectLst/>
          </p:spPr>
          <p:txBody>
            <a:bodyPr rtlCol="0" anchor="ctr"/>
            <a:lstStyle/>
            <a:p>
              <a:pPr algn="ctr" defTabSz="912114">
                <a:defRPr/>
              </a:pPr>
              <a:r>
                <a:rPr lang="en-US" sz="3600" b="1">
                  <a:solidFill>
                    <a:schemeClr val="bg1"/>
                  </a:solidFill>
                </a:rPr>
                <a:t>2</a:t>
              </a:r>
            </a:p>
          </p:txBody>
        </p:sp>
        <p:cxnSp>
          <p:nvCxnSpPr>
            <p:cNvPr id="17" name="Straight Connector 16">
              <a:extLst>
                <a:ext uri="{FF2B5EF4-FFF2-40B4-BE49-F238E27FC236}">
                  <a16:creationId xmlns:a16="http://schemas.microsoft.com/office/drawing/2014/main" id="{5C19279D-40A2-4BD1-BC5A-118E044FA6CA}"/>
                </a:ext>
              </a:extLst>
            </p:cNvPr>
            <p:cNvCxnSpPr/>
            <p:nvPr/>
          </p:nvCxnSpPr>
          <p:spPr>
            <a:xfrm>
              <a:off x="5590945" y="2716402"/>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Title 2">
            <a:extLst>
              <a:ext uri="{FF2B5EF4-FFF2-40B4-BE49-F238E27FC236}">
                <a16:creationId xmlns:a16="http://schemas.microsoft.com/office/drawing/2014/main" id="{CC932C4B-0F0C-4F22-8C35-A0F32EA69E6E}"/>
              </a:ext>
            </a:extLst>
          </p:cNvPr>
          <p:cNvSpPr>
            <a:spLocks noGrp="1"/>
          </p:cNvSpPr>
          <p:nvPr>
            <p:ph type="title"/>
          </p:nvPr>
        </p:nvSpPr>
        <p:spPr/>
        <p:txBody>
          <a:bodyPr>
            <a:normAutofit fontScale="90000"/>
          </a:bodyPr>
          <a:lstStyle/>
          <a:p>
            <a:r>
              <a:rPr lang="en-US" dirty="0"/>
              <a:t>How to Use - Part 2</a:t>
            </a:r>
          </a:p>
        </p:txBody>
      </p:sp>
      <p:sp>
        <p:nvSpPr>
          <p:cNvPr id="4" name="Content Placeholder 3">
            <a:extLst>
              <a:ext uri="{FF2B5EF4-FFF2-40B4-BE49-F238E27FC236}">
                <a16:creationId xmlns:a16="http://schemas.microsoft.com/office/drawing/2014/main" id="{0703B70C-1BB3-413C-A01E-05C8AC78EA1E}"/>
              </a:ext>
            </a:extLst>
          </p:cNvPr>
          <p:cNvSpPr>
            <a:spLocks noGrp="1"/>
          </p:cNvSpPr>
          <p:nvPr>
            <p:ph idx="1"/>
          </p:nvPr>
        </p:nvSpPr>
        <p:spPr>
          <a:xfrm>
            <a:off x="1010050" y="1103893"/>
            <a:ext cx="10543695" cy="1388599"/>
          </a:xfrm>
        </p:spPr>
        <p:txBody>
          <a:bodyPr>
            <a:normAutofit/>
          </a:bodyPr>
          <a:lstStyle/>
          <a:p>
            <a:pPr marL="0" indent="0">
              <a:buNone/>
            </a:pPr>
            <a:r>
              <a:rPr lang="en-US" sz="1600" dirty="0">
                <a:solidFill>
                  <a:srgbClr val="193560"/>
                </a:solidFill>
              </a:rPr>
              <a:t>This deck is to be used for initial conversations with a new partner/stakeholder, including orienting new leadership within an organization. The slides should be built out based on your unique understanding and knowledge. Be sure to consider any presentation time limits while building out the slides. Lastly, you may need to label slides differently or exclude certain language or details depending on your relationship with the organization you are presenting to. Below are several scenarios for what slides to use in a presentation. </a:t>
            </a:r>
          </a:p>
        </p:txBody>
      </p:sp>
      <p:grpSp>
        <p:nvGrpSpPr>
          <p:cNvPr id="48" name="Group 47">
            <a:extLst>
              <a:ext uri="{FF2B5EF4-FFF2-40B4-BE49-F238E27FC236}">
                <a16:creationId xmlns:a16="http://schemas.microsoft.com/office/drawing/2014/main" id="{41DAB50E-3464-4D41-ABC5-4B19C85FC22C}"/>
              </a:ext>
            </a:extLst>
          </p:cNvPr>
          <p:cNvGrpSpPr/>
          <p:nvPr/>
        </p:nvGrpSpPr>
        <p:grpSpPr>
          <a:xfrm>
            <a:off x="713205" y="2577095"/>
            <a:ext cx="4196276" cy="736770"/>
            <a:chOff x="724548" y="2577098"/>
            <a:chExt cx="4114800" cy="736770"/>
          </a:xfrm>
        </p:grpSpPr>
        <p:sp>
          <p:nvSpPr>
            <p:cNvPr id="7" name="Rounded Rectangle 3">
              <a:extLst>
                <a:ext uri="{FF2B5EF4-FFF2-40B4-BE49-F238E27FC236}">
                  <a16:creationId xmlns:a16="http://schemas.microsoft.com/office/drawing/2014/main" id="{1FF9B5E0-10ED-4574-9D86-23F871713D48}"/>
                </a:ext>
              </a:extLst>
            </p:cNvPr>
            <p:cNvSpPr/>
            <p:nvPr/>
          </p:nvSpPr>
          <p:spPr>
            <a:xfrm>
              <a:off x="724548" y="2584158"/>
              <a:ext cx="4114800" cy="729710"/>
            </a:xfrm>
            <a:prstGeom prst="homePlate">
              <a:avLst/>
            </a:prstGeom>
            <a:solidFill>
              <a:schemeClr val="accent1">
                <a:lumMod val="75000"/>
              </a:schemeClr>
            </a:solidFill>
            <a:ln w="25400" cap="flat" cmpd="sng" algn="ctr">
              <a:noFill/>
              <a:prstDash val="solid"/>
            </a:ln>
            <a:effectLst/>
          </p:spPr>
          <p:txBody>
            <a:bodyPr rtlCol="0" anchor="ctr"/>
            <a:lstStyle/>
            <a:p>
              <a:pPr algn="ctr" defTabSz="912114">
                <a:defRPr/>
              </a:pPr>
              <a:endParaRPr lang="en-US" sz="1596" b="1">
                <a:solidFill>
                  <a:prstClr val="white"/>
                </a:solidFill>
              </a:endParaRPr>
            </a:p>
          </p:txBody>
        </p:sp>
        <p:sp>
          <p:nvSpPr>
            <p:cNvPr id="8" name="Rounded Rectangle 3">
              <a:extLst>
                <a:ext uri="{FF2B5EF4-FFF2-40B4-BE49-F238E27FC236}">
                  <a16:creationId xmlns:a16="http://schemas.microsoft.com/office/drawing/2014/main" id="{64E283CB-1726-4E62-BACF-9A5482171787}"/>
                </a:ext>
              </a:extLst>
            </p:cNvPr>
            <p:cNvSpPr/>
            <p:nvPr/>
          </p:nvSpPr>
          <p:spPr>
            <a:xfrm>
              <a:off x="1486794" y="2577098"/>
              <a:ext cx="3084874" cy="729710"/>
            </a:xfrm>
            <a:prstGeom prst="rect">
              <a:avLst/>
            </a:prstGeom>
            <a:noFill/>
            <a:ln w="25400" cap="flat" cmpd="sng" algn="ctr">
              <a:noFill/>
              <a:prstDash val="solid"/>
            </a:ln>
            <a:effectLst/>
          </p:spPr>
          <p:txBody>
            <a:bodyPr rtlCol="0" anchor="ctr"/>
            <a:lstStyle/>
            <a:p>
              <a:pPr defTabSz="912114">
                <a:defRPr/>
              </a:pPr>
              <a:r>
                <a:rPr lang="en-US" sz="1600" b="1" dirty="0">
                  <a:solidFill>
                    <a:schemeClr val="bg1"/>
                  </a:solidFill>
                </a:rPr>
                <a:t>Presenting to a Potential Subsidiary</a:t>
              </a:r>
            </a:p>
          </p:txBody>
        </p:sp>
        <p:sp>
          <p:nvSpPr>
            <p:cNvPr id="14" name="Rounded Rectangle 3">
              <a:extLst>
                <a:ext uri="{FF2B5EF4-FFF2-40B4-BE49-F238E27FC236}">
                  <a16:creationId xmlns:a16="http://schemas.microsoft.com/office/drawing/2014/main" id="{F5A9F5E7-C818-4571-B8C5-BAEB9B547B60}"/>
                </a:ext>
              </a:extLst>
            </p:cNvPr>
            <p:cNvSpPr/>
            <p:nvPr/>
          </p:nvSpPr>
          <p:spPr>
            <a:xfrm>
              <a:off x="878690" y="2577098"/>
              <a:ext cx="525860" cy="729710"/>
            </a:xfrm>
            <a:prstGeom prst="rect">
              <a:avLst/>
            </a:prstGeom>
            <a:noFill/>
            <a:ln w="25400" cap="flat" cmpd="sng" algn="ctr">
              <a:noFill/>
              <a:prstDash val="solid"/>
            </a:ln>
            <a:effectLst/>
          </p:spPr>
          <p:txBody>
            <a:bodyPr rtlCol="0" anchor="ctr"/>
            <a:lstStyle/>
            <a:p>
              <a:pPr algn="ctr" defTabSz="912114">
                <a:defRPr/>
              </a:pPr>
              <a:r>
                <a:rPr lang="en-US" sz="3600" b="1">
                  <a:solidFill>
                    <a:schemeClr val="bg1"/>
                  </a:solidFill>
                </a:rPr>
                <a:t>1</a:t>
              </a:r>
            </a:p>
          </p:txBody>
        </p:sp>
        <p:cxnSp>
          <p:nvCxnSpPr>
            <p:cNvPr id="15" name="Straight Connector 14">
              <a:extLst>
                <a:ext uri="{FF2B5EF4-FFF2-40B4-BE49-F238E27FC236}">
                  <a16:creationId xmlns:a16="http://schemas.microsoft.com/office/drawing/2014/main" id="{361B2A21-E16F-42CF-8B42-234FBE66A971}"/>
                </a:ext>
              </a:extLst>
            </p:cNvPr>
            <p:cNvCxnSpPr/>
            <p:nvPr/>
          </p:nvCxnSpPr>
          <p:spPr>
            <a:xfrm>
              <a:off x="1445672" y="2713353"/>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Rounded Rectangle 3">
            <a:extLst>
              <a:ext uri="{FF2B5EF4-FFF2-40B4-BE49-F238E27FC236}">
                <a16:creationId xmlns:a16="http://schemas.microsoft.com/office/drawing/2014/main" id="{47EE2861-514D-4296-A13F-DBBD9DDFE6E9}"/>
              </a:ext>
            </a:extLst>
          </p:cNvPr>
          <p:cNvSpPr/>
          <p:nvPr/>
        </p:nvSpPr>
        <p:spPr>
          <a:xfrm>
            <a:off x="4595272" y="3330340"/>
            <a:ext cx="3745003" cy="3517918"/>
          </a:xfrm>
          <a:prstGeom prst="rect">
            <a:avLst/>
          </a:prstGeom>
          <a:noFill/>
          <a:ln w="38100" cap="flat" cmpd="sng" algn="ctr">
            <a:solidFill>
              <a:srgbClr val="0057B8"/>
            </a:solidFill>
            <a:prstDash val="solid"/>
          </a:ln>
          <a:effectLst/>
        </p:spPr>
        <p:txBody>
          <a:bodyPr rtlCol="0" anchor="t"/>
          <a:lstStyle/>
          <a:p>
            <a:pPr marL="456057" lvl="1" defTabSz="912114">
              <a:defRPr/>
            </a:pPr>
            <a:r>
              <a:rPr lang="en-US" sz="1200" b="1" kern="0" dirty="0"/>
              <a:t>Potential slides to use:</a:t>
            </a:r>
          </a:p>
          <a:p>
            <a:pPr marL="741807" lvl="1" indent="-285750" defTabSz="912114">
              <a:buFont typeface="Arial" panose="020B0604020202020204" pitchFamily="34" charset="0"/>
              <a:buChar char="•"/>
              <a:defRPr/>
            </a:pPr>
            <a:r>
              <a:rPr lang="en-US" sz="1200" kern="0" dirty="0">
                <a:hlinkClick r:id="rId3" action="ppaction://hlinksldjump">
                  <a:extLst>
                    <a:ext uri="{A12FA001-AC4F-418D-AE19-62706E023703}">
                      <ahyp:hlinkClr xmlns:ahyp="http://schemas.microsoft.com/office/drawing/2018/hyperlinkcolor" val="tx"/>
                    </a:ext>
                  </a:extLst>
                </a:hlinkClick>
              </a:rPr>
              <a:t>The Local Need and Landscape </a:t>
            </a:r>
            <a:r>
              <a:rPr lang="en-US" sz="1200" kern="0" dirty="0"/>
              <a:t>Slides- as they relate to payers’ beneficiaries</a:t>
            </a:r>
          </a:p>
          <a:p>
            <a:pPr marL="741807" lvl="1" indent="-285750" defTabSz="912114">
              <a:buFont typeface="Arial" panose="020B0604020202020204" pitchFamily="34" charset="0"/>
              <a:buChar char="•"/>
              <a:defRPr/>
            </a:pPr>
            <a:r>
              <a:rPr lang="en-US" sz="1200" kern="0" dirty="0">
                <a:hlinkClick r:id="rId4" action="ppaction://hlinksldjump">
                  <a:extLst>
                    <a:ext uri="{A12FA001-AC4F-418D-AE19-62706E023703}">
                      <ahyp:hlinkClr xmlns:ahyp="http://schemas.microsoft.com/office/drawing/2018/hyperlinkcolor" val="tx"/>
                    </a:ext>
                  </a:extLst>
                </a:hlinkClick>
              </a:rPr>
              <a:t>What is a UHA</a:t>
            </a:r>
            <a:endParaRPr lang="en-US" sz="1200" kern="0" dirty="0"/>
          </a:p>
          <a:p>
            <a:pPr marL="741807" lvl="1" indent="-285750" defTabSz="912114">
              <a:buFont typeface="Arial" panose="020B0604020202020204" pitchFamily="34" charset="0"/>
              <a:buChar char="•"/>
              <a:defRPr/>
            </a:pPr>
            <a:r>
              <a:rPr lang="en-US" sz="1200" kern="0" dirty="0">
                <a:hlinkClick r:id="rId5" action="ppaction://hlinksldjump">
                  <a:extLst>
                    <a:ext uri="{A12FA001-AC4F-418D-AE19-62706E023703}">
                      <ahyp:hlinkClr xmlns:ahyp="http://schemas.microsoft.com/office/drawing/2018/hyperlinkcolor" val="tx"/>
                    </a:ext>
                  </a:extLst>
                </a:hlinkClick>
              </a:rPr>
              <a:t>Purpose of a UHA</a:t>
            </a:r>
            <a:endParaRPr lang="en-US" sz="1200" kern="0" dirty="0"/>
          </a:p>
          <a:p>
            <a:pPr marL="741807" lvl="1" indent="-285750" defTabSz="912114">
              <a:buFont typeface="Arial" panose="020B0604020202020204" pitchFamily="34" charset="0"/>
              <a:buChar char="•"/>
              <a:defRPr/>
            </a:pPr>
            <a:r>
              <a:rPr lang="en-US" sz="1200" kern="0" dirty="0">
                <a:hlinkClick r:id="rId14" action="ppaction://hlinksldjump">
                  <a:extLst>
                    <a:ext uri="{A12FA001-AC4F-418D-AE19-62706E023703}">
                      <ahyp:hlinkClr xmlns:ahyp="http://schemas.microsoft.com/office/drawing/2018/hyperlinkcolor" val="tx"/>
                    </a:ext>
                  </a:extLst>
                </a:hlinkClick>
              </a:rPr>
              <a:t>UHA Contracting</a:t>
            </a:r>
            <a:endParaRPr lang="en-US" sz="1200" kern="0" dirty="0"/>
          </a:p>
          <a:p>
            <a:pPr marL="741807" lvl="1" indent="-285750" defTabSz="912114">
              <a:buFont typeface="Arial" panose="020B0604020202020204" pitchFamily="34" charset="0"/>
              <a:buChar char="•"/>
              <a:defRPr/>
            </a:pPr>
            <a:r>
              <a:rPr lang="en-US" sz="1200" kern="0" dirty="0">
                <a:hlinkClick r:id="rId15" action="ppaction://hlinksldjump">
                  <a:extLst>
                    <a:ext uri="{A12FA001-AC4F-418D-AE19-62706E023703}">
                      <ahyp:hlinkClr xmlns:ahyp="http://schemas.microsoft.com/office/drawing/2018/hyperlinkcolor" val="tx"/>
                    </a:ext>
                  </a:extLst>
                </a:hlinkClick>
              </a:rPr>
              <a:t>UHA Contracting Model</a:t>
            </a:r>
            <a:endParaRPr lang="en-US" sz="1200" kern="0" dirty="0"/>
          </a:p>
          <a:p>
            <a:pPr marL="741807" lvl="1" indent="-285750" defTabSz="912114">
              <a:buFont typeface="Arial" panose="020B0604020202020204" pitchFamily="34" charset="0"/>
              <a:buChar char="•"/>
              <a:defRPr/>
            </a:pPr>
            <a:r>
              <a:rPr lang="en-US" sz="1200" kern="0" dirty="0">
                <a:hlinkClick r:id="rId16" action="ppaction://hlinksldjump">
                  <a:extLst>
                    <a:ext uri="{A12FA001-AC4F-418D-AE19-62706E023703}">
                      <ahyp:hlinkClr xmlns:ahyp="http://schemas.microsoft.com/office/drawing/2018/hyperlinkcolor" val="tx"/>
                    </a:ext>
                  </a:extLst>
                </a:hlinkClick>
              </a:rPr>
              <a:t>Payers – Benefits and Role</a:t>
            </a:r>
            <a:endParaRPr lang="en-US" sz="1200" kern="0" dirty="0"/>
          </a:p>
          <a:p>
            <a:pPr marL="741807" lvl="1" indent="-285750" defTabSz="912114">
              <a:buFont typeface="Arial" panose="020B0604020202020204" pitchFamily="34" charset="0"/>
              <a:buChar char="•"/>
              <a:defRPr/>
            </a:pPr>
            <a:r>
              <a:rPr lang="en-US" sz="1200" kern="0" dirty="0">
                <a:hlinkClick r:id="rId7" action="ppaction://hlinksldjump">
                  <a:extLst>
                    <a:ext uri="{A12FA001-AC4F-418D-AE19-62706E023703}">
                      <ahyp:hlinkClr xmlns:ahyp="http://schemas.microsoft.com/office/drawing/2018/hyperlinkcolor" val="tx"/>
                    </a:ext>
                  </a:extLst>
                </a:hlinkClick>
              </a:rPr>
              <a:t>National Context</a:t>
            </a:r>
            <a:endParaRPr lang="en-US" sz="1200" kern="0" dirty="0"/>
          </a:p>
          <a:p>
            <a:pPr marL="741807" lvl="1" indent="-285750" defTabSz="912114">
              <a:buFont typeface="Arial" panose="020B0604020202020204" pitchFamily="34" charset="0"/>
              <a:buChar char="•"/>
              <a:defRPr/>
            </a:pPr>
            <a:r>
              <a:rPr lang="en-US" sz="1200" kern="0" dirty="0">
                <a:hlinkClick r:id="rId8" action="ppaction://hlinksldjump">
                  <a:extLst>
                    <a:ext uri="{A12FA001-AC4F-418D-AE19-62706E023703}">
                      <ahyp:hlinkClr xmlns:ahyp="http://schemas.microsoft.com/office/drawing/2018/hyperlinkcolor" val="tx"/>
                    </a:ext>
                  </a:extLst>
                </a:hlinkClick>
              </a:rPr>
              <a:t>Road to Sustainability </a:t>
            </a:r>
            <a:r>
              <a:rPr lang="en-US" sz="1200" kern="0" dirty="0"/>
              <a:t>and </a:t>
            </a:r>
            <a:r>
              <a:rPr lang="en-US" sz="1200" kern="0" dirty="0">
                <a:hlinkClick r:id="rId9" action="ppaction://hlinksldjump">
                  <a:extLst>
                    <a:ext uri="{A12FA001-AC4F-418D-AE19-62706E023703}">
                      <ahyp:hlinkClr xmlns:ahyp="http://schemas.microsoft.com/office/drawing/2018/hyperlinkcolor" val="tx"/>
                    </a:ext>
                  </a:extLst>
                </a:hlinkClick>
              </a:rPr>
              <a:t>Sustainability Journey</a:t>
            </a:r>
            <a:endParaRPr lang="en-US" sz="1200" kern="0" dirty="0"/>
          </a:p>
          <a:p>
            <a:pPr marL="741807" lvl="1" indent="-285750" defTabSz="912114">
              <a:buFont typeface="Arial" panose="020B0604020202020204" pitchFamily="34" charset="0"/>
              <a:buChar char="•"/>
              <a:defRPr/>
            </a:pPr>
            <a:r>
              <a:rPr lang="en-US" sz="1200" kern="0" dirty="0">
                <a:hlinkClick r:id="rId17" action="ppaction://hlinksldjump">
                  <a:extLst>
                    <a:ext uri="{A12FA001-AC4F-418D-AE19-62706E023703}">
                      <ahyp:hlinkClr xmlns:ahyp="http://schemas.microsoft.com/office/drawing/2018/hyperlinkcolor" val="tx"/>
                    </a:ext>
                  </a:extLst>
                </a:hlinkClick>
              </a:rPr>
              <a:t>QA Assurance: DPRP</a:t>
            </a:r>
            <a:endParaRPr lang="en-US" sz="1200" kern="0" dirty="0"/>
          </a:p>
          <a:p>
            <a:pPr marL="741807" lvl="1" indent="-285750" defTabSz="912114">
              <a:buFont typeface="Arial" panose="020B0604020202020204" pitchFamily="34" charset="0"/>
              <a:buChar char="•"/>
              <a:defRPr/>
            </a:pPr>
            <a:r>
              <a:rPr lang="en-US" sz="1200" kern="0" dirty="0">
                <a:hlinkClick r:id="rId10" action="ppaction://hlinksldjump">
                  <a:extLst>
                    <a:ext uri="{A12FA001-AC4F-418D-AE19-62706E023703}">
                      <ahyp:hlinkClr xmlns:ahyp="http://schemas.microsoft.com/office/drawing/2018/hyperlinkcolor" val="tx"/>
                    </a:ext>
                  </a:extLst>
                </a:hlinkClick>
              </a:rPr>
              <a:t>Next Steps </a:t>
            </a:r>
            <a:r>
              <a:rPr lang="en-US" sz="1200" kern="0" dirty="0"/>
              <a:t>Slides</a:t>
            </a:r>
          </a:p>
          <a:p>
            <a:pPr marL="456057" lvl="1" defTabSz="912114">
              <a:defRPr/>
            </a:pPr>
            <a:r>
              <a:rPr lang="en-US" sz="1200" b="1" kern="0" dirty="0"/>
              <a:t>Potential slides to delete:</a:t>
            </a:r>
          </a:p>
          <a:p>
            <a:pPr marL="741807" lvl="1" indent="-285750" defTabSz="912114">
              <a:buFont typeface="Arial" panose="020B0604020202020204" pitchFamily="34" charset="0"/>
              <a:buChar char="•"/>
              <a:defRPr/>
            </a:pPr>
            <a:r>
              <a:rPr lang="en-US" sz="1200" kern="0" dirty="0">
                <a:hlinkClick r:id="rId11" action="ppaction://hlinksldjump">
                  <a:extLst>
                    <a:ext uri="{A12FA001-AC4F-418D-AE19-62706E023703}">
                      <ahyp:hlinkClr xmlns:ahyp="http://schemas.microsoft.com/office/drawing/2018/hyperlinkcolor" val="tx"/>
                    </a:ext>
                  </a:extLst>
                </a:hlinkClick>
              </a:rPr>
              <a:t>General Benefits for UHA Participants</a:t>
            </a:r>
            <a:endParaRPr lang="en-US" sz="1200" kern="0" dirty="0"/>
          </a:p>
          <a:p>
            <a:pPr marL="741807" lvl="1" indent="-285750" defTabSz="912114">
              <a:buFont typeface="Arial" panose="020B0604020202020204" pitchFamily="34" charset="0"/>
              <a:buChar char="•"/>
              <a:defRPr/>
            </a:pPr>
            <a:r>
              <a:rPr lang="en-US" sz="1200" kern="0" dirty="0"/>
              <a:t>Other Benefits and Roles slides</a:t>
            </a:r>
          </a:p>
          <a:p>
            <a:pPr marL="741807" lvl="1" indent="-285750" defTabSz="912114">
              <a:buFont typeface="Arial" panose="020B0604020202020204" pitchFamily="34" charset="0"/>
              <a:buChar char="•"/>
              <a:defRPr/>
            </a:pPr>
            <a:r>
              <a:rPr lang="en-US" sz="1200" kern="0" dirty="0"/>
              <a:t>Other Implementation slides</a:t>
            </a:r>
          </a:p>
          <a:p>
            <a:pPr marL="741807" lvl="1" indent="-285750" defTabSz="912114">
              <a:buFont typeface="Arial" panose="020B0604020202020204" pitchFamily="34" charset="0"/>
              <a:buChar char="•"/>
              <a:defRPr/>
            </a:pPr>
            <a:endParaRPr lang="en-US" sz="1596" kern="0" dirty="0">
              <a:solidFill>
                <a:schemeClr val="bg1"/>
              </a:solidFill>
            </a:endParaRPr>
          </a:p>
        </p:txBody>
      </p:sp>
      <p:sp>
        <p:nvSpPr>
          <p:cNvPr id="9" name="Rounded Rectangle 3">
            <a:extLst>
              <a:ext uri="{FF2B5EF4-FFF2-40B4-BE49-F238E27FC236}">
                <a16:creationId xmlns:a16="http://schemas.microsoft.com/office/drawing/2014/main" id="{3CEB40C0-2B1E-4D00-904B-5D945E1DD29F}"/>
              </a:ext>
            </a:extLst>
          </p:cNvPr>
          <p:cNvSpPr/>
          <p:nvPr/>
        </p:nvSpPr>
        <p:spPr>
          <a:xfrm>
            <a:off x="728117" y="3330341"/>
            <a:ext cx="3831336" cy="3527660"/>
          </a:xfrm>
          <a:prstGeom prst="rect">
            <a:avLst/>
          </a:prstGeom>
          <a:noFill/>
          <a:ln w="38100" cap="flat" cmpd="sng" algn="ctr">
            <a:solidFill>
              <a:schemeClr val="accent1"/>
            </a:solidFill>
            <a:prstDash val="solid"/>
          </a:ln>
          <a:effectLst/>
        </p:spPr>
        <p:txBody>
          <a:bodyPr rtlCol="0" anchor="t"/>
          <a:lstStyle/>
          <a:p>
            <a:pPr marL="227012" defTabSz="912114">
              <a:defRPr/>
            </a:pPr>
            <a:r>
              <a:rPr lang="en-US" sz="1200" b="1" kern="0" dirty="0"/>
              <a:t>Potential slides to use: </a:t>
            </a:r>
          </a:p>
          <a:p>
            <a:pPr marL="396875" indent="-169863" defTabSz="912114">
              <a:buFont typeface="Arial" panose="020B0604020202020204" pitchFamily="34" charset="0"/>
              <a:buChar char="•"/>
              <a:defRPr/>
            </a:pPr>
            <a:r>
              <a:rPr lang="en-US" sz="1200" kern="0" dirty="0">
                <a:hlinkClick r:id="rId3" action="ppaction://hlinksldjump">
                  <a:extLst>
                    <a:ext uri="{A12FA001-AC4F-418D-AE19-62706E023703}">
                      <ahyp:hlinkClr xmlns:ahyp="http://schemas.microsoft.com/office/drawing/2018/hyperlinkcolor" val="tx"/>
                    </a:ext>
                  </a:extLst>
                </a:hlinkClick>
              </a:rPr>
              <a:t>The Local Need and Landscape</a:t>
            </a:r>
            <a:r>
              <a:rPr lang="en-US" sz="1200" kern="0" dirty="0"/>
              <a:t> Slides</a:t>
            </a:r>
          </a:p>
          <a:p>
            <a:pPr marL="396875" indent="-169863" defTabSz="912114">
              <a:buFont typeface="Arial" panose="020B0604020202020204" pitchFamily="34" charset="0"/>
              <a:buChar char="•"/>
              <a:defRPr/>
            </a:pPr>
            <a:r>
              <a:rPr lang="en-US" sz="1200" kern="0" dirty="0">
                <a:hlinkClick r:id="rId4" action="ppaction://hlinksldjump">
                  <a:extLst>
                    <a:ext uri="{A12FA001-AC4F-418D-AE19-62706E023703}">
                      <ahyp:hlinkClr xmlns:ahyp="http://schemas.microsoft.com/office/drawing/2018/hyperlinkcolor" val="tx"/>
                    </a:ext>
                  </a:extLst>
                </a:hlinkClick>
              </a:rPr>
              <a:t>What is a UHA</a:t>
            </a:r>
            <a:endParaRPr lang="en-US" sz="1200" kern="0" dirty="0"/>
          </a:p>
          <a:p>
            <a:pPr marL="396875" indent="-169863" defTabSz="912114">
              <a:buFont typeface="Arial" panose="020B0604020202020204" pitchFamily="34" charset="0"/>
              <a:buChar char="•"/>
              <a:defRPr/>
            </a:pPr>
            <a:r>
              <a:rPr lang="en-US" sz="1200" kern="0" dirty="0">
                <a:hlinkClick r:id="rId5" action="ppaction://hlinksldjump">
                  <a:extLst>
                    <a:ext uri="{A12FA001-AC4F-418D-AE19-62706E023703}">
                      <ahyp:hlinkClr xmlns:ahyp="http://schemas.microsoft.com/office/drawing/2018/hyperlinkcolor" val="tx"/>
                    </a:ext>
                  </a:extLst>
                </a:hlinkClick>
              </a:rPr>
              <a:t>Purpose of a UHA</a:t>
            </a:r>
            <a:endParaRPr lang="en-US" sz="1200" kern="0" dirty="0"/>
          </a:p>
          <a:p>
            <a:pPr marL="396875" indent="-169863" defTabSz="912114">
              <a:buFont typeface="Arial" panose="020B0604020202020204" pitchFamily="34" charset="0"/>
              <a:buChar char="•"/>
              <a:defRPr/>
            </a:pPr>
            <a:r>
              <a:rPr lang="en-US" sz="1200" kern="0" dirty="0">
                <a:hlinkClick r:id="rId14" action="ppaction://hlinksldjump">
                  <a:extLst>
                    <a:ext uri="{A12FA001-AC4F-418D-AE19-62706E023703}">
                      <ahyp:hlinkClr xmlns:ahyp="http://schemas.microsoft.com/office/drawing/2018/hyperlinkcolor" val="tx"/>
                    </a:ext>
                  </a:extLst>
                </a:hlinkClick>
              </a:rPr>
              <a:t>UHA Contracting</a:t>
            </a:r>
            <a:endParaRPr lang="en-US" sz="1200" kern="0" dirty="0"/>
          </a:p>
          <a:p>
            <a:pPr marL="396875" indent="-169863" defTabSz="912114">
              <a:buFont typeface="Arial" panose="020B0604020202020204" pitchFamily="34" charset="0"/>
              <a:buChar char="•"/>
              <a:defRPr/>
            </a:pPr>
            <a:r>
              <a:rPr lang="en-US" sz="1200" kern="0" dirty="0">
                <a:hlinkClick r:id="rId15" action="ppaction://hlinksldjump">
                  <a:extLst>
                    <a:ext uri="{A12FA001-AC4F-418D-AE19-62706E023703}">
                      <ahyp:hlinkClr xmlns:ahyp="http://schemas.microsoft.com/office/drawing/2018/hyperlinkcolor" val="tx"/>
                    </a:ext>
                  </a:extLst>
                </a:hlinkClick>
              </a:rPr>
              <a:t>UHA Contracting Model</a:t>
            </a:r>
            <a:endParaRPr lang="en-US" sz="1200" kern="0" dirty="0"/>
          </a:p>
          <a:p>
            <a:pPr marL="396875" indent="-169863" defTabSz="912114">
              <a:buFont typeface="Arial" panose="020B0604020202020204" pitchFamily="34" charset="0"/>
              <a:buChar char="•"/>
              <a:defRPr/>
            </a:pPr>
            <a:r>
              <a:rPr lang="en-US" sz="1200" kern="0" dirty="0">
                <a:hlinkClick r:id="rId11" action="ppaction://hlinksldjump">
                  <a:extLst>
                    <a:ext uri="{A12FA001-AC4F-418D-AE19-62706E023703}">
                      <ahyp:hlinkClr xmlns:ahyp="http://schemas.microsoft.com/office/drawing/2018/hyperlinkcolor" val="tx"/>
                    </a:ext>
                  </a:extLst>
                </a:hlinkClick>
              </a:rPr>
              <a:t>General Benefits for UHA Participants</a:t>
            </a:r>
            <a:r>
              <a:rPr lang="en-US" sz="1200" kern="0" dirty="0"/>
              <a:t>-- also use </a:t>
            </a:r>
            <a:r>
              <a:rPr lang="en-US" sz="1200" kern="0" dirty="0">
                <a:hlinkClick r:id="rId18" action="ppaction://hlinksldjump">
                  <a:extLst>
                    <a:ext uri="{A12FA001-AC4F-418D-AE19-62706E023703}">
                      <ahyp:hlinkClr xmlns:ahyp="http://schemas.microsoft.com/office/drawing/2018/hyperlinkcolor" val="tx"/>
                    </a:ext>
                  </a:extLst>
                </a:hlinkClick>
              </a:rPr>
              <a:t>Subsidiary - Benefits and Role</a:t>
            </a:r>
            <a:r>
              <a:rPr lang="en-US" sz="1200" kern="0" dirty="0"/>
              <a:t> slide</a:t>
            </a:r>
          </a:p>
          <a:p>
            <a:pPr marL="396875" indent="-169863" defTabSz="912114">
              <a:buFont typeface="Arial" panose="020B0604020202020204" pitchFamily="34" charset="0"/>
              <a:buChar char="•"/>
              <a:defRPr/>
            </a:pPr>
            <a:r>
              <a:rPr lang="en-US" sz="1200" kern="0" dirty="0">
                <a:hlinkClick r:id="rId7" action="ppaction://hlinksldjump">
                  <a:extLst>
                    <a:ext uri="{A12FA001-AC4F-418D-AE19-62706E023703}">
                      <ahyp:hlinkClr xmlns:ahyp="http://schemas.microsoft.com/office/drawing/2018/hyperlinkcolor" val="tx"/>
                    </a:ext>
                  </a:extLst>
                </a:hlinkClick>
              </a:rPr>
              <a:t>National Context</a:t>
            </a:r>
            <a:endParaRPr lang="en-US" sz="1200" kern="0" dirty="0"/>
          </a:p>
          <a:p>
            <a:pPr marL="396875" indent="-169863" defTabSz="912114">
              <a:buFont typeface="Arial" panose="020B0604020202020204" pitchFamily="34" charset="0"/>
              <a:buChar char="•"/>
              <a:defRPr/>
            </a:pPr>
            <a:r>
              <a:rPr lang="en-US" sz="1200" kern="0" dirty="0">
                <a:hlinkClick r:id="rId12" action="ppaction://hlinksldjump">
                  <a:extLst>
                    <a:ext uri="{A12FA001-AC4F-418D-AE19-62706E023703}">
                      <ahyp:hlinkClr xmlns:ahyp="http://schemas.microsoft.com/office/drawing/2018/hyperlinkcolor" val="tx"/>
                    </a:ext>
                  </a:extLst>
                </a:hlinkClick>
              </a:rPr>
              <a:t>Implementation</a:t>
            </a:r>
            <a:r>
              <a:rPr lang="en-US" sz="1200" kern="0" dirty="0"/>
              <a:t> Slides</a:t>
            </a:r>
          </a:p>
          <a:p>
            <a:pPr marL="396875" indent="-169863" defTabSz="912114">
              <a:buFont typeface="Arial" panose="020B0604020202020204" pitchFamily="34" charset="0"/>
              <a:buChar char="•"/>
              <a:defRPr/>
            </a:pPr>
            <a:r>
              <a:rPr lang="en-US" sz="1200" kern="0" dirty="0">
                <a:hlinkClick r:id="rId10" action="ppaction://hlinksldjump">
                  <a:extLst>
                    <a:ext uri="{A12FA001-AC4F-418D-AE19-62706E023703}">
                      <ahyp:hlinkClr xmlns:ahyp="http://schemas.microsoft.com/office/drawing/2018/hyperlinkcolor" val="tx"/>
                    </a:ext>
                  </a:extLst>
                </a:hlinkClick>
              </a:rPr>
              <a:t>Next Steps </a:t>
            </a:r>
            <a:r>
              <a:rPr lang="en-US" sz="1200" kern="0" dirty="0"/>
              <a:t>Slides</a:t>
            </a:r>
          </a:p>
          <a:p>
            <a:pPr marL="227012" defTabSz="912114">
              <a:defRPr/>
            </a:pPr>
            <a:r>
              <a:rPr lang="en-US" sz="1200" b="1" kern="0" dirty="0"/>
              <a:t>Potential slides to delete: </a:t>
            </a:r>
          </a:p>
          <a:p>
            <a:pPr marL="396875" indent="-169863" defTabSz="912114">
              <a:buFont typeface="Arial" panose="020B0604020202020204" pitchFamily="34" charset="0"/>
              <a:buChar char="•"/>
              <a:defRPr/>
            </a:pPr>
            <a:r>
              <a:rPr lang="en-US" sz="1200" kern="0" dirty="0"/>
              <a:t>Other benefits and roles slides</a:t>
            </a:r>
          </a:p>
          <a:p>
            <a:pPr marL="396875" indent="-169863" defTabSz="912114">
              <a:buFont typeface="Arial" panose="020B0604020202020204" pitchFamily="34" charset="0"/>
              <a:buChar char="•"/>
              <a:defRPr/>
            </a:pPr>
            <a:endParaRPr lang="en-US" sz="1496" kern="0" dirty="0">
              <a:solidFill>
                <a:schemeClr val="bg1"/>
              </a:solidFill>
            </a:endParaRPr>
          </a:p>
          <a:p>
            <a:pPr marL="854075" lvl="1" indent="-169863" defTabSz="912114">
              <a:buFont typeface="Arial" panose="020B0604020202020204" pitchFamily="34" charset="0"/>
              <a:buChar char="•"/>
              <a:defRPr/>
            </a:pPr>
            <a:endParaRPr lang="en-US" sz="1496" kern="0" dirty="0">
              <a:solidFill>
                <a:schemeClr val="bg1"/>
              </a:solidFill>
            </a:endParaRPr>
          </a:p>
          <a:p>
            <a:pPr marL="854075" lvl="1" indent="-169863" defTabSz="912114">
              <a:buFont typeface="Arial" panose="020B0604020202020204" pitchFamily="34" charset="0"/>
              <a:buChar char="•"/>
              <a:defRPr/>
            </a:pPr>
            <a:endParaRPr lang="en-US" sz="1496" kern="0" dirty="0">
              <a:solidFill>
                <a:schemeClr val="bg1"/>
              </a:solidFill>
            </a:endParaRPr>
          </a:p>
          <a:p>
            <a:pPr defTabSz="912114">
              <a:defRPr/>
            </a:pPr>
            <a:endParaRPr lang="en-US" sz="1596" kern="0" dirty="0">
              <a:solidFill>
                <a:schemeClr val="bg1"/>
              </a:solidFill>
            </a:endParaRPr>
          </a:p>
        </p:txBody>
      </p:sp>
      <p:sp>
        <p:nvSpPr>
          <p:cNvPr id="23" name="Slide Number Placeholder 1">
            <a:extLst>
              <a:ext uri="{FF2B5EF4-FFF2-40B4-BE49-F238E27FC236}">
                <a16:creationId xmlns:a16="http://schemas.microsoft.com/office/drawing/2014/main" id="{C9B4BFBE-0991-4FDE-9FBE-C68159BBC3B4}"/>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4</a:t>
            </a:fld>
            <a:endParaRPr lang="en-US"/>
          </a:p>
        </p:txBody>
      </p:sp>
    </p:spTree>
    <p:extLst>
      <p:ext uri="{BB962C8B-B14F-4D97-AF65-F5344CB8AC3E}">
        <p14:creationId xmlns:p14="http://schemas.microsoft.com/office/powerpoint/2010/main" val="2824513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3">
            <a:extLst>
              <a:ext uri="{FF2B5EF4-FFF2-40B4-BE49-F238E27FC236}">
                <a16:creationId xmlns:a16="http://schemas.microsoft.com/office/drawing/2014/main" id="{A74D4DD1-340D-472A-BD8C-F511FCBEB651}"/>
              </a:ext>
            </a:extLst>
          </p:cNvPr>
          <p:cNvSpPr/>
          <p:nvPr/>
        </p:nvSpPr>
        <p:spPr>
          <a:xfrm>
            <a:off x="8446221" y="3304450"/>
            <a:ext cx="3740084" cy="3584448"/>
          </a:xfrm>
          <a:prstGeom prst="rect">
            <a:avLst/>
          </a:prstGeom>
          <a:noFill/>
          <a:ln w="38100" cap="flat" cmpd="sng" algn="ctr">
            <a:solidFill>
              <a:srgbClr val="00B050"/>
            </a:solidFill>
            <a:prstDash val="solid"/>
          </a:ln>
          <a:effectLst/>
        </p:spPr>
        <p:txBody>
          <a:bodyPr rtlCol="0" anchor="t"/>
          <a:lstStyle/>
          <a:p>
            <a:pPr marL="227012" defTabSz="912114">
              <a:defRPr/>
            </a:pPr>
            <a:r>
              <a:rPr lang="en-US" sz="1200" b="1" kern="0" dirty="0"/>
              <a:t>Potential slides to use:</a:t>
            </a:r>
          </a:p>
          <a:p>
            <a:pPr marL="512762" indent="-285750" defTabSz="912114">
              <a:buFont typeface="Arial" panose="020B0604020202020204" pitchFamily="34" charset="0"/>
              <a:buChar char="•"/>
              <a:defRPr/>
            </a:pPr>
            <a:r>
              <a:rPr lang="en-US" sz="1200" kern="0" dirty="0">
                <a:hlinkClick r:id="rId3" action="ppaction://hlinksldjump">
                  <a:extLst>
                    <a:ext uri="{A12FA001-AC4F-418D-AE19-62706E023703}">
                      <ahyp:hlinkClr xmlns:ahyp="http://schemas.microsoft.com/office/drawing/2018/hyperlinkcolor" val="tx"/>
                    </a:ext>
                  </a:extLst>
                </a:hlinkClick>
              </a:rPr>
              <a:t>The Local Need and Landscape </a:t>
            </a:r>
            <a:r>
              <a:rPr lang="en-US" sz="1200" kern="0" dirty="0"/>
              <a:t>Slides– as they relate to patient populations</a:t>
            </a:r>
          </a:p>
          <a:p>
            <a:pPr marL="512762" indent="-285750" defTabSz="912114">
              <a:buFont typeface="Arial" panose="020B0604020202020204" pitchFamily="34" charset="0"/>
              <a:buChar char="•"/>
              <a:defRPr/>
            </a:pPr>
            <a:r>
              <a:rPr lang="en-US" sz="1200" kern="0" dirty="0">
                <a:hlinkClick r:id="rId4" action="ppaction://hlinksldjump">
                  <a:extLst>
                    <a:ext uri="{A12FA001-AC4F-418D-AE19-62706E023703}">
                      <ahyp:hlinkClr xmlns:ahyp="http://schemas.microsoft.com/office/drawing/2018/hyperlinkcolor" val="tx"/>
                    </a:ext>
                  </a:extLst>
                </a:hlinkClick>
              </a:rPr>
              <a:t>What is a UHA</a:t>
            </a:r>
            <a:endParaRPr lang="en-US" sz="1200" kern="0" dirty="0"/>
          </a:p>
          <a:p>
            <a:pPr marL="512762" indent="-285750" defTabSz="912114">
              <a:buFont typeface="Arial" panose="020B0604020202020204" pitchFamily="34" charset="0"/>
              <a:buChar char="•"/>
              <a:defRPr/>
            </a:pPr>
            <a:r>
              <a:rPr lang="en-US" sz="1200" kern="0" dirty="0">
                <a:hlinkClick r:id="rId5" action="ppaction://hlinksldjump">
                  <a:extLst>
                    <a:ext uri="{A12FA001-AC4F-418D-AE19-62706E023703}">
                      <ahyp:hlinkClr xmlns:ahyp="http://schemas.microsoft.com/office/drawing/2018/hyperlinkcolor" val="tx"/>
                    </a:ext>
                  </a:extLst>
                </a:hlinkClick>
              </a:rPr>
              <a:t>Purpose of a UHA</a:t>
            </a:r>
            <a:endParaRPr lang="en-US" sz="1200" kern="0" dirty="0"/>
          </a:p>
          <a:p>
            <a:pPr marL="512762" indent="-285750" defTabSz="912114">
              <a:buFont typeface="Arial" panose="020B0604020202020204" pitchFamily="34" charset="0"/>
              <a:buChar char="•"/>
              <a:defRPr/>
            </a:pPr>
            <a:r>
              <a:rPr lang="en-US" sz="1200" kern="0" dirty="0">
                <a:hlinkClick r:id="rId6" action="ppaction://hlinksldjump">
                  <a:extLst>
                    <a:ext uri="{A12FA001-AC4F-418D-AE19-62706E023703}">
                      <ahyp:hlinkClr xmlns:ahyp="http://schemas.microsoft.com/office/drawing/2018/hyperlinkcolor" val="tx"/>
                    </a:ext>
                  </a:extLst>
                </a:hlinkClick>
              </a:rPr>
              <a:t>General Benefits for UHA Partners</a:t>
            </a:r>
            <a:r>
              <a:rPr lang="en-US" sz="1200" kern="0" dirty="0"/>
              <a:t>– also use </a:t>
            </a:r>
            <a:r>
              <a:rPr lang="en-US" sz="1200" kern="0" dirty="0">
                <a:hlinkClick r:id="rId7" action="ppaction://hlinksldjump">
                  <a:extLst>
                    <a:ext uri="{A12FA001-AC4F-418D-AE19-62706E023703}">
                      <ahyp:hlinkClr xmlns:ahyp="http://schemas.microsoft.com/office/drawing/2018/hyperlinkcolor" val="tx"/>
                    </a:ext>
                  </a:extLst>
                </a:hlinkClick>
              </a:rPr>
              <a:t>Referring Providers </a:t>
            </a:r>
            <a:r>
              <a:rPr lang="en-US" sz="1200" kern="0" dirty="0"/>
              <a:t>benefits and roles slide</a:t>
            </a:r>
          </a:p>
          <a:p>
            <a:pPr marL="512762" indent="-285750" defTabSz="912114">
              <a:buFont typeface="Arial" panose="020B0604020202020204" pitchFamily="34" charset="0"/>
              <a:buChar char="•"/>
              <a:defRPr/>
            </a:pPr>
            <a:r>
              <a:rPr lang="en-US" sz="1200" kern="0" dirty="0">
                <a:hlinkClick r:id="rId8" action="ppaction://hlinksldjump">
                  <a:extLst>
                    <a:ext uri="{A12FA001-AC4F-418D-AE19-62706E023703}">
                      <ahyp:hlinkClr xmlns:ahyp="http://schemas.microsoft.com/office/drawing/2018/hyperlinkcolor" val="tx"/>
                    </a:ext>
                  </a:extLst>
                </a:hlinkClick>
              </a:rPr>
              <a:t>Implementation slides</a:t>
            </a:r>
            <a:endParaRPr lang="en-US" sz="1200" kern="0" dirty="0"/>
          </a:p>
          <a:p>
            <a:pPr marL="512762" indent="-285750" defTabSz="912114">
              <a:buFont typeface="Arial" panose="020B0604020202020204" pitchFamily="34" charset="0"/>
              <a:buChar char="•"/>
              <a:defRPr/>
            </a:pPr>
            <a:r>
              <a:rPr lang="en-US" sz="1200" kern="0" dirty="0">
                <a:hlinkClick r:id="rId9" action="ppaction://hlinksldjump">
                  <a:extLst>
                    <a:ext uri="{A12FA001-AC4F-418D-AE19-62706E023703}">
                      <ahyp:hlinkClr xmlns:ahyp="http://schemas.microsoft.com/office/drawing/2018/hyperlinkcolor" val="tx"/>
                    </a:ext>
                  </a:extLst>
                </a:hlinkClick>
              </a:rPr>
              <a:t>Next Steps </a:t>
            </a:r>
            <a:r>
              <a:rPr lang="en-US" sz="1200" kern="0" dirty="0"/>
              <a:t>Slides</a:t>
            </a:r>
          </a:p>
          <a:p>
            <a:pPr marL="227012" defTabSz="912114">
              <a:defRPr/>
            </a:pPr>
            <a:r>
              <a:rPr lang="en-US" sz="1200" b="1" kern="0" dirty="0"/>
              <a:t>Potential slides to delete: </a:t>
            </a:r>
          </a:p>
          <a:p>
            <a:pPr marL="398462" indent="-171450" defTabSz="912114">
              <a:buFont typeface="Arial" panose="020B0604020202020204" pitchFamily="34" charset="0"/>
              <a:buChar char="•"/>
              <a:defRPr/>
            </a:pPr>
            <a:r>
              <a:rPr lang="en-US" sz="1200" kern="0" dirty="0"/>
              <a:t>Other Benefits and Roles slides</a:t>
            </a:r>
          </a:p>
        </p:txBody>
      </p:sp>
      <p:grpSp>
        <p:nvGrpSpPr>
          <p:cNvPr id="20" name="Group 19">
            <a:extLst>
              <a:ext uri="{FF2B5EF4-FFF2-40B4-BE49-F238E27FC236}">
                <a16:creationId xmlns:a16="http://schemas.microsoft.com/office/drawing/2014/main" id="{5E1EA6C9-F041-4AF9-80AE-385A2C1F0C22}"/>
              </a:ext>
            </a:extLst>
          </p:cNvPr>
          <p:cNvGrpSpPr/>
          <p:nvPr/>
        </p:nvGrpSpPr>
        <p:grpSpPr>
          <a:xfrm>
            <a:off x="8195026" y="2584155"/>
            <a:ext cx="3991279" cy="739125"/>
            <a:chOff x="8093926" y="2567680"/>
            <a:chExt cx="4112769" cy="739125"/>
          </a:xfrm>
          <a:solidFill>
            <a:schemeClr val="accent1">
              <a:lumMod val="75000"/>
            </a:schemeClr>
          </a:solidFill>
        </p:grpSpPr>
        <p:sp>
          <p:nvSpPr>
            <p:cNvPr id="5" name="Rounded Rectangle 3">
              <a:extLst>
                <a:ext uri="{FF2B5EF4-FFF2-40B4-BE49-F238E27FC236}">
                  <a16:creationId xmlns:a16="http://schemas.microsoft.com/office/drawing/2014/main" id="{EDB11C9D-2501-4C4F-A2E5-228C8C915BA7}"/>
                </a:ext>
              </a:extLst>
            </p:cNvPr>
            <p:cNvSpPr/>
            <p:nvPr/>
          </p:nvSpPr>
          <p:spPr>
            <a:xfrm>
              <a:off x="8093926" y="2577095"/>
              <a:ext cx="4112769" cy="729710"/>
            </a:xfrm>
            <a:prstGeom prst="rect">
              <a:avLst/>
            </a:prstGeom>
            <a:grpFill/>
            <a:ln w="25400" cap="flat" cmpd="sng" algn="ctr">
              <a:noFill/>
              <a:prstDash val="solid"/>
            </a:ln>
            <a:effectLst/>
          </p:spPr>
          <p:txBody>
            <a:bodyPr rtlCol="0" anchor="ctr"/>
            <a:lstStyle/>
            <a:p>
              <a:pPr algn="ctr" defTabSz="912114">
                <a:defRPr/>
              </a:pPr>
              <a:endParaRPr lang="en-US" sz="1596" b="1">
                <a:solidFill>
                  <a:prstClr val="white"/>
                </a:solidFill>
              </a:endParaRPr>
            </a:p>
          </p:txBody>
        </p:sp>
        <p:sp>
          <p:nvSpPr>
            <p:cNvPr id="12" name="Rounded Rectangle 3">
              <a:extLst>
                <a:ext uri="{FF2B5EF4-FFF2-40B4-BE49-F238E27FC236}">
                  <a16:creationId xmlns:a16="http://schemas.microsoft.com/office/drawing/2014/main" id="{F48BCA99-35AB-43B9-B3F8-B187C3311ADA}"/>
                </a:ext>
              </a:extLst>
            </p:cNvPr>
            <p:cNvSpPr/>
            <p:nvPr/>
          </p:nvSpPr>
          <p:spPr>
            <a:xfrm>
              <a:off x="9148292" y="2567680"/>
              <a:ext cx="2897633" cy="729710"/>
            </a:xfrm>
            <a:prstGeom prst="rect">
              <a:avLst/>
            </a:prstGeom>
            <a:noFill/>
            <a:ln w="25400" cap="flat" cmpd="sng" algn="ctr">
              <a:noFill/>
              <a:prstDash val="solid"/>
            </a:ln>
            <a:effectLst/>
          </p:spPr>
          <p:txBody>
            <a:bodyPr rtlCol="0" anchor="ctr"/>
            <a:lstStyle/>
            <a:p>
              <a:pPr defTabSz="912114">
                <a:defRPr/>
              </a:pPr>
              <a:r>
                <a:rPr lang="en-US" sz="1596" b="1" kern="0">
                  <a:solidFill>
                    <a:schemeClr val="bg1"/>
                  </a:solidFill>
                </a:rPr>
                <a:t>Presenting to a Potential Hub</a:t>
              </a:r>
            </a:p>
          </p:txBody>
        </p:sp>
        <p:sp>
          <p:nvSpPr>
            <p:cNvPr id="18" name="Rounded Rectangle 3">
              <a:extLst>
                <a:ext uri="{FF2B5EF4-FFF2-40B4-BE49-F238E27FC236}">
                  <a16:creationId xmlns:a16="http://schemas.microsoft.com/office/drawing/2014/main" id="{2A8F61FD-662B-4FF8-939C-50C9C0F23397}"/>
                </a:ext>
              </a:extLst>
            </p:cNvPr>
            <p:cNvSpPr/>
            <p:nvPr/>
          </p:nvSpPr>
          <p:spPr>
            <a:xfrm>
              <a:off x="8572306" y="2567680"/>
              <a:ext cx="523329" cy="729710"/>
            </a:xfrm>
            <a:prstGeom prst="rect">
              <a:avLst/>
            </a:prstGeom>
            <a:noFill/>
            <a:ln w="25400" cap="flat" cmpd="sng" algn="ctr">
              <a:noFill/>
              <a:prstDash val="solid"/>
            </a:ln>
            <a:effectLst/>
          </p:spPr>
          <p:txBody>
            <a:bodyPr rtlCol="0" anchor="ctr"/>
            <a:lstStyle/>
            <a:p>
              <a:pPr algn="ctr" defTabSz="912114">
                <a:defRPr/>
              </a:pPr>
              <a:r>
                <a:rPr lang="en-US" sz="3600" b="1">
                  <a:solidFill>
                    <a:schemeClr val="bg1"/>
                  </a:solidFill>
                </a:rPr>
                <a:t>3</a:t>
              </a:r>
            </a:p>
          </p:txBody>
        </p:sp>
        <p:cxnSp>
          <p:nvCxnSpPr>
            <p:cNvPr id="19" name="Straight Connector 18">
              <a:extLst>
                <a:ext uri="{FF2B5EF4-FFF2-40B4-BE49-F238E27FC236}">
                  <a16:creationId xmlns:a16="http://schemas.microsoft.com/office/drawing/2014/main" id="{35F0033C-157E-43BA-8077-BE4BFF77C089}"/>
                </a:ext>
              </a:extLst>
            </p:cNvPr>
            <p:cNvCxnSpPr/>
            <p:nvPr/>
          </p:nvCxnSpPr>
          <p:spPr>
            <a:xfrm>
              <a:off x="9104325" y="2708643"/>
              <a:ext cx="0" cy="45720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B5BFC4E3-FC3E-47A9-A950-6ED42A8B59C9}"/>
              </a:ext>
            </a:extLst>
          </p:cNvPr>
          <p:cNvGrpSpPr/>
          <p:nvPr/>
        </p:nvGrpSpPr>
        <p:grpSpPr>
          <a:xfrm>
            <a:off x="4363690" y="2586510"/>
            <a:ext cx="4347423" cy="729710"/>
            <a:chOff x="4366928" y="2580147"/>
            <a:chExt cx="4114800" cy="729710"/>
          </a:xfrm>
        </p:grpSpPr>
        <p:sp>
          <p:nvSpPr>
            <p:cNvPr id="6" name="Rounded Rectangle 3">
              <a:extLst>
                <a:ext uri="{FF2B5EF4-FFF2-40B4-BE49-F238E27FC236}">
                  <a16:creationId xmlns:a16="http://schemas.microsoft.com/office/drawing/2014/main" id="{19A11B1A-5808-41C7-9D3A-BBF8639150F1}"/>
                </a:ext>
              </a:extLst>
            </p:cNvPr>
            <p:cNvSpPr/>
            <p:nvPr/>
          </p:nvSpPr>
          <p:spPr>
            <a:xfrm>
              <a:off x="4366928" y="2580147"/>
              <a:ext cx="4114800" cy="729710"/>
            </a:xfrm>
            <a:prstGeom prst="homePlate">
              <a:avLst/>
            </a:prstGeom>
            <a:solidFill>
              <a:srgbClr val="193560"/>
            </a:solidFill>
            <a:ln w="25400" cap="flat" cmpd="sng" algn="ctr">
              <a:noFill/>
              <a:prstDash val="solid"/>
            </a:ln>
            <a:effectLst/>
          </p:spPr>
          <p:txBody>
            <a:bodyPr rtlCol="0" anchor="ctr"/>
            <a:lstStyle/>
            <a:p>
              <a:pPr algn="ctr" defTabSz="912114">
                <a:defRPr/>
              </a:pPr>
              <a:endParaRPr lang="en-US" sz="1596" b="1">
                <a:solidFill>
                  <a:prstClr val="white"/>
                </a:solidFill>
              </a:endParaRPr>
            </a:p>
          </p:txBody>
        </p:sp>
        <p:sp>
          <p:nvSpPr>
            <p:cNvPr id="10" name="Rounded Rectangle 3">
              <a:extLst>
                <a:ext uri="{FF2B5EF4-FFF2-40B4-BE49-F238E27FC236}">
                  <a16:creationId xmlns:a16="http://schemas.microsoft.com/office/drawing/2014/main" id="{26E1BDB7-3F33-4122-A37E-1E254BD7FE62}"/>
                </a:ext>
              </a:extLst>
            </p:cNvPr>
            <p:cNvSpPr/>
            <p:nvPr/>
          </p:nvSpPr>
          <p:spPr>
            <a:xfrm>
              <a:off x="5658671" y="2580147"/>
              <a:ext cx="2764803" cy="729710"/>
            </a:xfrm>
            <a:prstGeom prst="rect">
              <a:avLst/>
            </a:prstGeom>
            <a:noFill/>
            <a:ln w="25400" cap="flat" cmpd="sng" algn="ctr">
              <a:noFill/>
              <a:prstDash val="solid"/>
            </a:ln>
            <a:effectLst/>
          </p:spPr>
          <p:txBody>
            <a:bodyPr rtlCol="0" anchor="ctr"/>
            <a:lstStyle/>
            <a:p>
              <a:pPr defTabSz="912114">
                <a:defRPr/>
              </a:pPr>
              <a:r>
                <a:rPr lang="en-US" sz="1596" b="1" kern="0">
                  <a:solidFill>
                    <a:schemeClr val="bg1"/>
                  </a:solidFill>
                </a:rPr>
                <a:t>Presenting to Medicaid</a:t>
              </a:r>
            </a:p>
          </p:txBody>
        </p:sp>
        <p:sp>
          <p:nvSpPr>
            <p:cNvPr id="16" name="Rounded Rectangle 3">
              <a:extLst>
                <a:ext uri="{FF2B5EF4-FFF2-40B4-BE49-F238E27FC236}">
                  <a16:creationId xmlns:a16="http://schemas.microsoft.com/office/drawing/2014/main" id="{E920E714-DD9B-4E4D-9A8F-669F5B9E80F0}"/>
                </a:ext>
              </a:extLst>
            </p:cNvPr>
            <p:cNvSpPr/>
            <p:nvPr/>
          </p:nvSpPr>
          <p:spPr>
            <a:xfrm>
              <a:off x="5023963" y="2580147"/>
              <a:ext cx="525860" cy="729710"/>
            </a:xfrm>
            <a:prstGeom prst="rect">
              <a:avLst/>
            </a:prstGeom>
            <a:noFill/>
            <a:ln w="25400" cap="flat" cmpd="sng" algn="ctr">
              <a:noFill/>
              <a:prstDash val="solid"/>
            </a:ln>
            <a:effectLst/>
          </p:spPr>
          <p:txBody>
            <a:bodyPr rtlCol="0" anchor="ctr"/>
            <a:lstStyle/>
            <a:p>
              <a:pPr algn="ctr" defTabSz="912114">
                <a:defRPr/>
              </a:pPr>
              <a:r>
                <a:rPr lang="en-US" sz="3600" b="1">
                  <a:solidFill>
                    <a:schemeClr val="bg1"/>
                  </a:solidFill>
                </a:rPr>
                <a:t>2</a:t>
              </a:r>
            </a:p>
          </p:txBody>
        </p:sp>
        <p:cxnSp>
          <p:nvCxnSpPr>
            <p:cNvPr id="17" name="Straight Connector 16">
              <a:extLst>
                <a:ext uri="{FF2B5EF4-FFF2-40B4-BE49-F238E27FC236}">
                  <a16:creationId xmlns:a16="http://schemas.microsoft.com/office/drawing/2014/main" id="{5C19279D-40A2-4BD1-BC5A-118E044FA6CA}"/>
                </a:ext>
              </a:extLst>
            </p:cNvPr>
            <p:cNvCxnSpPr/>
            <p:nvPr/>
          </p:nvCxnSpPr>
          <p:spPr>
            <a:xfrm>
              <a:off x="5590945" y="2716402"/>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Title 2">
            <a:extLst>
              <a:ext uri="{FF2B5EF4-FFF2-40B4-BE49-F238E27FC236}">
                <a16:creationId xmlns:a16="http://schemas.microsoft.com/office/drawing/2014/main" id="{CC932C4B-0F0C-4F22-8C35-A0F32EA69E6E}"/>
              </a:ext>
            </a:extLst>
          </p:cNvPr>
          <p:cNvSpPr>
            <a:spLocks noGrp="1"/>
          </p:cNvSpPr>
          <p:nvPr>
            <p:ph type="title"/>
          </p:nvPr>
        </p:nvSpPr>
        <p:spPr/>
        <p:txBody>
          <a:bodyPr>
            <a:normAutofit fontScale="90000"/>
          </a:bodyPr>
          <a:lstStyle/>
          <a:p>
            <a:r>
              <a:rPr lang="en-US"/>
              <a:t>How to Use - Part 3</a:t>
            </a:r>
          </a:p>
        </p:txBody>
      </p:sp>
      <p:sp>
        <p:nvSpPr>
          <p:cNvPr id="4" name="Content Placeholder 3">
            <a:extLst>
              <a:ext uri="{FF2B5EF4-FFF2-40B4-BE49-F238E27FC236}">
                <a16:creationId xmlns:a16="http://schemas.microsoft.com/office/drawing/2014/main" id="{0703B70C-1BB3-413C-A01E-05C8AC78EA1E}"/>
              </a:ext>
            </a:extLst>
          </p:cNvPr>
          <p:cNvSpPr>
            <a:spLocks noGrp="1"/>
          </p:cNvSpPr>
          <p:nvPr>
            <p:ph idx="1"/>
          </p:nvPr>
        </p:nvSpPr>
        <p:spPr>
          <a:xfrm>
            <a:off x="1010050" y="1103893"/>
            <a:ext cx="10543695" cy="1388599"/>
          </a:xfrm>
        </p:spPr>
        <p:txBody>
          <a:bodyPr vert="horz" lIns="91440" tIns="45720" rIns="91440" bIns="45720" rtlCol="0" anchor="t">
            <a:normAutofit/>
          </a:bodyPr>
          <a:lstStyle/>
          <a:p>
            <a:pPr marL="0" indent="0">
              <a:buNone/>
            </a:pPr>
            <a:r>
              <a:rPr lang="en-US" sz="1600">
                <a:solidFill>
                  <a:srgbClr val="193560"/>
                </a:solidFill>
              </a:rPr>
              <a:t>Another scenario where this deck could be used is if a convener (e.g., state health department or 1705 organization) would like to initiate discussion and work towards establishing or growing a UHA. A convener is an agency or organization that will not directly participate in a UHA but has an interest in developing and supporting the UHA model. Below are several scenarios on what slides a convener could use to present to those they would like to participate in a UHA. Conveners may also use this deck to present to internal leadership. </a:t>
            </a:r>
            <a:endParaRPr lang="en-US" sz="1600">
              <a:solidFill>
                <a:srgbClr val="193560"/>
              </a:solidFill>
              <a:cs typeface="Arial"/>
            </a:endParaRPr>
          </a:p>
        </p:txBody>
      </p:sp>
      <p:grpSp>
        <p:nvGrpSpPr>
          <p:cNvPr id="48" name="Group 47">
            <a:extLst>
              <a:ext uri="{FF2B5EF4-FFF2-40B4-BE49-F238E27FC236}">
                <a16:creationId xmlns:a16="http://schemas.microsoft.com/office/drawing/2014/main" id="{41DAB50E-3464-4D41-ABC5-4B19C85FC22C}"/>
              </a:ext>
            </a:extLst>
          </p:cNvPr>
          <p:cNvGrpSpPr/>
          <p:nvPr/>
        </p:nvGrpSpPr>
        <p:grpSpPr>
          <a:xfrm>
            <a:off x="713205" y="2577095"/>
            <a:ext cx="4196276" cy="736770"/>
            <a:chOff x="724548" y="2577098"/>
            <a:chExt cx="4114800" cy="736770"/>
          </a:xfrm>
        </p:grpSpPr>
        <p:sp>
          <p:nvSpPr>
            <p:cNvPr id="7" name="Rounded Rectangle 3">
              <a:extLst>
                <a:ext uri="{FF2B5EF4-FFF2-40B4-BE49-F238E27FC236}">
                  <a16:creationId xmlns:a16="http://schemas.microsoft.com/office/drawing/2014/main" id="{1FF9B5E0-10ED-4574-9D86-23F871713D48}"/>
                </a:ext>
              </a:extLst>
            </p:cNvPr>
            <p:cNvSpPr/>
            <p:nvPr/>
          </p:nvSpPr>
          <p:spPr>
            <a:xfrm>
              <a:off x="724548" y="2584158"/>
              <a:ext cx="4114800" cy="729710"/>
            </a:xfrm>
            <a:prstGeom prst="homePlate">
              <a:avLst/>
            </a:prstGeom>
            <a:solidFill>
              <a:schemeClr val="bg1">
                <a:lumMod val="50000"/>
              </a:schemeClr>
            </a:solidFill>
            <a:ln w="25400" cap="flat" cmpd="sng" algn="ctr">
              <a:noFill/>
              <a:prstDash val="solid"/>
            </a:ln>
            <a:effectLst/>
          </p:spPr>
          <p:txBody>
            <a:bodyPr rtlCol="0" anchor="ctr"/>
            <a:lstStyle/>
            <a:p>
              <a:pPr algn="ctr" defTabSz="912114">
                <a:defRPr/>
              </a:pPr>
              <a:endParaRPr lang="en-US" sz="1596" b="1">
                <a:solidFill>
                  <a:prstClr val="white"/>
                </a:solidFill>
              </a:endParaRPr>
            </a:p>
          </p:txBody>
        </p:sp>
        <p:sp>
          <p:nvSpPr>
            <p:cNvPr id="8" name="Rounded Rectangle 3">
              <a:extLst>
                <a:ext uri="{FF2B5EF4-FFF2-40B4-BE49-F238E27FC236}">
                  <a16:creationId xmlns:a16="http://schemas.microsoft.com/office/drawing/2014/main" id="{64E283CB-1726-4E62-BACF-9A5482171787}"/>
                </a:ext>
              </a:extLst>
            </p:cNvPr>
            <p:cNvSpPr/>
            <p:nvPr/>
          </p:nvSpPr>
          <p:spPr>
            <a:xfrm>
              <a:off x="1486794" y="2577098"/>
              <a:ext cx="3084874" cy="729710"/>
            </a:xfrm>
            <a:prstGeom prst="rect">
              <a:avLst/>
            </a:prstGeom>
            <a:noFill/>
            <a:ln w="25400" cap="flat" cmpd="sng" algn="ctr">
              <a:noFill/>
              <a:prstDash val="solid"/>
            </a:ln>
            <a:effectLst/>
          </p:spPr>
          <p:txBody>
            <a:bodyPr rtlCol="0" anchor="ctr"/>
            <a:lstStyle/>
            <a:p>
              <a:pPr defTabSz="912114">
                <a:defRPr/>
              </a:pPr>
              <a:r>
                <a:rPr lang="en-US" sz="1596" b="1">
                  <a:solidFill>
                    <a:schemeClr val="bg1"/>
                  </a:solidFill>
                </a:rPr>
                <a:t>Presenting to an MCO</a:t>
              </a:r>
            </a:p>
          </p:txBody>
        </p:sp>
        <p:sp>
          <p:nvSpPr>
            <p:cNvPr id="14" name="Rounded Rectangle 3">
              <a:extLst>
                <a:ext uri="{FF2B5EF4-FFF2-40B4-BE49-F238E27FC236}">
                  <a16:creationId xmlns:a16="http://schemas.microsoft.com/office/drawing/2014/main" id="{F5A9F5E7-C818-4571-B8C5-BAEB9B547B60}"/>
                </a:ext>
              </a:extLst>
            </p:cNvPr>
            <p:cNvSpPr/>
            <p:nvPr/>
          </p:nvSpPr>
          <p:spPr>
            <a:xfrm>
              <a:off x="878690" y="2577098"/>
              <a:ext cx="525860" cy="729710"/>
            </a:xfrm>
            <a:prstGeom prst="rect">
              <a:avLst/>
            </a:prstGeom>
            <a:noFill/>
            <a:ln w="25400" cap="flat" cmpd="sng" algn="ctr">
              <a:noFill/>
              <a:prstDash val="solid"/>
            </a:ln>
            <a:effectLst/>
          </p:spPr>
          <p:txBody>
            <a:bodyPr rtlCol="0" anchor="ctr"/>
            <a:lstStyle/>
            <a:p>
              <a:pPr algn="ctr" defTabSz="912114">
                <a:defRPr/>
              </a:pPr>
              <a:r>
                <a:rPr lang="en-US" sz="3600" b="1">
                  <a:solidFill>
                    <a:schemeClr val="bg1"/>
                  </a:solidFill>
                </a:rPr>
                <a:t>1</a:t>
              </a:r>
            </a:p>
          </p:txBody>
        </p:sp>
        <p:cxnSp>
          <p:nvCxnSpPr>
            <p:cNvPr id="15" name="Straight Connector 14">
              <a:extLst>
                <a:ext uri="{FF2B5EF4-FFF2-40B4-BE49-F238E27FC236}">
                  <a16:creationId xmlns:a16="http://schemas.microsoft.com/office/drawing/2014/main" id="{361B2A21-E16F-42CF-8B42-234FBE66A971}"/>
                </a:ext>
              </a:extLst>
            </p:cNvPr>
            <p:cNvCxnSpPr/>
            <p:nvPr/>
          </p:nvCxnSpPr>
          <p:spPr>
            <a:xfrm>
              <a:off x="1445672" y="2713353"/>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Rounded Rectangle 3">
            <a:extLst>
              <a:ext uri="{FF2B5EF4-FFF2-40B4-BE49-F238E27FC236}">
                <a16:creationId xmlns:a16="http://schemas.microsoft.com/office/drawing/2014/main" id="{47EE2861-514D-4296-A13F-DBBD9DDFE6E9}"/>
              </a:ext>
            </a:extLst>
          </p:cNvPr>
          <p:cNvSpPr/>
          <p:nvPr/>
        </p:nvSpPr>
        <p:spPr>
          <a:xfrm>
            <a:off x="4553337" y="3301831"/>
            <a:ext cx="3831336" cy="3587067"/>
          </a:xfrm>
          <a:prstGeom prst="rect">
            <a:avLst/>
          </a:prstGeom>
          <a:noFill/>
          <a:ln w="38100" cap="flat" cmpd="sng" algn="ctr">
            <a:solidFill>
              <a:srgbClr val="687DA1"/>
            </a:solidFill>
            <a:prstDash val="solid"/>
          </a:ln>
          <a:effectLst/>
        </p:spPr>
        <p:txBody>
          <a:bodyPr rtlCol="0" anchor="t"/>
          <a:lstStyle/>
          <a:p>
            <a:pPr marL="456057" lvl="1" defTabSz="912114">
              <a:defRPr/>
            </a:pPr>
            <a:r>
              <a:rPr lang="en-US" sz="1200" b="1" kern="0" dirty="0"/>
              <a:t>Potential slides to use:</a:t>
            </a:r>
          </a:p>
          <a:p>
            <a:pPr marL="741807" lvl="1" indent="-285750" defTabSz="912114">
              <a:buFont typeface="Arial" panose="020B0604020202020204" pitchFamily="34" charset="0"/>
              <a:buChar char="•"/>
              <a:defRPr/>
            </a:pPr>
            <a:r>
              <a:rPr lang="en-US" sz="1200" kern="0" dirty="0">
                <a:hlinkClick r:id="rId3" action="ppaction://hlinksldjump">
                  <a:extLst>
                    <a:ext uri="{A12FA001-AC4F-418D-AE19-62706E023703}">
                      <ahyp:hlinkClr xmlns:ahyp="http://schemas.microsoft.com/office/drawing/2018/hyperlinkcolor" val="tx"/>
                    </a:ext>
                  </a:extLst>
                </a:hlinkClick>
              </a:rPr>
              <a:t>The Local Need and Landscape </a:t>
            </a:r>
            <a:r>
              <a:rPr lang="en-US" sz="1200" kern="0" dirty="0"/>
              <a:t>Slides</a:t>
            </a:r>
          </a:p>
          <a:p>
            <a:pPr marL="741807" lvl="1" indent="-285750" defTabSz="912114">
              <a:buFont typeface="Arial" panose="020B0604020202020204" pitchFamily="34" charset="0"/>
              <a:buChar char="•"/>
              <a:defRPr/>
            </a:pPr>
            <a:r>
              <a:rPr lang="en-US" sz="1200" kern="0" dirty="0">
                <a:hlinkClick r:id="rId4" action="ppaction://hlinksldjump">
                  <a:extLst>
                    <a:ext uri="{A12FA001-AC4F-418D-AE19-62706E023703}">
                      <ahyp:hlinkClr xmlns:ahyp="http://schemas.microsoft.com/office/drawing/2018/hyperlinkcolor" val="tx"/>
                    </a:ext>
                  </a:extLst>
                </a:hlinkClick>
              </a:rPr>
              <a:t>What is a UHA</a:t>
            </a:r>
            <a:endParaRPr lang="en-US" sz="1200" kern="0" dirty="0"/>
          </a:p>
          <a:p>
            <a:pPr marL="741807" lvl="1" indent="-285750" defTabSz="912114">
              <a:buFont typeface="Arial" panose="020B0604020202020204" pitchFamily="34" charset="0"/>
              <a:buChar char="•"/>
              <a:defRPr/>
            </a:pPr>
            <a:r>
              <a:rPr lang="en-US" sz="1200" kern="0" dirty="0">
                <a:hlinkClick r:id="rId5" action="ppaction://hlinksldjump">
                  <a:extLst>
                    <a:ext uri="{A12FA001-AC4F-418D-AE19-62706E023703}">
                      <ahyp:hlinkClr xmlns:ahyp="http://schemas.microsoft.com/office/drawing/2018/hyperlinkcolor" val="tx"/>
                    </a:ext>
                  </a:extLst>
                </a:hlinkClick>
              </a:rPr>
              <a:t>Purpose of a UHA</a:t>
            </a:r>
            <a:endParaRPr lang="en-US" sz="1200" kern="0" dirty="0"/>
          </a:p>
          <a:p>
            <a:pPr marL="741807" lvl="1" indent="-285750" defTabSz="912114">
              <a:buFont typeface="Arial" panose="020B0604020202020204" pitchFamily="34" charset="0"/>
              <a:buChar char="•"/>
              <a:defRPr/>
            </a:pPr>
            <a:r>
              <a:rPr lang="en-US" sz="1200" kern="0" dirty="0">
                <a:hlinkClick r:id="rId10" action="ppaction://hlinksldjump">
                  <a:extLst>
                    <a:ext uri="{A12FA001-AC4F-418D-AE19-62706E023703}">
                      <ahyp:hlinkClr xmlns:ahyp="http://schemas.microsoft.com/office/drawing/2018/hyperlinkcolor" val="tx"/>
                    </a:ext>
                  </a:extLst>
                </a:hlinkClick>
              </a:rPr>
              <a:t>UHA Contracting</a:t>
            </a:r>
            <a:endParaRPr lang="en-US" sz="1200" kern="0" dirty="0"/>
          </a:p>
          <a:p>
            <a:pPr marL="741807" lvl="1" indent="-285750" defTabSz="912114">
              <a:buFont typeface="Arial" panose="020B0604020202020204" pitchFamily="34" charset="0"/>
              <a:buChar char="•"/>
              <a:defRPr/>
            </a:pPr>
            <a:r>
              <a:rPr lang="en-US" sz="1200" kern="0" dirty="0">
                <a:hlinkClick r:id="rId11" action="ppaction://hlinksldjump">
                  <a:extLst>
                    <a:ext uri="{A12FA001-AC4F-418D-AE19-62706E023703}">
                      <ahyp:hlinkClr xmlns:ahyp="http://schemas.microsoft.com/office/drawing/2018/hyperlinkcolor" val="tx"/>
                    </a:ext>
                  </a:extLst>
                </a:hlinkClick>
              </a:rPr>
              <a:t>UHA Contracting Model</a:t>
            </a:r>
            <a:endParaRPr lang="en-US" sz="1200" kern="0" dirty="0"/>
          </a:p>
          <a:p>
            <a:pPr marL="741807" lvl="1" indent="-285750" defTabSz="912114">
              <a:buFont typeface="Arial" panose="020B0604020202020204" pitchFamily="34" charset="0"/>
              <a:buChar char="•"/>
              <a:defRPr/>
            </a:pPr>
            <a:r>
              <a:rPr lang="en-US" sz="1200" kern="0" dirty="0">
                <a:hlinkClick r:id="rId6" action="ppaction://hlinksldjump">
                  <a:extLst>
                    <a:ext uri="{A12FA001-AC4F-418D-AE19-62706E023703}">
                      <ahyp:hlinkClr xmlns:ahyp="http://schemas.microsoft.com/office/drawing/2018/hyperlinkcolor" val="tx"/>
                    </a:ext>
                  </a:extLst>
                </a:hlinkClick>
              </a:rPr>
              <a:t>General Benefits for UHA Partners</a:t>
            </a:r>
            <a:r>
              <a:rPr lang="en-US" sz="1200" kern="0" dirty="0"/>
              <a:t>–also use </a:t>
            </a:r>
            <a:r>
              <a:rPr lang="en-US" sz="1200" kern="0" dirty="0">
                <a:hlinkClick r:id="rId12" action="ppaction://hlinksldjump">
                  <a:extLst>
                    <a:ext uri="{A12FA001-AC4F-418D-AE19-62706E023703}">
                      <ahyp:hlinkClr xmlns:ahyp="http://schemas.microsoft.com/office/drawing/2018/hyperlinkcolor" val="tx"/>
                    </a:ext>
                  </a:extLst>
                </a:hlinkClick>
              </a:rPr>
              <a:t>Payers</a:t>
            </a:r>
            <a:r>
              <a:rPr lang="en-US" sz="1200" kern="0" dirty="0"/>
              <a:t> and </a:t>
            </a:r>
            <a:r>
              <a:rPr lang="en-US" sz="1200" kern="0" dirty="0">
                <a:hlinkClick r:id="rId7" action="ppaction://hlinksldjump">
                  <a:extLst>
                    <a:ext uri="{A12FA001-AC4F-418D-AE19-62706E023703}">
                      <ahyp:hlinkClr xmlns:ahyp="http://schemas.microsoft.com/office/drawing/2018/hyperlinkcolor" val="tx"/>
                    </a:ext>
                  </a:extLst>
                </a:hlinkClick>
              </a:rPr>
              <a:t>Referring Provider </a:t>
            </a:r>
            <a:r>
              <a:rPr lang="en-US" sz="1200" kern="0" dirty="0"/>
              <a:t>benefits and roles slides</a:t>
            </a:r>
          </a:p>
          <a:p>
            <a:pPr marL="741807" lvl="1" indent="-285750" defTabSz="912114">
              <a:buFont typeface="Arial" panose="020B0604020202020204" pitchFamily="34" charset="0"/>
              <a:buChar char="•"/>
              <a:defRPr/>
            </a:pPr>
            <a:r>
              <a:rPr lang="en-US" sz="1200" kern="0" dirty="0">
                <a:hlinkClick r:id="rId13" action="ppaction://hlinksldjump">
                  <a:extLst>
                    <a:ext uri="{A12FA001-AC4F-418D-AE19-62706E023703}">
                      <ahyp:hlinkClr xmlns:ahyp="http://schemas.microsoft.com/office/drawing/2018/hyperlinkcolor" val="tx"/>
                    </a:ext>
                  </a:extLst>
                </a:hlinkClick>
              </a:rPr>
              <a:t>National Context</a:t>
            </a:r>
            <a:endParaRPr lang="en-US" sz="1200" kern="0" dirty="0"/>
          </a:p>
          <a:p>
            <a:pPr marL="741807" lvl="1" indent="-285750" defTabSz="912114">
              <a:buFont typeface="Arial" panose="020B0604020202020204" pitchFamily="34" charset="0"/>
              <a:buChar char="•"/>
              <a:defRPr/>
            </a:pPr>
            <a:r>
              <a:rPr lang="en-US" sz="1200" kern="0" dirty="0">
                <a:hlinkClick r:id="rId14" action="ppaction://hlinksldjump">
                  <a:extLst>
                    <a:ext uri="{A12FA001-AC4F-418D-AE19-62706E023703}">
                      <ahyp:hlinkClr xmlns:ahyp="http://schemas.microsoft.com/office/drawing/2018/hyperlinkcolor" val="tx"/>
                    </a:ext>
                  </a:extLst>
                </a:hlinkClick>
              </a:rPr>
              <a:t>Road to Sustainability </a:t>
            </a:r>
            <a:r>
              <a:rPr lang="en-US" sz="1200" kern="0" dirty="0"/>
              <a:t>and </a:t>
            </a:r>
            <a:r>
              <a:rPr lang="en-US" sz="1200" kern="0" dirty="0">
                <a:hlinkClick r:id="rId15" action="ppaction://hlinksldjump">
                  <a:extLst>
                    <a:ext uri="{A12FA001-AC4F-418D-AE19-62706E023703}">
                      <ahyp:hlinkClr xmlns:ahyp="http://schemas.microsoft.com/office/drawing/2018/hyperlinkcolor" val="tx"/>
                    </a:ext>
                  </a:extLst>
                </a:hlinkClick>
              </a:rPr>
              <a:t>Sustainability Journey</a:t>
            </a:r>
            <a:endParaRPr lang="en-US" sz="1200" kern="0" dirty="0"/>
          </a:p>
          <a:p>
            <a:pPr marL="741807" lvl="1" indent="-285750" defTabSz="912114">
              <a:buFont typeface="Arial" panose="020B0604020202020204" pitchFamily="34" charset="0"/>
              <a:buChar char="•"/>
              <a:defRPr/>
            </a:pPr>
            <a:r>
              <a:rPr lang="en-US" sz="1200" kern="0" dirty="0">
                <a:hlinkClick r:id="rId9" action="ppaction://hlinksldjump">
                  <a:extLst>
                    <a:ext uri="{A12FA001-AC4F-418D-AE19-62706E023703}">
                      <ahyp:hlinkClr xmlns:ahyp="http://schemas.microsoft.com/office/drawing/2018/hyperlinkcolor" val="tx"/>
                    </a:ext>
                  </a:extLst>
                </a:hlinkClick>
              </a:rPr>
              <a:t>Next Steps </a:t>
            </a:r>
            <a:r>
              <a:rPr lang="en-US" sz="1200" kern="0" dirty="0"/>
              <a:t>Slides</a:t>
            </a:r>
          </a:p>
          <a:p>
            <a:pPr marL="456057" lvl="1" defTabSz="912114">
              <a:defRPr/>
            </a:pPr>
            <a:r>
              <a:rPr lang="en-US" sz="1200" b="1" kern="0" dirty="0"/>
              <a:t>Potential slides to delete:</a:t>
            </a:r>
          </a:p>
          <a:p>
            <a:pPr marL="741807" lvl="1" indent="-285750" defTabSz="912114">
              <a:buFont typeface="Arial" panose="020B0604020202020204" pitchFamily="34" charset="0"/>
              <a:buChar char="•"/>
              <a:defRPr/>
            </a:pPr>
            <a:r>
              <a:rPr lang="en-US" sz="1200" kern="0" dirty="0"/>
              <a:t>Other Benefits and Roles slides</a:t>
            </a:r>
          </a:p>
          <a:p>
            <a:pPr marL="741807" lvl="1" indent="-285750" defTabSz="912114">
              <a:buFont typeface="Arial" panose="020B0604020202020204" pitchFamily="34" charset="0"/>
              <a:buChar char="•"/>
              <a:defRPr/>
            </a:pPr>
            <a:r>
              <a:rPr lang="en-US" sz="1200" kern="0" dirty="0"/>
              <a:t>Other Implementation slides</a:t>
            </a:r>
          </a:p>
          <a:p>
            <a:pPr marL="741807" lvl="1" indent="-285750" defTabSz="912114">
              <a:buFont typeface="Arial" panose="020B0604020202020204" pitchFamily="34" charset="0"/>
              <a:buChar char="•"/>
              <a:defRPr/>
            </a:pPr>
            <a:endParaRPr lang="en-US" sz="1596" kern="0" dirty="0">
              <a:solidFill>
                <a:schemeClr val="bg1"/>
              </a:solidFill>
            </a:endParaRPr>
          </a:p>
        </p:txBody>
      </p:sp>
      <p:sp>
        <p:nvSpPr>
          <p:cNvPr id="9" name="Rounded Rectangle 3">
            <a:extLst>
              <a:ext uri="{FF2B5EF4-FFF2-40B4-BE49-F238E27FC236}">
                <a16:creationId xmlns:a16="http://schemas.microsoft.com/office/drawing/2014/main" id="{3CEB40C0-2B1E-4D00-904B-5D945E1DD29F}"/>
              </a:ext>
            </a:extLst>
          </p:cNvPr>
          <p:cNvSpPr/>
          <p:nvPr/>
        </p:nvSpPr>
        <p:spPr>
          <a:xfrm>
            <a:off x="722001" y="3308327"/>
            <a:ext cx="3769788" cy="3580571"/>
          </a:xfrm>
          <a:prstGeom prst="rect">
            <a:avLst/>
          </a:prstGeom>
          <a:noFill/>
          <a:ln w="38100" cap="flat" cmpd="sng" algn="ctr">
            <a:solidFill>
              <a:srgbClr val="A6A6A6"/>
            </a:solidFill>
            <a:prstDash val="solid"/>
          </a:ln>
          <a:effectLst/>
        </p:spPr>
        <p:txBody>
          <a:bodyPr rtlCol="0" anchor="t"/>
          <a:lstStyle/>
          <a:p>
            <a:pPr marL="227012" defTabSz="912114">
              <a:defRPr/>
            </a:pPr>
            <a:r>
              <a:rPr lang="en-US" sz="1200" b="1" kern="0" dirty="0"/>
              <a:t>Potential slides to use: </a:t>
            </a:r>
          </a:p>
          <a:p>
            <a:pPr marL="396875" indent="-169863" defTabSz="912114">
              <a:buFont typeface="Arial" panose="020B0604020202020204" pitchFamily="34" charset="0"/>
              <a:buChar char="•"/>
              <a:defRPr/>
            </a:pPr>
            <a:r>
              <a:rPr lang="en-US" sz="1200" kern="0" dirty="0">
                <a:hlinkClick r:id="rId3" action="ppaction://hlinksldjump">
                  <a:extLst>
                    <a:ext uri="{A12FA001-AC4F-418D-AE19-62706E023703}">
                      <ahyp:hlinkClr xmlns:ahyp="http://schemas.microsoft.com/office/drawing/2018/hyperlinkcolor" val="tx"/>
                    </a:ext>
                  </a:extLst>
                </a:hlinkClick>
              </a:rPr>
              <a:t>The Local Need and Landscape</a:t>
            </a:r>
            <a:r>
              <a:rPr lang="en-US" sz="1200" kern="0" dirty="0"/>
              <a:t> Slides</a:t>
            </a:r>
          </a:p>
          <a:p>
            <a:pPr marL="396875" indent="-169863" defTabSz="912114">
              <a:buFont typeface="Arial" panose="020B0604020202020204" pitchFamily="34" charset="0"/>
              <a:buChar char="•"/>
              <a:defRPr/>
            </a:pPr>
            <a:r>
              <a:rPr lang="en-US" sz="1200" kern="0" dirty="0">
                <a:hlinkClick r:id="rId4" action="ppaction://hlinksldjump">
                  <a:extLst>
                    <a:ext uri="{A12FA001-AC4F-418D-AE19-62706E023703}">
                      <ahyp:hlinkClr xmlns:ahyp="http://schemas.microsoft.com/office/drawing/2018/hyperlinkcolor" val="tx"/>
                    </a:ext>
                  </a:extLst>
                </a:hlinkClick>
              </a:rPr>
              <a:t>What is a UHA</a:t>
            </a:r>
            <a:endParaRPr lang="en-US" sz="1200" kern="0" dirty="0"/>
          </a:p>
          <a:p>
            <a:pPr marL="396875" indent="-169863" defTabSz="912114">
              <a:buFont typeface="Arial" panose="020B0604020202020204" pitchFamily="34" charset="0"/>
              <a:buChar char="•"/>
              <a:defRPr/>
            </a:pPr>
            <a:r>
              <a:rPr lang="en-US" sz="1200" kern="0" dirty="0">
                <a:hlinkClick r:id="rId5" action="ppaction://hlinksldjump">
                  <a:extLst>
                    <a:ext uri="{A12FA001-AC4F-418D-AE19-62706E023703}">
                      <ahyp:hlinkClr xmlns:ahyp="http://schemas.microsoft.com/office/drawing/2018/hyperlinkcolor" val="tx"/>
                    </a:ext>
                  </a:extLst>
                </a:hlinkClick>
              </a:rPr>
              <a:t>Purpose of a UHA</a:t>
            </a:r>
            <a:endParaRPr lang="en-US" sz="1200" kern="0" dirty="0"/>
          </a:p>
          <a:p>
            <a:pPr marL="396875" indent="-169863" defTabSz="912114">
              <a:buFont typeface="Arial" panose="020B0604020202020204" pitchFamily="34" charset="0"/>
              <a:buChar char="•"/>
              <a:defRPr/>
            </a:pPr>
            <a:r>
              <a:rPr lang="en-US" sz="1200" kern="0" dirty="0">
                <a:hlinkClick r:id="rId10" action="ppaction://hlinksldjump">
                  <a:extLst>
                    <a:ext uri="{A12FA001-AC4F-418D-AE19-62706E023703}">
                      <ahyp:hlinkClr xmlns:ahyp="http://schemas.microsoft.com/office/drawing/2018/hyperlinkcolor" val="tx"/>
                    </a:ext>
                  </a:extLst>
                </a:hlinkClick>
              </a:rPr>
              <a:t>UHA Contracting</a:t>
            </a:r>
            <a:endParaRPr lang="en-US" sz="1200" kern="0" dirty="0"/>
          </a:p>
          <a:p>
            <a:pPr marL="396875" indent="-169863" defTabSz="912114">
              <a:buFont typeface="Arial" panose="020B0604020202020204" pitchFamily="34" charset="0"/>
              <a:buChar char="•"/>
              <a:defRPr/>
            </a:pPr>
            <a:r>
              <a:rPr lang="en-US" sz="1200" kern="0" dirty="0">
                <a:hlinkClick r:id="rId11" action="ppaction://hlinksldjump">
                  <a:extLst>
                    <a:ext uri="{A12FA001-AC4F-418D-AE19-62706E023703}">
                      <ahyp:hlinkClr xmlns:ahyp="http://schemas.microsoft.com/office/drawing/2018/hyperlinkcolor" val="tx"/>
                    </a:ext>
                  </a:extLst>
                </a:hlinkClick>
              </a:rPr>
              <a:t>UHA Contracting Model</a:t>
            </a:r>
            <a:endParaRPr lang="en-US" sz="1200" kern="0" dirty="0"/>
          </a:p>
          <a:p>
            <a:pPr marL="396875" indent="-169863" defTabSz="912114">
              <a:buFont typeface="Arial" panose="020B0604020202020204" pitchFamily="34" charset="0"/>
              <a:buChar char="•"/>
              <a:defRPr/>
            </a:pPr>
            <a:r>
              <a:rPr lang="en-US" sz="1200" kern="0" dirty="0">
                <a:hlinkClick r:id="rId16" action="ppaction://hlinksldjump">
                  <a:extLst>
                    <a:ext uri="{A12FA001-AC4F-418D-AE19-62706E023703}">
                      <ahyp:hlinkClr xmlns:ahyp="http://schemas.microsoft.com/office/drawing/2018/hyperlinkcolor" val="tx"/>
                    </a:ext>
                  </a:extLst>
                </a:hlinkClick>
              </a:rPr>
              <a:t>General Benefits for UHA Participants</a:t>
            </a:r>
            <a:r>
              <a:rPr lang="en-US" sz="1200" kern="0" dirty="0"/>
              <a:t>– also use </a:t>
            </a:r>
            <a:r>
              <a:rPr lang="en-US" sz="1200" kern="0" dirty="0">
                <a:hlinkClick r:id="rId17" action="ppaction://hlinksldjump">
                  <a:extLst>
                    <a:ext uri="{A12FA001-AC4F-418D-AE19-62706E023703}">
                      <ahyp:hlinkClr xmlns:ahyp="http://schemas.microsoft.com/office/drawing/2018/hyperlinkcolor" val="tx"/>
                    </a:ext>
                  </a:extLst>
                </a:hlinkClick>
              </a:rPr>
              <a:t>UHO</a:t>
            </a:r>
            <a:r>
              <a:rPr lang="en-US" sz="1200" kern="0" dirty="0"/>
              <a:t> and </a:t>
            </a:r>
            <a:r>
              <a:rPr lang="en-US" sz="1200" kern="0" dirty="0">
                <a:hlinkClick r:id="rId18" action="ppaction://hlinksldjump">
                  <a:extLst>
                    <a:ext uri="{A12FA001-AC4F-418D-AE19-62706E023703}">
                      <ahyp:hlinkClr xmlns:ahyp="http://schemas.microsoft.com/office/drawing/2018/hyperlinkcolor" val="tx"/>
                    </a:ext>
                  </a:extLst>
                </a:hlinkClick>
              </a:rPr>
              <a:t>Subsidiary</a:t>
            </a:r>
            <a:r>
              <a:rPr lang="en-US" sz="1200" kern="0" dirty="0"/>
              <a:t> benefits and roles slides</a:t>
            </a:r>
          </a:p>
          <a:p>
            <a:pPr marL="396875" indent="-169863" defTabSz="912114">
              <a:buFont typeface="Arial" panose="020B0604020202020204" pitchFamily="34" charset="0"/>
              <a:buChar char="•"/>
              <a:defRPr/>
            </a:pPr>
            <a:r>
              <a:rPr lang="en-US" sz="1200" kern="0" dirty="0">
                <a:hlinkClick r:id="rId13" action="ppaction://hlinksldjump">
                  <a:extLst>
                    <a:ext uri="{A12FA001-AC4F-418D-AE19-62706E023703}">
                      <ahyp:hlinkClr xmlns:ahyp="http://schemas.microsoft.com/office/drawing/2018/hyperlinkcolor" val="tx"/>
                    </a:ext>
                  </a:extLst>
                </a:hlinkClick>
              </a:rPr>
              <a:t>National Context</a:t>
            </a:r>
            <a:endParaRPr lang="en-US" sz="1200" kern="0" dirty="0"/>
          </a:p>
          <a:p>
            <a:pPr marL="396875" indent="-169863" defTabSz="912114">
              <a:buFont typeface="Arial" panose="020B0604020202020204" pitchFamily="34" charset="0"/>
              <a:buChar char="•"/>
              <a:defRPr/>
            </a:pPr>
            <a:r>
              <a:rPr lang="en-US" sz="1200" kern="0" dirty="0">
                <a:hlinkClick r:id="rId8" action="ppaction://hlinksldjump">
                  <a:extLst>
                    <a:ext uri="{A12FA001-AC4F-418D-AE19-62706E023703}">
                      <ahyp:hlinkClr xmlns:ahyp="http://schemas.microsoft.com/office/drawing/2018/hyperlinkcolor" val="tx"/>
                    </a:ext>
                  </a:extLst>
                </a:hlinkClick>
              </a:rPr>
              <a:t>Implementation</a:t>
            </a:r>
            <a:r>
              <a:rPr lang="en-US" sz="1200" kern="0" dirty="0"/>
              <a:t> Slides</a:t>
            </a:r>
          </a:p>
          <a:p>
            <a:pPr marL="396875" indent="-169863" defTabSz="912114">
              <a:buFont typeface="Arial" panose="020B0604020202020204" pitchFamily="34" charset="0"/>
              <a:buChar char="•"/>
              <a:defRPr/>
            </a:pPr>
            <a:r>
              <a:rPr lang="en-US" sz="1200" kern="0" dirty="0">
                <a:hlinkClick r:id="rId9" action="ppaction://hlinksldjump">
                  <a:extLst>
                    <a:ext uri="{A12FA001-AC4F-418D-AE19-62706E023703}">
                      <ahyp:hlinkClr xmlns:ahyp="http://schemas.microsoft.com/office/drawing/2018/hyperlinkcolor" val="tx"/>
                    </a:ext>
                  </a:extLst>
                </a:hlinkClick>
              </a:rPr>
              <a:t>Next Steps </a:t>
            </a:r>
            <a:r>
              <a:rPr lang="en-US" sz="1200" kern="0" dirty="0"/>
              <a:t>Slides</a:t>
            </a:r>
          </a:p>
          <a:p>
            <a:pPr marL="227012" defTabSz="912114">
              <a:defRPr/>
            </a:pPr>
            <a:r>
              <a:rPr lang="en-US" sz="1200" b="1" kern="0" dirty="0"/>
              <a:t>Potential slides to delete: </a:t>
            </a:r>
          </a:p>
          <a:p>
            <a:pPr marL="396875" indent="-169863" defTabSz="912114">
              <a:buFont typeface="Arial" panose="020B0604020202020204" pitchFamily="34" charset="0"/>
              <a:buChar char="•"/>
              <a:defRPr/>
            </a:pPr>
            <a:r>
              <a:rPr lang="en-US" sz="1200" kern="0" dirty="0"/>
              <a:t>Other benefits and roles slides</a:t>
            </a:r>
          </a:p>
          <a:p>
            <a:pPr marL="396875" indent="-169863" defTabSz="912114">
              <a:buFont typeface="Arial" panose="020B0604020202020204" pitchFamily="34" charset="0"/>
              <a:buChar char="•"/>
              <a:defRPr/>
            </a:pPr>
            <a:endParaRPr lang="en-US" sz="1496" kern="0" dirty="0"/>
          </a:p>
          <a:p>
            <a:pPr marL="854075" lvl="1" indent="-169863" defTabSz="912114">
              <a:buFont typeface="Arial" panose="020B0604020202020204" pitchFamily="34" charset="0"/>
              <a:buChar char="•"/>
              <a:defRPr/>
            </a:pPr>
            <a:endParaRPr lang="en-US" sz="1496" kern="0" dirty="0"/>
          </a:p>
          <a:p>
            <a:pPr marL="854075" lvl="1" indent="-169863" defTabSz="912114">
              <a:buFont typeface="Arial" panose="020B0604020202020204" pitchFamily="34" charset="0"/>
              <a:buChar char="•"/>
              <a:defRPr/>
            </a:pPr>
            <a:endParaRPr lang="en-US" sz="1496" kern="0" dirty="0"/>
          </a:p>
          <a:p>
            <a:pPr defTabSz="912114">
              <a:defRPr/>
            </a:pPr>
            <a:endParaRPr lang="en-US" sz="1596" kern="0" dirty="0"/>
          </a:p>
        </p:txBody>
      </p:sp>
      <p:sp>
        <p:nvSpPr>
          <p:cNvPr id="23" name="Slide Number Placeholder 1">
            <a:extLst>
              <a:ext uri="{FF2B5EF4-FFF2-40B4-BE49-F238E27FC236}">
                <a16:creationId xmlns:a16="http://schemas.microsoft.com/office/drawing/2014/main" id="{2AA8158D-0708-4548-A5CC-4FFDABCEC42D}"/>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5</a:t>
            </a:fld>
            <a:endParaRPr lang="en-US"/>
          </a:p>
        </p:txBody>
      </p:sp>
    </p:spTree>
    <p:extLst>
      <p:ext uri="{BB962C8B-B14F-4D97-AF65-F5344CB8AC3E}">
        <p14:creationId xmlns:p14="http://schemas.microsoft.com/office/powerpoint/2010/main" val="3675947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AFDBA0-49C4-4D6E-954D-180F5A4FBFD1}"/>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899456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7C727-210A-4503-8960-BE79419DD47A}"/>
              </a:ext>
            </a:extLst>
          </p:cNvPr>
          <p:cNvSpPr>
            <a:spLocks noGrp="1"/>
          </p:cNvSpPr>
          <p:nvPr>
            <p:ph type="title"/>
          </p:nvPr>
        </p:nvSpPr>
        <p:spPr/>
        <p:txBody>
          <a:bodyPr>
            <a:normAutofit fontScale="90000"/>
          </a:bodyPr>
          <a:lstStyle/>
          <a:p>
            <a:r>
              <a:rPr lang="en-US" dirty="0"/>
              <a:t>*Insert Organization Name*</a:t>
            </a:r>
          </a:p>
        </p:txBody>
      </p:sp>
      <p:graphicFrame>
        <p:nvGraphicFramePr>
          <p:cNvPr id="3" name="Content Placeholder 2">
            <a:extLst>
              <a:ext uri="{FF2B5EF4-FFF2-40B4-BE49-F238E27FC236}">
                <a16:creationId xmlns:a16="http://schemas.microsoft.com/office/drawing/2014/main" id="{17AF1C13-2FFD-4AC7-B6EA-D2062E9E0397}"/>
              </a:ext>
            </a:extLst>
          </p:cNvPr>
          <p:cNvGraphicFramePr>
            <a:graphicFrameLocks noGrp="1"/>
          </p:cNvGraphicFramePr>
          <p:nvPr>
            <p:ph idx="1"/>
            <p:extLst>
              <p:ext uri="{D42A27DB-BD31-4B8C-83A1-F6EECF244321}">
                <p14:modId xmlns:p14="http://schemas.microsoft.com/office/powerpoint/2010/main" val="966615298"/>
              </p:ext>
            </p:extLst>
          </p:nvPr>
        </p:nvGraphicFramePr>
        <p:xfrm>
          <a:off x="1010050" y="1219200"/>
          <a:ext cx="10785869"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a:extLst>
              <a:ext uri="{FF2B5EF4-FFF2-40B4-BE49-F238E27FC236}">
                <a16:creationId xmlns:a16="http://schemas.microsoft.com/office/drawing/2014/main" id="{A0F5AACF-EA21-4F04-8EA5-FD23B9D0D8EC}"/>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7</a:t>
            </a:fld>
            <a:endParaRPr lang="en-US"/>
          </a:p>
        </p:txBody>
      </p:sp>
    </p:spTree>
    <p:extLst>
      <p:ext uri="{BB962C8B-B14F-4D97-AF65-F5344CB8AC3E}">
        <p14:creationId xmlns:p14="http://schemas.microsoft.com/office/powerpoint/2010/main" val="301136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E265C-BCA3-4AAB-982A-530DDCDE5784}"/>
              </a:ext>
            </a:extLst>
          </p:cNvPr>
          <p:cNvSpPr>
            <a:spLocks noGrp="1"/>
          </p:cNvSpPr>
          <p:nvPr>
            <p:ph type="title"/>
          </p:nvPr>
        </p:nvSpPr>
        <p:spPr/>
        <p:txBody>
          <a:bodyPr>
            <a:normAutofit fontScale="90000"/>
          </a:bodyPr>
          <a:lstStyle/>
          <a:p>
            <a:r>
              <a:rPr lang="en-US" dirty="0"/>
              <a:t>The Local Need and Landscape – Prediabetes Prevalence</a:t>
            </a:r>
          </a:p>
        </p:txBody>
      </p:sp>
      <p:sp>
        <p:nvSpPr>
          <p:cNvPr id="7" name="Rounded Rectangle 3">
            <a:extLst>
              <a:ext uri="{FF2B5EF4-FFF2-40B4-BE49-F238E27FC236}">
                <a16:creationId xmlns:a16="http://schemas.microsoft.com/office/drawing/2014/main" id="{A7AAB0C1-B92F-4BBC-8649-B92027AD9A0B}"/>
              </a:ext>
            </a:extLst>
          </p:cNvPr>
          <p:cNvSpPr/>
          <p:nvPr/>
        </p:nvSpPr>
        <p:spPr>
          <a:xfrm>
            <a:off x="794341" y="3205108"/>
            <a:ext cx="3084874" cy="729710"/>
          </a:xfrm>
          <a:prstGeom prst="rect">
            <a:avLst/>
          </a:prstGeom>
          <a:noFill/>
          <a:ln w="25400" cap="flat" cmpd="sng" algn="ctr">
            <a:noFill/>
            <a:prstDash val="solid"/>
          </a:ln>
          <a:effectLst/>
        </p:spPr>
        <p:txBody>
          <a:bodyPr rtlCol="0" anchor="ctr"/>
          <a:lstStyle/>
          <a:p>
            <a:pPr defTabSz="912114">
              <a:defRPr/>
            </a:pPr>
            <a:r>
              <a:rPr lang="en-US" sz="1596">
                <a:solidFill>
                  <a:schemeClr val="bg1"/>
                </a:solidFill>
              </a:rPr>
              <a:t>Prediabetes </a:t>
            </a:r>
          </a:p>
          <a:p>
            <a:pPr defTabSz="912114">
              <a:defRPr/>
            </a:pPr>
            <a:r>
              <a:rPr lang="en-US" sz="1596">
                <a:solidFill>
                  <a:schemeClr val="bg1"/>
                </a:solidFill>
              </a:rPr>
              <a:t>Prevalence</a:t>
            </a:r>
          </a:p>
        </p:txBody>
      </p:sp>
      <p:cxnSp>
        <p:nvCxnSpPr>
          <p:cNvPr id="14" name="Straight Connector 13">
            <a:extLst>
              <a:ext uri="{FF2B5EF4-FFF2-40B4-BE49-F238E27FC236}">
                <a16:creationId xmlns:a16="http://schemas.microsoft.com/office/drawing/2014/main" id="{CD32B420-2A33-44E4-AB06-8303AD07B0D3}"/>
              </a:ext>
            </a:extLst>
          </p:cNvPr>
          <p:cNvCxnSpPr>
            <a:cxnSpLocks/>
          </p:cNvCxnSpPr>
          <p:nvPr/>
        </p:nvCxnSpPr>
        <p:spPr>
          <a:xfrm>
            <a:off x="753219" y="3341363"/>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F22A7A7-5F84-4924-8395-C1A693B88746}"/>
              </a:ext>
            </a:extLst>
          </p:cNvPr>
          <p:cNvGrpSpPr/>
          <p:nvPr/>
        </p:nvGrpSpPr>
        <p:grpSpPr>
          <a:xfrm>
            <a:off x="7664044" y="1540858"/>
            <a:ext cx="3421003" cy="4515409"/>
            <a:chOff x="7895764" y="325463"/>
            <a:chExt cx="2292500" cy="3025890"/>
          </a:xfrm>
        </p:grpSpPr>
        <p:graphicFrame>
          <p:nvGraphicFramePr>
            <p:cNvPr id="30" name="Chart 29">
              <a:extLst>
                <a:ext uri="{FF2B5EF4-FFF2-40B4-BE49-F238E27FC236}">
                  <a16:creationId xmlns:a16="http://schemas.microsoft.com/office/drawing/2014/main" id="{94106ABF-E1B0-47B9-AAD2-7FFBCA24BD9D}"/>
                </a:ext>
              </a:extLst>
            </p:cNvPr>
            <p:cNvGraphicFramePr/>
            <p:nvPr>
              <p:extLst>
                <p:ext uri="{D42A27DB-BD31-4B8C-83A1-F6EECF244321}">
                  <p14:modId xmlns:p14="http://schemas.microsoft.com/office/powerpoint/2010/main" val="4115824019"/>
                </p:ext>
              </p:extLst>
            </p:nvPr>
          </p:nvGraphicFramePr>
          <p:xfrm>
            <a:off x="7895764" y="325463"/>
            <a:ext cx="2194530" cy="1815870"/>
          </p:xfrm>
          <a:graphic>
            <a:graphicData uri="http://schemas.openxmlformats.org/drawingml/2006/chart">
              <c:chart xmlns:c="http://schemas.openxmlformats.org/drawingml/2006/chart" xmlns:r="http://schemas.openxmlformats.org/officeDocument/2006/relationships" r:id="rId4"/>
            </a:graphicData>
          </a:graphic>
        </p:graphicFrame>
        <p:sp>
          <p:nvSpPr>
            <p:cNvPr id="31" name="MASTER_ITEMObjectTitle2_0">
              <a:extLst>
                <a:ext uri="{FF2B5EF4-FFF2-40B4-BE49-F238E27FC236}">
                  <a16:creationId xmlns:a16="http://schemas.microsoft.com/office/drawing/2014/main" id="{E1237931-3508-4265-A870-F239A45E062B}"/>
                </a:ext>
              </a:extLst>
            </p:cNvPr>
            <p:cNvSpPr>
              <a:spLocks noChangeArrowheads="1"/>
            </p:cNvSpPr>
            <p:nvPr>
              <p:custDataLst>
                <p:tags r:id="rId1"/>
              </p:custDataLst>
            </p:nvPr>
          </p:nvSpPr>
          <p:spPr bwMode="gray">
            <a:xfrm flipH="1">
              <a:off x="7993735" y="2141333"/>
              <a:ext cx="2194529" cy="1210020"/>
            </a:xfrm>
            <a:prstGeom prst="rect">
              <a:avLst/>
            </a:prstGeom>
            <a:noFill/>
            <a:ln w="19050">
              <a:noFill/>
            </a:ln>
            <a:effectLst/>
          </p:spPr>
          <p:txBody>
            <a:bodyPr lIns="41195" tIns="41195" rIns="41195" bIns="41195"/>
            <a:lstStyle/>
            <a:p>
              <a:pPr lvl="0" algn="ctr" defTabSz="641554">
                <a:defRPr/>
              </a:pPr>
              <a:r>
                <a:rPr lang="en-US" sz="3200" b="1" kern="0" dirty="0">
                  <a:solidFill>
                    <a:srgbClr val="00B050"/>
                  </a:solidFill>
                  <a:cs typeface="Times New Roman" pitchFamily="18" charset="0"/>
                </a:rPr>
                <a:t>34.5% </a:t>
              </a:r>
            </a:p>
            <a:p>
              <a:pPr lvl="0" algn="ctr" defTabSz="641554">
                <a:defRPr/>
              </a:pPr>
              <a:r>
                <a:rPr lang="en-US" b="1" kern="0" dirty="0">
                  <a:solidFill>
                    <a:srgbClr val="193560"/>
                  </a:solidFill>
                  <a:cs typeface="Times New Roman" pitchFamily="18" charset="0"/>
                </a:rPr>
                <a:t>Of the adult population have prediabetes (Source: Centers for Disease Control and Prevention)</a:t>
              </a:r>
              <a:endParaRPr lang="en-US" sz="2800" b="1" kern="0" dirty="0">
                <a:solidFill>
                  <a:srgbClr val="193560"/>
                </a:solidFill>
                <a:cs typeface="Times New Roman" pitchFamily="18" charset="0"/>
              </a:endParaRPr>
            </a:p>
          </p:txBody>
        </p:sp>
      </p:grpSp>
      <p:sp>
        <p:nvSpPr>
          <p:cNvPr id="33" name="Content Placeholder 1">
            <a:extLst>
              <a:ext uri="{FF2B5EF4-FFF2-40B4-BE49-F238E27FC236}">
                <a16:creationId xmlns:a16="http://schemas.microsoft.com/office/drawing/2014/main" id="{D6331A2B-2D69-4CD4-94AB-A3C13B8D265B}"/>
              </a:ext>
            </a:extLst>
          </p:cNvPr>
          <p:cNvSpPr>
            <a:spLocks noGrp="1"/>
          </p:cNvSpPr>
          <p:nvPr>
            <p:ph idx="1"/>
          </p:nvPr>
        </p:nvSpPr>
        <p:spPr>
          <a:xfrm>
            <a:off x="928875" y="1578176"/>
            <a:ext cx="6198066" cy="5279824"/>
          </a:xfrm>
        </p:spPr>
        <p:txBody>
          <a:bodyPr>
            <a:normAutofit/>
          </a:bodyPr>
          <a:lstStyle/>
          <a:p>
            <a:r>
              <a:rPr lang="en-US" sz="2400" dirty="0">
                <a:solidFill>
                  <a:srgbClr val="193560"/>
                </a:solidFill>
              </a:rPr>
              <a:t>88 million people 18 years of age and older or </a:t>
            </a:r>
            <a:r>
              <a:rPr lang="en-US" sz="2400" dirty="0">
                <a:solidFill>
                  <a:srgbClr val="00B050"/>
                </a:solidFill>
                <a:hlinkClick r:id="rId5">
                  <a:extLst>
                    <a:ext uri="{A12FA001-AC4F-418D-AE19-62706E023703}">
                      <ahyp:hlinkClr xmlns:ahyp="http://schemas.microsoft.com/office/drawing/2018/hyperlinkcolor" val="tx"/>
                    </a:ext>
                  </a:extLst>
                </a:hlinkClick>
              </a:rPr>
              <a:t>34.5% of the adult population have prediabetes</a:t>
            </a:r>
            <a:r>
              <a:rPr lang="en-US" sz="2400" dirty="0">
                <a:solidFill>
                  <a:srgbClr val="193560"/>
                </a:solidFill>
              </a:rPr>
              <a:t>. Additionally, 24.2 million people 65 years of age and older have prediabetes.</a:t>
            </a:r>
          </a:p>
          <a:p>
            <a:pPr lvl="1"/>
            <a:r>
              <a:rPr lang="en-US" sz="1868" b="1" u="sng" dirty="0">
                <a:solidFill>
                  <a:srgbClr val="193560"/>
                </a:solidFill>
              </a:rPr>
              <a:t>*insert other data points that relate to vision </a:t>
            </a:r>
            <a:r>
              <a:rPr lang="en-US" sz="1868" b="1" u="sng" dirty="0">
                <a:solidFill>
                  <a:srgbClr val="193560"/>
                </a:solidFill>
                <a:highlight>
                  <a:srgbClr val="FFFF00"/>
                </a:highlight>
              </a:rPr>
              <a:t>or are locally relevant</a:t>
            </a:r>
            <a:r>
              <a:rPr lang="en-US" sz="1868" b="1" u="sng" dirty="0">
                <a:solidFill>
                  <a:srgbClr val="193560"/>
                </a:solidFill>
              </a:rPr>
              <a:t>*</a:t>
            </a:r>
          </a:p>
          <a:p>
            <a:r>
              <a:rPr lang="en-US" sz="2400" dirty="0">
                <a:solidFill>
                  <a:srgbClr val="193560"/>
                </a:solidFill>
              </a:rPr>
              <a:t>In *</a:t>
            </a:r>
            <a:r>
              <a:rPr lang="en-US" sz="2400" b="1" u="sng" dirty="0">
                <a:solidFill>
                  <a:srgbClr val="193560"/>
                </a:solidFill>
                <a:highlight>
                  <a:srgbClr val="FFFF00"/>
                </a:highlight>
              </a:rPr>
              <a:t>Your</a:t>
            </a:r>
            <a:r>
              <a:rPr lang="en-US" sz="2400" b="1" dirty="0">
                <a:solidFill>
                  <a:srgbClr val="193560"/>
                </a:solidFill>
                <a:highlight>
                  <a:srgbClr val="FFFF00"/>
                </a:highlight>
              </a:rPr>
              <a:t> </a:t>
            </a:r>
            <a:r>
              <a:rPr lang="en-US" sz="2400" b="1" u="sng" dirty="0">
                <a:solidFill>
                  <a:srgbClr val="193560"/>
                </a:solidFill>
              </a:rPr>
              <a:t>State or Region</a:t>
            </a:r>
            <a:r>
              <a:rPr lang="en-US" sz="2400" dirty="0">
                <a:solidFill>
                  <a:srgbClr val="193560"/>
                </a:solidFill>
              </a:rPr>
              <a:t>*, *</a:t>
            </a:r>
            <a:r>
              <a:rPr lang="en-US" sz="2400" b="1" u="sng" dirty="0">
                <a:solidFill>
                  <a:srgbClr val="193560"/>
                </a:solidFill>
                <a:hlinkClick r:id="rId6"/>
              </a:rPr>
              <a:t>Number of people or percentage of population</a:t>
            </a:r>
            <a:r>
              <a:rPr lang="en-US" sz="2400" dirty="0">
                <a:solidFill>
                  <a:srgbClr val="193560"/>
                </a:solidFill>
              </a:rPr>
              <a:t>* have prediabetes.</a:t>
            </a:r>
            <a:endParaRPr lang="en-US" sz="1868" dirty="0">
              <a:solidFill>
                <a:srgbClr val="193560"/>
              </a:solidFill>
            </a:endParaRPr>
          </a:p>
        </p:txBody>
      </p:sp>
      <p:sp>
        <p:nvSpPr>
          <p:cNvPr id="10" name="Slide Number Placeholder 1">
            <a:extLst>
              <a:ext uri="{FF2B5EF4-FFF2-40B4-BE49-F238E27FC236}">
                <a16:creationId xmlns:a16="http://schemas.microsoft.com/office/drawing/2014/main" id="{675AC57F-05EF-4A43-B253-53A8AE7DFF8F}"/>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8</a:t>
            </a:fld>
            <a:endParaRPr lang="en-US"/>
          </a:p>
        </p:txBody>
      </p:sp>
    </p:spTree>
    <p:extLst>
      <p:ext uri="{BB962C8B-B14F-4D97-AF65-F5344CB8AC3E}">
        <p14:creationId xmlns:p14="http://schemas.microsoft.com/office/powerpoint/2010/main" val="2900442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E265C-BCA3-4AAB-982A-530DDCDE5784}"/>
              </a:ext>
            </a:extLst>
          </p:cNvPr>
          <p:cNvSpPr>
            <a:spLocks noGrp="1"/>
          </p:cNvSpPr>
          <p:nvPr>
            <p:ph type="title"/>
          </p:nvPr>
        </p:nvSpPr>
        <p:spPr/>
        <p:txBody>
          <a:bodyPr>
            <a:normAutofit fontScale="90000"/>
          </a:bodyPr>
          <a:lstStyle/>
          <a:p>
            <a:r>
              <a:rPr lang="en-US" dirty="0"/>
              <a:t>The Local Need and Landscape –             CDC - Recognized Organizations</a:t>
            </a:r>
          </a:p>
        </p:txBody>
      </p:sp>
      <p:sp>
        <p:nvSpPr>
          <p:cNvPr id="7" name="Rounded Rectangle 3">
            <a:extLst>
              <a:ext uri="{FF2B5EF4-FFF2-40B4-BE49-F238E27FC236}">
                <a16:creationId xmlns:a16="http://schemas.microsoft.com/office/drawing/2014/main" id="{A7AAB0C1-B92F-4BBC-8649-B92027AD9A0B}"/>
              </a:ext>
            </a:extLst>
          </p:cNvPr>
          <p:cNvSpPr/>
          <p:nvPr/>
        </p:nvSpPr>
        <p:spPr>
          <a:xfrm>
            <a:off x="794341" y="3205108"/>
            <a:ext cx="3084874" cy="729710"/>
          </a:xfrm>
          <a:prstGeom prst="rect">
            <a:avLst/>
          </a:prstGeom>
          <a:noFill/>
          <a:ln w="25400" cap="flat" cmpd="sng" algn="ctr">
            <a:noFill/>
            <a:prstDash val="solid"/>
          </a:ln>
          <a:effectLst/>
        </p:spPr>
        <p:txBody>
          <a:bodyPr rtlCol="0" anchor="ctr"/>
          <a:lstStyle/>
          <a:p>
            <a:pPr defTabSz="912114">
              <a:defRPr/>
            </a:pPr>
            <a:r>
              <a:rPr lang="en-US" sz="1596">
                <a:solidFill>
                  <a:schemeClr val="bg1"/>
                </a:solidFill>
              </a:rPr>
              <a:t>Prediabetes </a:t>
            </a:r>
          </a:p>
          <a:p>
            <a:pPr defTabSz="912114">
              <a:defRPr/>
            </a:pPr>
            <a:r>
              <a:rPr lang="en-US" sz="1596">
                <a:solidFill>
                  <a:schemeClr val="bg1"/>
                </a:solidFill>
              </a:rPr>
              <a:t>Prevalence</a:t>
            </a:r>
          </a:p>
        </p:txBody>
      </p:sp>
      <p:cxnSp>
        <p:nvCxnSpPr>
          <p:cNvPr id="14" name="Straight Connector 13">
            <a:extLst>
              <a:ext uri="{FF2B5EF4-FFF2-40B4-BE49-F238E27FC236}">
                <a16:creationId xmlns:a16="http://schemas.microsoft.com/office/drawing/2014/main" id="{CD32B420-2A33-44E4-AB06-8303AD07B0D3}"/>
              </a:ext>
            </a:extLst>
          </p:cNvPr>
          <p:cNvCxnSpPr>
            <a:cxnSpLocks/>
          </p:cNvCxnSpPr>
          <p:nvPr/>
        </p:nvCxnSpPr>
        <p:spPr>
          <a:xfrm>
            <a:off x="753219" y="3341363"/>
            <a:ext cx="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Content Placeholder 1">
            <a:extLst>
              <a:ext uri="{FF2B5EF4-FFF2-40B4-BE49-F238E27FC236}">
                <a16:creationId xmlns:a16="http://schemas.microsoft.com/office/drawing/2014/main" id="{D6331A2B-2D69-4CD4-94AB-A3C13B8D265B}"/>
              </a:ext>
            </a:extLst>
          </p:cNvPr>
          <p:cNvSpPr>
            <a:spLocks noGrp="1"/>
          </p:cNvSpPr>
          <p:nvPr>
            <p:ph idx="1"/>
          </p:nvPr>
        </p:nvSpPr>
        <p:spPr>
          <a:xfrm>
            <a:off x="1000098" y="1452350"/>
            <a:ext cx="5070184" cy="5279824"/>
          </a:xfrm>
        </p:spPr>
        <p:txBody>
          <a:bodyPr>
            <a:normAutofit lnSpcReduction="10000"/>
          </a:bodyPr>
          <a:lstStyle/>
          <a:p>
            <a:r>
              <a:rPr lang="en-US" sz="2400" dirty="0">
                <a:solidFill>
                  <a:srgbClr val="193560"/>
                </a:solidFill>
              </a:rPr>
              <a:t>*</a:t>
            </a:r>
            <a:r>
              <a:rPr lang="en-US" sz="2400" b="1" u="sng" dirty="0">
                <a:solidFill>
                  <a:srgbClr val="193560"/>
                </a:solidFill>
              </a:rPr>
              <a:t>State or Region</a:t>
            </a:r>
            <a:r>
              <a:rPr lang="en-US" sz="2400" dirty="0">
                <a:solidFill>
                  <a:srgbClr val="193560"/>
                </a:solidFill>
              </a:rPr>
              <a:t>* has *</a:t>
            </a:r>
            <a:r>
              <a:rPr lang="en-US" sz="2400" b="1" dirty="0">
                <a:solidFill>
                  <a:srgbClr val="193560"/>
                </a:solidFill>
                <a:hlinkClick r:id="rId3"/>
              </a:rPr>
              <a:t>number</a:t>
            </a:r>
            <a:r>
              <a:rPr lang="en-US" sz="2400" dirty="0">
                <a:solidFill>
                  <a:srgbClr val="193560"/>
                </a:solidFill>
              </a:rPr>
              <a:t>* CDC-recognized organizations delivering the National Diabetes Prevention Program (National DPP) lifestyle change program:</a:t>
            </a:r>
          </a:p>
          <a:p>
            <a:pPr lvl="1">
              <a:buFont typeface="Courier New" panose="02070309020205020404" pitchFamily="49" charset="0"/>
              <a:buChar char="o"/>
            </a:pPr>
            <a:r>
              <a:rPr lang="en-US" sz="1400" dirty="0">
                <a:solidFill>
                  <a:srgbClr val="193560"/>
                </a:solidFill>
              </a:rPr>
              <a:t>*</a:t>
            </a:r>
            <a:r>
              <a:rPr lang="en-US" sz="1400" b="1" u="sng" dirty="0">
                <a:solidFill>
                  <a:srgbClr val="193560"/>
                </a:solidFill>
                <a:hlinkClick r:id="rId3"/>
              </a:rPr>
              <a:t>Number</a:t>
            </a:r>
            <a:r>
              <a:rPr lang="en-US" sz="1400" dirty="0">
                <a:solidFill>
                  <a:srgbClr val="193560"/>
                </a:solidFill>
              </a:rPr>
              <a:t>* National DPP organizations with full plus CDC recognition.</a:t>
            </a:r>
          </a:p>
          <a:p>
            <a:pPr lvl="1">
              <a:buFont typeface="Courier New" panose="02070309020205020404" pitchFamily="49" charset="0"/>
              <a:buChar char="o"/>
            </a:pPr>
            <a:r>
              <a:rPr lang="en-US" sz="1400" dirty="0">
                <a:solidFill>
                  <a:srgbClr val="193560"/>
                </a:solidFill>
              </a:rPr>
              <a:t>*</a:t>
            </a:r>
            <a:r>
              <a:rPr lang="en-US" sz="1400" b="1" u="sng" dirty="0">
                <a:solidFill>
                  <a:srgbClr val="193560"/>
                </a:solidFill>
                <a:hlinkClick r:id="rId3"/>
              </a:rPr>
              <a:t>Number</a:t>
            </a:r>
            <a:r>
              <a:rPr lang="en-US" sz="1400" dirty="0">
                <a:solidFill>
                  <a:srgbClr val="193560"/>
                </a:solidFill>
              </a:rPr>
              <a:t>* National DPP organizations with full CDC recognition.</a:t>
            </a:r>
          </a:p>
          <a:p>
            <a:pPr lvl="1">
              <a:buFont typeface="Courier New" panose="02070309020205020404" pitchFamily="49" charset="0"/>
              <a:buChar char="o"/>
            </a:pPr>
            <a:r>
              <a:rPr lang="en-US" sz="1400" dirty="0">
                <a:solidFill>
                  <a:srgbClr val="193560"/>
                </a:solidFill>
              </a:rPr>
              <a:t>*</a:t>
            </a:r>
            <a:r>
              <a:rPr lang="en-US" sz="1400" b="1" u="sng" dirty="0">
                <a:solidFill>
                  <a:srgbClr val="193560"/>
                </a:solidFill>
                <a:hlinkClick r:id="rId3"/>
              </a:rPr>
              <a:t>Number</a:t>
            </a:r>
            <a:r>
              <a:rPr lang="en-US" sz="1400" dirty="0">
                <a:solidFill>
                  <a:srgbClr val="193560"/>
                </a:solidFill>
              </a:rPr>
              <a:t>* National DPP organizations with preliminary CDC recognition.</a:t>
            </a:r>
          </a:p>
          <a:p>
            <a:pPr lvl="1">
              <a:buFont typeface="Courier New" panose="02070309020205020404" pitchFamily="49" charset="0"/>
              <a:buChar char="o"/>
            </a:pPr>
            <a:r>
              <a:rPr lang="en-US" sz="1400" dirty="0">
                <a:solidFill>
                  <a:srgbClr val="193560"/>
                </a:solidFill>
              </a:rPr>
              <a:t>*</a:t>
            </a:r>
            <a:r>
              <a:rPr lang="en-US" sz="1400" b="1" u="sng" dirty="0">
                <a:solidFill>
                  <a:srgbClr val="193560"/>
                </a:solidFill>
                <a:hlinkClick r:id="rId3"/>
              </a:rPr>
              <a:t>Number</a:t>
            </a:r>
            <a:r>
              <a:rPr lang="en-US" sz="1400" dirty="0">
                <a:solidFill>
                  <a:srgbClr val="193560"/>
                </a:solidFill>
              </a:rPr>
              <a:t>* National DPP organizations with pending CDC recognition.</a:t>
            </a:r>
          </a:p>
          <a:p>
            <a:pPr marL="456057" marR="0" lvl="0" indent="-456057" algn="l" defTabSz="608076"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rgbClr val="193560"/>
                </a:solidFill>
                <a:effectLst/>
                <a:uLnTx/>
                <a:uFillTx/>
                <a:latin typeface="Arial"/>
                <a:ea typeface="+mn-ea"/>
                <a:cs typeface="+mn-cs"/>
              </a:rPr>
              <a:t>*</a:t>
            </a:r>
            <a:r>
              <a:rPr kumimoji="0" lang="en-US" sz="2400" b="1" i="0" u="sng" strike="noStrike" kern="1200" cap="none" spc="0" normalizeH="0" baseline="0" noProof="0" dirty="0">
                <a:ln>
                  <a:noFill/>
                </a:ln>
                <a:solidFill>
                  <a:srgbClr val="193560"/>
                </a:solidFill>
                <a:effectLst/>
                <a:uLnTx/>
                <a:uFillTx/>
                <a:latin typeface="Arial"/>
                <a:ea typeface="+mn-ea"/>
                <a:cs typeface="+mn-cs"/>
              </a:rPr>
              <a:t>State or Region</a:t>
            </a:r>
            <a:r>
              <a:rPr kumimoji="0" lang="en-US" sz="2400" b="0" i="0" u="none" strike="noStrike" kern="1200" cap="none" spc="0" normalizeH="0" baseline="0" noProof="0" dirty="0">
                <a:ln>
                  <a:noFill/>
                </a:ln>
                <a:solidFill>
                  <a:srgbClr val="193560"/>
                </a:solidFill>
                <a:effectLst/>
                <a:uLnTx/>
                <a:uFillTx/>
                <a:latin typeface="Arial"/>
                <a:ea typeface="+mn-ea"/>
                <a:cs typeface="+mn-cs"/>
              </a:rPr>
              <a:t>* has *</a:t>
            </a:r>
            <a:r>
              <a:rPr kumimoji="0" lang="en-US" sz="2400" b="1" i="0" u="none" strike="noStrike" kern="1200" cap="none" spc="0" normalizeH="0" baseline="0" noProof="0" dirty="0">
                <a:ln>
                  <a:noFill/>
                </a:ln>
                <a:solidFill>
                  <a:srgbClr val="193560"/>
                </a:solidFill>
                <a:effectLst/>
                <a:uLnTx/>
                <a:uFillTx/>
                <a:latin typeface="Arial"/>
                <a:ea typeface="+mn-ea"/>
                <a:cs typeface="+mn-cs"/>
                <a:hlinkClick r:id="rId4"/>
              </a:rPr>
              <a:t>number</a:t>
            </a:r>
            <a:r>
              <a:rPr kumimoji="0" lang="en-US" sz="2400" b="0" i="0" u="none" strike="noStrike" kern="1200" cap="none" spc="0" normalizeH="0" baseline="0" noProof="0" dirty="0">
                <a:ln>
                  <a:noFill/>
                </a:ln>
                <a:solidFill>
                  <a:srgbClr val="193560"/>
                </a:solidFill>
                <a:effectLst/>
                <a:uLnTx/>
                <a:uFillTx/>
                <a:latin typeface="Arial"/>
                <a:ea typeface="+mn-ea"/>
                <a:cs typeface="+mn-cs"/>
              </a:rPr>
              <a:t>* Medicare Diabetes Prevention Program suppliers. </a:t>
            </a:r>
            <a:endParaRPr lang="en-US" sz="1400" dirty="0">
              <a:solidFill>
                <a:srgbClr val="193560"/>
              </a:solidFill>
            </a:endParaRPr>
          </a:p>
        </p:txBody>
      </p:sp>
      <p:sp>
        <p:nvSpPr>
          <p:cNvPr id="5" name="Freeform: Shape 4">
            <a:extLst>
              <a:ext uri="{FF2B5EF4-FFF2-40B4-BE49-F238E27FC236}">
                <a16:creationId xmlns:a16="http://schemas.microsoft.com/office/drawing/2014/main" id="{FE8E5EB6-5C00-4747-9D86-8660CD0201A8}"/>
              </a:ext>
            </a:extLst>
          </p:cNvPr>
          <p:cNvSpPr/>
          <p:nvPr/>
        </p:nvSpPr>
        <p:spPr>
          <a:xfrm>
            <a:off x="9950700" y="2338824"/>
            <a:ext cx="462844" cy="617928"/>
          </a:xfrm>
          <a:custGeom>
            <a:avLst/>
            <a:gdLst>
              <a:gd name="connsiteX0" fmla="*/ 327449 w 462844"/>
              <a:gd name="connsiteY0" fmla="*/ 507018 h 617928"/>
              <a:gd name="connsiteX1" fmla="*/ 327449 w 462844"/>
              <a:gd name="connsiteY1" fmla="*/ 0 h 617928"/>
              <a:gd name="connsiteX2" fmla="*/ 0 w 462844"/>
              <a:gd name="connsiteY2" fmla="*/ 0 h 617928"/>
              <a:gd name="connsiteX3" fmla="*/ 0 w 462844"/>
              <a:gd name="connsiteY3" fmla="*/ 617929 h 617928"/>
              <a:gd name="connsiteX4" fmla="*/ 430612 w 462844"/>
              <a:gd name="connsiteY4" fmla="*/ 617929 h 617928"/>
              <a:gd name="connsiteX5" fmla="*/ 462844 w 462844"/>
              <a:gd name="connsiteY5" fmla="*/ 582311 h 617928"/>
              <a:gd name="connsiteX6" fmla="*/ 462844 w 462844"/>
              <a:gd name="connsiteY6" fmla="*/ 507018 h 61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844" h="617928">
                <a:moveTo>
                  <a:pt x="327449" y="507018"/>
                </a:moveTo>
                <a:lnTo>
                  <a:pt x="327449" y="0"/>
                </a:lnTo>
                <a:lnTo>
                  <a:pt x="0" y="0"/>
                </a:lnTo>
                <a:lnTo>
                  <a:pt x="0" y="617929"/>
                </a:lnTo>
                <a:lnTo>
                  <a:pt x="430612" y="617929"/>
                </a:lnTo>
                <a:lnTo>
                  <a:pt x="462844" y="582311"/>
                </a:lnTo>
                <a:lnTo>
                  <a:pt x="462844" y="507018"/>
                </a:lnTo>
                <a:close/>
              </a:path>
            </a:pathLst>
          </a:custGeom>
          <a:solidFill>
            <a:srgbClr val="FFFFFF"/>
          </a:solidFill>
          <a:ln w="5278" cap="flat">
            <a:solidFill>
              <a:schemeClr val="bg1"/>
            </a:solidFill>
            <a:prstDash val="solid"/>
            <a:miter/>
          </a:ln>
        </p:spPr>
        <p:txBody>
          <a:bodyPr rtlCol="0" anchor="ctr"/>
          <a:lstStyle/>
          <a:p>
            <a:endParaRPr lang="en-US"/>
          </a:p>
        </p:txBody>
      </p:sp>
      <p:grpSp>
        <p:nvGrpSpPr>
          <p:cNvPr id="6" name="Graphic 3" descr="A city block with various buildings, skyscrapers and trees">
            <a:extLst>
              <a:ext uri="{FF2B5EF4-FFF2-40B4-BE49-F238E27FC236}">
                <a16:creationId xmlns:a16="http://schemas.microsoft.com/office/drawing/2014/main" id="{032F3ACC-D4CF-46B7-842A-1D2EA32DE0CD}"/>
              </a:ext>
            </a:extLst>
          </p:cNvPr>
          <p:cNvGrpSpPr/>
          <p:nvPr/>
        </p:nvGrpSpPr>
        <p:grpSpPr>
          <a:xfrm>
            <a:off x="9612688" y="2032500"/>
            <a:ext cx="401389" cy="3168865"/>
            <a:chOff x="9612688" y="2032500"/>
            <a:chExt cx="401389" cy="3168865"/>
          </a:xfrm>
          <a:solidFill>
            <a:srgbClr val="193560"/>
          </a:solidFill>
        </p:grpSpPr>
        <p:sp>
          <p:nvSpPr>
            <p:cNvPr id="8" name="Freeform: Shape 7">
              <a:extLst>
                <a:ext uri="{FF2B5EF4-FFF2-40B4-BE49-F238E27FC236}">
                  <a16:creationId xmlns:a16="http://schemas.microsoft.com/office/drawing/2014/main" id="{40A0C0F2-5B85-4CE6-A3BE-7B912E08D568}"/>
                </a:ext>
              </a:extLst>
            </p:cNvPr>
            <p:cNvSpPr/>
            <p:nvPr/>
          </p:nvSpPr>
          <p:spPr>
            <a:xfrm>
              <a:off x="9612688" y="2032500"/>
              <a:ext cx="401389" cy="3168865"/>
            </a:xfrm>
            <a:custGeom>
              <a:avLst/>
              <a:gdLst>
                <a:gd name="connsiteX0" fmla="*/ 0 w 401389"/>
                <a:gd name="connsiteY0" fmla="*/ 0 h 3168865"/>
                <a:gd name="connsiteX1" fmla="*/ 401390 w 401389"/>
                <a:gd name="connsiteY1" fmla="*/ 0 h 3168865"/>
                <a:gd name="connsiteX2" fmla="*/ 401390 w 401389"/>
                <a:gd name="connsiteY2" fmla="*/ 3168865 h 3168865"/>
                <a:gd name="connsiteX3" fmla="*/ 0 w 401389"/>
                <a:gd name="connsiteY3" fmla="*/ 3168865 h 3168865"/>
              </a:gdLst>
              <a:ahLst/>
              <a:cxnLst>
                <a:cxn ang="0">
                  <a:pos x="connsiteX0" y="connsiteY0"/>
                </a:cxn>
                <a:cxn ang="0">
                  <a:pos x="connsiteX1" y="connsiteY1"/>
                </a:cxn>
                <a:cxn ang="0">
                  <a:pos x="connsiteX2" y="connsiteY2"/>
                </a:cxn>
                <a:cxn ang="0">
                  <a:pos x="connsiteX3" y="connsiteY3"/>
                </a:cxn>
              </a:cxnLst>
              <a:rect l="l" t="t" r="r" b="b"/>
              <a:pathLst>
                <a:path w="401389" h="3168865">
                  <a:moveTo>
                    <a:pt x="0" y="0"/>
                  </a:moveTo>
                  <a:lnTo>
                    <a:pt x="401390" y="0"/>
                  </a:lnTo>
                  <a:lnTo>
                    <a:pt x="401390" y="3168865"/>
                  </a:lnTo>
                  <a:lnTo>
                    <a:pt x="0" y="3168865"/>
                  </a:lnTo>
                  <a:close/>
                </a:path>
              </a:pathLst>
            </a:custGeom>
            <a:grpFill/>
            <a:ln w="5278" cap="flat">
              <a:solidFill>
                <a:schemeClr val="bg1"/>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45B6830-FEFF-4B77-A6AE-0069BD657C14}"/>
                </a:ext>
              </a:extLst>
            </p:cNvPr>
            <p:cNvSpPr/>
            <p:nvPr/>
          </p:nvSpPr>
          <p:spPr>
            <a:xfrm>
              <a:off x="9945419" y="2095878"/>
              <a:ext cx="10562" cy="1204168"/>
            </a:xfrm>
            <a:custGeom>
              <a:avLst/>
              <a:gdLst>
                <a:gd name="connsiteX0" fmla="*/ 0 w 10562"/>
                <a:gd name="connsiteY0" fmla="*/ 0 h 1204168"/>
                <a:gd name="connsiteX1" fmla="*/ 10563 w 10562"/>
                <a:gd name="connsiteY1" fmla="*/ 0 h 1204168"/>
                <a:gd name="connsiteX2" fmla="*/ 10563 w 10562"/>
                <a:gd name="connsiteY2" fmla="*/ 1204169 h 1204168"/>
                <a:gd name="connsiteX3" fmla="*/ 0 w 10562"/>
                <a:gd name="connsiteY3" fmla="*/ 1204169 h 1204168"/>
              </a:gdLst>
              <a:ahLst/>
              <a:cxnLst>
                <a:cxn ang="0">
                  <a:pos x="connsiteX0" y="connsiteY0"/>
                </a:cxn>
                <a:cxn ang="0">
                  <a:pos x="connsiteX1" y="connsiteY1"/>
                </a:cxn>
                <a:cxn ang="0">
                  <a:pos x="connsiteX2" y="connsiteY2"/>
                </a:cxn>
                <a:cxn ang="0">
                  <a:pos x="connsiteX3" y="connsiteY3"/>
                </a:cxn>
              </a:cxnLst>
              <a:rect l="l" t="t" r="r" b="b"/>
              <a:pathLst>
                <a:path w="10562" h="1204168">
                  <a:moveTo>
                    <a:pt x="0" y="0"/>
                  </a:moveTo>
                  <a:lnTo>
                    <a:pt x="10563" y="0"/>
                  </a:lnTo>
                  <a:lnTo>
                    <a:pt x="10563" y="1204169"/>
                  </a:lnTo>
                  <a:lnTo>
                    <a:pt x="0" y="1204169"/>
                  </a:lnTo>
                  <a:close/>
                </a:path>
              </a:pathLst>
            </a:custGeom>
            <a:grpFill/>
            <a:ln w="5278" cap="flat">
              <a:solidFill>
                <a:schemeClr val="bg1"/>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10D3B80-2288-4107-99EB-422008FF62C6}"/>
                </a:ext>
              </a:extLst>
            </p:cNvPr>
            <p:cNvSpPr/>
            <p:nvPr/>
          </p:nvSpPr>
          <p:spPr>
            <a:xfrm>
              <a:off x="9903167" y="2095878"/>
              <a:ext cx="10562" cy="1204168"/>
            </a:xfrm>
            <a:custGeom>
              <a:avLst/>
              <a:gdLst>
                <a:gd name="connsiteX0" fmla="*/ 0 w 10562"/>
                <a:gd name="connsiteY0" fmla="*/ 0 h 1204168"/>
                <a:gd name="connsiteX1" fmla="*/ 10563 w 10562"/>
                <a:gd name="connsiteY1" fmla="*/ 0 h 1204168"/>
                <a:gd name="connsiteX2" fmla="*/ 10563 w 10562"/>
                <a:gd name="connsiteY2" fmla="*/ 1204169 h 1204168"/>
                <a:gd name="connsiteX3" fmla="*/ 0 w 10562"/>
                <a:gd name="connsiteY3" fmla="*/ 1204169 h 1204168"/>
              </a:gdLst>
              <a:ahLst/>
              <a:cxnLst>
                <a:cxn ang="0">
                  <a:pos x="connsiteX0" y="connsiteY0"/>
                </a:cxn>
                <a:cxn ang="0">
                  <a:pos x="connsiteX1" y="connsiteY1"/>
                </a:cxn>
                <a:cxn ang="0">
                  <a:pos x="connsiteX2" y="connsiteY2"/>
                </a:cxn>
                <a:cxn ang="0">
                  <a:pos x="connsiteX3" y="connsiteY3"/>
                </a:cxn>
              </a:cxnLst>
              <a:rect l="l" t="t" r="r" b="b"/>
              <a:pathLst>
                <a:path w="10562" h="1204168">
                  <a:moveTo>
                    <a:pt x="0" y="0"/>
                  </a:moveTo>
                  <a:lnTo>
                    <a:pt x="10563" y="0"/>
                  </a:lnTo>
                  <a:lnTo>
                    <a:pt x="10563" y="1204169"/>
                  </a:lnTo>
                  <a:lnTo>
                    <a:pt x="0" y="1204169"/>
                  </a:lnTo>
                  <a:close/>
                </a:path>
              </a:pathLst>
            </a:custGeom>
            <a:grpFill/>
            <a:ln w="5278" cap="flat">
              <a:solidFill>
                <a:schemeClr val="bg1"/>
              </a:solidFill>
              <a:prstDash val="solid"/>
              <a:miter/>
            </a:ln>
          </p:spPr>
          <p:txBody>
            <a:bodyPr rtlCol="0" anchor="ctr"/>
            <a:lstStyle/>
            <a:p>
              <a:endParaRPr lang="en-US"/>
            </a:p>
          </p:txBody>
        </p:sp>
        <p:grpSp>
          <p:nvGrpSpPr>
            <p:cNvPr id="13" name="Graphic 3" descr="A city block with various buildings, skyscrapers and trees">
              <a:extLst>
                <a:ext uri="{FF2B5EF4-FFF2-40B4-BE49-F238E27FC236}">
                  <a16:creationId xmlns:a16="http://schemas.microsoft.com/office/drawing/2014/main" id="{9232D659-7254-4550-83B3-FC8809364727}"/>
                </a:ext>
              </a:extLst>
            </p:cNvPr>
            <p:cNvGrpSpPr/>
            <p:nvPr/>
          </p:nvGrpSpPr>
          <p:grpSpPr>
            <a:xfrm>
              <a:off x="9612688" y="2061548"/>
              <a:ext cx="401389" cy="227102"/>
              <a:chOff x="9612688" y="2061548"/>
              <a:chExt cx="401389" cy="227102"/>
            </a:xfrm>
            <a:grpFill/>
          </p:grpSpPr>
          <p:sp>
            <p:nvSpPr>
              <p:cNvPr id="15" name="Freeform: Shape 14">
                <a:extLst>
                  <a:ext uri="{FF2B5EF4-FFF2-40B4-BE49-F238E27FC236}">
                    <a16:creationId xmlns:a16="http://schemas.microsoft.com/office/drawing/2014/main" id="{AC7711AB-6D4C-42B6-940A-6DC3451363C0}"/>
                  </a:ext>
                </a:extLst>
              </p:cNvPr>
              <p:cNvSpPr/>
              <p:nvPr/>
            </p:nvSpPr>
            <p:spPr>
              <a:xfrm>
                <a:off x="9612688" y="2093237"/>
                <a:ext cx="401389" cy="5281"/>
              </a:xfrm>
              <a:custGeom>
                <a:avLst/>
                <a:gdLst>
                  <a:gd name="connsiteX0" fmla="*/ 0 w 401389"/>
                  <a:gd name="connsiteY0" fmla="*/ 0 h 5281"/>
                  <a:gd name="connsiteX1" fmla="*/ 401390 w 401389"/>
                  <a:gd name="connsiteY1" fmla="*/ 0 h 5281"/>
                  <a:gd name="connsiteX2" fmla="*/ 401390 w 401389"/>
                  <a:gd name="connsiteY2" fmla="*/ 5281 h 5281"/>
                  <a:gd name="connsiteX3" fmla="*/ 0 w 401389"/>
                  <a:gd name="connsiteY3" fmla="*/ 5281 h 5281"/>
                </a:gdLst>
                <a:ahLst/>
                <a:cxnLst>
                  <a:cxn ang="0">
                    <a:pos x="connsiteX0" y="connsiteY0"/>
                  </a:cxn>
                  <a:cxn ang="0">
                    <a:pos x="connsiteX1" y="connsiteY1"/>
                  </a:cxn>
                  <a:cxn ang="0">
                    <a:pos x="connsiteX2" y="connsiteY2"/>
                  </a:cxn>
                  <a:cxn ang="0">
                    <a:pos x="connsiteX3" y="connsiteY3"/>
                  </a:cxn>
                </a:cxnLst>
                <a:rect l="l" t="t" r="r" b="b"/>
                <a:pathLst>
                  <a:path w="401389" h="5281">
                    <a:moveTo>
                      <a:pt x="0" y="0"/>
                    </a:moveTo>
                    <a:lnTo>
                      <a:pt x="401390" y="0"/>
                    </a:lnTo>
                    <a:lnTo>
                      <a:pt x="401390" y="5281"/>
                    </a:lnTo>
                    <a:lnTo>
                      <a:pt x="0" y="5281"/>
                    </a:lnTo>
                    <a:close/>
                  </a:path>
                </a:pathLst>
              </a:custGeom>
              <a:grpFill/>
              <a:ln w="5278" cap="flat">
                <a:solidFill>
                  <a:schemeClr val="bg1"/>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D4D54D8-4D4E-4CFB-8985-A950AB25927E}"/>
                  </a:ext>
                </a:extLst>
              </p:cNvPr>
              <p:cNvSpPr/>
              <p:nvPr/>
            </p:nvSpPr>
            <p:spPr>
              <a:xfrm>
                <a:off x="9612688" y="2156614"/>
                <a:ext cx="401389" cy="5281"/>
              </a:xfrm>
              <a:custGeom>
                <a:avLst/>
                <a:gdLst>
                  <a:gd name="connsiteX0" fmla="*/ 0 w 401389"/>
                  <a:gd name="connsiteY0" fmla="*/ 0 h 5281"/>
                  <a:gd name="connsiteX1" fmla="*/ 401390 w 401389"/>
                  <a:gd name="connsiteY1" fmla="*/ 0 h 5281"/>
                  <a:gd name="connsiteX2" fmla="*/ 401390 w 401389"/>
                  <a:gd name="connsiteY2" fmla="*/ 5281 h 5281"/>
                  <a:gd name="connsiteX3" fmla="*/ 0 w 401389"/>
                  <a:gd name="connsiteY3" fmla="*/ 5281 h 5281"/>
                </a:gdLst>
                <a:ahLst/>
                <a:cxnLst>
                  <a:cxn ang="0">
                    <a:pos x="connsiteX0" y="connsiteY0"/>
                  </a:cxn>
                  <a:cxn ang="0">
                    <a:pos x="connsiteX1" y="connsiteY1"/>
                  </a:cxn>
                  <a:cxn ang="0">
                    <a:pos x="connsiteX2" y="connsiteY2"/>
                  </a:cxn>
                  <a:cxn ang="0">
                    <a:pos x="connsiteX3" y="connsiteY3"/>
                  </a:cxn>
                </a:cxnLst>
                <a:rect l="l" t="t" r="r" b="b"/>
                <a:pathLst>
                  <a:path w="401389" h="5281">
                    <a:moveTo>
                      <a:pt x="0" y="0"/>
                    </a:moveTo>
                    <a:lnTo>
                      <a:pt x="401390" y="0"/>
                    </a:lnTo>
                    <a:lnTo>
                      <a:pt x="401390" y="5281"/>
                    </a:lnTo>
                    <a:lnTo>
                      <a:pt x="0" y="5281"/>
                    </a:lnTo>
                    <a:close/>
                  </a:path>
                </a:pathLst>
              </a:custGeom>
              <a:grpFill/>
              <a:ln w="5278" cap="flat">
                <a:solidFill>
                  <a:schemeClr val="bg1"/>
                </a:solid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9CEA20C-D3D6-4C71-99E0-3CC0C499E832}"/>
                  </a:ext>
                </a:extLst>
              </p:cNvPr>
              <p:cNvSpPr/>
              <p:nvPr/>
            </p:nvSpPr>
            <p:spPr>
              <a:xfrm>
                <a:off x="9612688" y="2219991"/>
                <a:ext cx="401389" cy="5281"/>
              </a:xfrm>
              <a:custGeom>
                <a:avLst/>
                <a:gdLst>
                  <a:gd name="connsiteX0" fmla="*/ 0 w 401389"/>
                  <a:gd name="connsiteY0" fmla="*/ 0 h 5281"/>
                  <a:gd name="connsiteX1" fmla="*/ 401390 w 401389"/>
                  <a:gd name="connsiteY1" fmla="*/ 0 h 5281"/>
                  <a:gd name="connsiteX2" fmla="*/ 401390 w 401389"/>
                  <a:gd name="connsiteY2" fmla="*/ 5281 h 5281"/>
                  <a:gd name="connsiteX3" fmla="*/ 0 w 401389"/>
                  <a:gd name="connsiteY3" fmla="*/ 5281 h 5281"/>
                </a:gdLst>
                <a:ahLst/>
                <a:cxnLst>
                  <a:cxn ang="0">
                    <a:pos x="connsiteX0" y="connsiteY0"/>
                  </a:cxn>
                  <a:cxn ang="0">
                    <a:pos x="connsiteX1" y="connsiteY1"/>
                  </a:cxn>
                  <a:cxn ang="0">
                    <a:pos x="connsiteX2" y="connsiteY2"/>
                  </a:cxn>
                  <a:cxn ang="0">
                    <a:pos x="connsiteX3" y="connsiteY3"/>
                  </a:cxn>
                </a:cxnLst>
                <a:rect l="l" t="t" r="r" b="b"/>
                <a:pathLst>
                  <a:path w="401389" h="5281">
                    <a:moveTo>
                      <a:pt x="0" y="0"/>
                    </a:moveTo>
                    <a:lnTo>
                      <a:pt x="401390" y="0"/>
                    </a:lnTo>
                    <a:lnTo>
                      <a:pt x="401390" y="5281"/>
                    </a:lnTo>
                    <a:lnTo>
                      <a:pt x="0" y="5281"/>
                    </a:lnTo>
                    <a:close/>
                  </a:path>
                </a:pathLst>
              </a:custGeom>
              <a:grpFill/>
              <a:ln w="5278" cap="flat">
                <a:solidFill>
                  <a:schemeClr val="bg1"/>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0D028A5-5741-43DB-A1DC-34CA234C2FBC}"/>
                  </a:ext>
                </a:extLst>
              </p:cNvPr>
              <p:cNvSpPr/>
              <p:nvPr/>
            </p:nvSpPr>
            <p:spPr>
              <a:xfrm>
                <a:off x="9612688" y="2283369"/>
                <a:ext cx="401389" cy="5281"/>
              </a:xfrm>
              <a:custGeom>
                <a:avLst/>
                <a:gdLst>
                  <a:gd name="connsiteX0" fmla="*/ 0 w 401389"/>
                  <a:gd name="connsiteY0" fmla="*/ 0 h 5281"/>
                  <a:gd name="connsiteX1" fmla="*/ 401390 w 401389"/>
                  <a:gd name="connsiteY1" fmla="*/ 0 h 5281"/>
                  <a:gd name="connsiteX2" fmla="*/ 401390 w 401389"/>
                  <a:gd name="connsiteY2" fmla="*/ 5281 h 5281"/>
                  <a:gd name="connsiteX3" fmla="*/ 0 w 401389"/>
                  <a:gd name="connsiteY3" fmla="*/ 5281 h 5281"/>
                </a:gdLst>
                <a:ahLst/>
                <a:cxnLst>
                  <a:cxn ang="0">
                    <a:pos x="connsiteX0" y="connsiteY0"/>
                  </a:cxn>
                  <a:cxn ang="0">
                    <a:pos x="connsiteX1" y="connsiteY1"/>
                  </a:cxn>
                  <a:cxn ang="0">
                    <a:pos x="connsiteX2" y="connsiteY2"/>
                  </a:cxn>
                  <a:cxn ang="0">
                    <a:pos x="connsiteX3" y="connsiteY3"/>
                  </a:cxn>
                </a:cxnLst>
                <a:rect l="l" t="t" r="r" b="b"/>
                <a:pathLst>
                  <a:path w="401389" h="5281">
                    <a:moveTo>
                      <a:pt x="0" y="0"/>
                    </a:moveTo>
                    <a:lnTo>
                      <a:pt x="401390" y="0"/>
                    </a:lnTo>
                    <a:lnTo>
                      <a:pt x="401390" y="5281"/>
                    </a:lnTo>
                    <a:lnTo>
                      <a:pt x="0" y="5281"/>
                    </a:lnTo>
                    <a:close/>
                  </a:path>
                </a:pathLst>
              </a:custGeom>
              <a:grpFill/>
              <a:ln w="5278" cap="flat">
                <a:solidFill>
                  <a:schemeClr val="bg1"/>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B884431-ED83-4136-BD86-732D5D8A1CC5}"/>
                  </a:ext>
                </a:extLst>
              </p:cNvPr>
              <p:cNvSpPr/>
              <p:nvPr/>
            </p:nvSpPr>
            <p:spPr>
              <a:xfrm>
                <a:off x="9612688" y="2061548"/>
                <a:ext cx="401389" cy="5281"/>
              </a:xfrm>
              <a:custGeom>
                <a:avLst/>
                <a:gdLst>
                  <a:gd name="connsiteX0" fmla="*/ 0 w 401389"/>
                  <a:gd name="connsiteY0" fmla="*/ 0 h 5281"/>
                  <a:gd name="connsiteX1" fmla="*/ 401390 w 401389"/>
                  <a:gd name="connsiteY1" fmla="*/ 0 h 5281"/>
                  <a:gd name="connsiteX2" fmla="*/ 401390 w 401389"/>
                  <a:gd name="connsiteY2" fmla="*/ 5281 h 5281"/>
                  <a:gd name="connsiteX3" fmla="*/ 0 w 401389"/>
                  <a:gd name="connsiteY3" fmla="*/ 5281 h 5281"/>
                </a:gdLst>
                <a:ahLst/>
                <a:cxnLst>
                  <a:cxn ang="0">
                    <a:pos x="connsiteX0" y="connsiteY0"/>
                  </a:cxn>
                  <a:cxn ang="0">
                    <a:pos x="connsiteX1" y="connsiteY1"/>
                  </a:cxn>
                  <a:cxn ang="0">
                    <a:pos x="connsiteX2" y="connsiteY2"/>
                  </a:cxn>
                  <a:cxn ang="0">
                    <a:pos x="connsiteX3" y="connsiteY3"/>
                  </a:cxn>
                </a:cxnLst>
                <a:rect l="l" t="t" r="r" b="b"/>
                <a:pathLst>
                  <a:path w="401389" h="5281">
                    <a:moveTo>
                      <a:pt x="0" y="0"/>
                    </a:moveTo>
                    <a:lnTo>
                      <a:pt x="401390" y="0"/>
                    </a:lnTo>
                    <a:lnTo>
                      <a:pt x="401390" y="5281"/>
                    </a:lnTo>
                    <a:lnTo>
                      <a:pt x="0" y="5281"/>
                    </a:lnTo>
                    <a:close/>
                  </a:path>
                </a:pathLst>
              </a:custGeom>
              <a:grpFill/>
              <a:ln w="5278" cap="flat">
                <a:solidFill>
                  <a:schemeClr val="bg1"/>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A33825A-A197-428E-86E1-E9B0BA02C148}"/>
                  </a:ext>
                </a:extLst>
              </p:cNvPr>
              <p:cNvSpPr/>
              <p:nvPr/>
            </p:nvSpPr>
            <p:spPr>
              <a:xfrm>
                <a:off x="9612688" y="2124926"/>
                <a:ext cx="401389" cy="5281"/>
              </a:xfrm>
              <a:custGeom>
                <a:avLst/>
                <a:gdLst>
                  <a:gd name="connsiteX0" fmla="*/ 0 w 401389"/>
                  <a:gd name="connsiteY0" fmla="*/ 0 h 5281"/>
                  <a:gd name="connsiteX1" fmla="*/ 401390 w 401389"/>
                  <a:gd name="connsiteY1" fmla="*/ 0 h 5281"/>
                  <a:gd name="connsiteX2" fmla="*/ 401390 w 401389"/>
                  <a:gd name="connsiteY2" fmla="*/ 5281 h 5281"/>
                  <a:gd name="connsiteX3" fmla="*/ 0 w 401389"/>
                  <a:gd name="connsiteY3" fmla="*/ 5281 h 5281"/>
                </a:gdLst>
                <a:ahLst/>
                <a:cxnLst>
                  <a:cxn ang="0">
                    <a:pos x="connsiteX0" y="connsiteY0"/>
                  </a:cxn>
                  <a:cxn ang="0">
                    <a:pos x="connsiteX1" y="connsiteY1"/>
                  </a:cxn>
                  <a:cxn ang="0">
                    <a:pos x="connsiteX2" y="connsiteY2"/>
                  </a:cxn>
                  <a:cxn ang="0">
                    <a:pos x="connsiteX3" y="connsiteY3"/>
                  </a:cxn>
                </a:cxnLst>
                <a:rect l="l" t="t" r="r" b="b"/>
                <a:pathLst>
                  <a:path w="401389" h="5281">
                    <a:moveTo>
                      <a:pt x="0" y="0"/>
                    </a:moveTo>
                    <a:lnTo>
                      <a:pt x="401390" y="0"/>
                    </a:lnTo>
                    <a:lnTo>
                      <a:pt x="401390" y="5281"/>
                    </a:lnTo>
                    <a:lnTo>
                      <a:pt x="0" y="5281"/>
                    </a:lnTo>
                    <a:close/>
                  </a:path>
                </a:pathLst>
              </a:custGeom>
              <a:grpFill/>
              <a:ln w="5278" cap="flat">
                <a:solidFill>
                  <a:schemeClr val="bg1"/>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88E10A4-DEA7-4C7F-B64E-4B41233A3682}"/>
                  </a:ext>
                </a:extLst>
              </p:cNvPr>
              <p:cNvSpPr/>
              <p:nvPr/>
            </p:nvSpPr>
            <p:spPr>
              <a:xfrm>
                <a:off x="9612688" y="2188303"/>
                <a:ext cx="401389" cy="5281"/>
              </a:xfrm>
              <a:custGeom>
                <a:avLst/>
                <a:gdLst>
                  <a:gd name="connsiteX0" fmla="*/ 0 w 401389"/>
                  <a:gd name="connsiteY0" fmla="*/ 0 h 5281"/>
                  <a:gd name="connsiteX1" fmla="*/ 401390 w 401389"/>
                  <a:gd name="connsiteY1" fmla="*/ 0 h 5281"/>
                  <a:gd name="connsiteX2" fmla="*/ 401390 w 401389"/>
                  <a:gd name="connsiteY2" fmla="*/ 5281 h 5281"/>
                  <a:gd name="connsiteX3" fmla="*/ 0 w 401389"/>
                  <a:gd name="connsiteY3" fmla="*/ 5281 h 5281"/>
                </a:gdLst>
                <a:ahLst/>
                <a:cxnLst>
                  <a:cxn ang="0">
                    <a:pos x="connsiteX0" y="connsiteY0"/>
                  </a:cxn>
                  <a:cxn ang="0">
                    <a:pos x="connsiteX1" y="connsiteY1"/>
                  </a:cxn>
                  <a:cxn ang="0">
                    <a:pos x="connsiteX2" y="connsiteY2"/>
                  </a:cxn>
                  <a:cxn ang="0">
                    <a:pos x="connsiteX3" y="connsiteY3"/>
                  </a:cxn>
                </a:cxnLst>
                <a:rect l="l" t="t" r="r" b="b"/>
                <a:pathLst>
                  <a:path w="401389" h="5281">
                    <a:moveTo>
                      <a:pt x="0" y="0"/>
                    </a:moveTo>
                    <a:lnTo>
                      <a:pt x="401390" y="0"/>
                    </a:lnTo>
                    <a:lnTo>
                      <a:pt x="401390" y="5281"/>
                    </a:lnTo>
                    <a:lnTo>
                      <a:pt x="0" y="5281"/>
                    </a:lnTo>
                    <a:close/>
                  </a:path>
                </a:pathLst>
              </a:custGeom>
              <a:grpFill/>
              <a:ln w="5278" cap="flat">
                <a:solidFill>
                  <a:schemeClr val="bg1"/>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33D6BFA-0B9C-486D-AF70-14159E1988E1}"/>
                  </a:ext>
                </a:extLst>
              </p:cNvPr>
              <p:cNvSpPr/>
              <p:nvPr/>
            </p:nvSpPr>
            <p:spPr>
              <a:xfrm>
                <a:off x="9612688" y="2251680"/>
                <a:ext cx="401389" cy="5281"/>
              </a:xfrm>
              <a:custGeom>
                <a:avLst/>
                <a:gdLst>
                  <a:gd name="connsiteX0" fmla="*/ 0 w 401389"/>
                  <a:gd name="connsiteY0" fmla="*/ 0 h 5281"/>
                  <a:gd name="connsiteX1" fmla="*/ 401390 w 401389"/>
                  <a:gd name="connsiteY1" fmla="*/ 0 h 5281"/>
                  <a:gd name="connsiteX2" fmla="*/ 401390 w 401389"/>
                  <a:gd name="connsiteY2" fmla="*/ 5281 h 5281"/>
                  <a:gd name="connsiteX3" fmla="*/ 0 w 401389"/>
                  <a:gd name="connsiteY3" fmla="*/ 5281 h 5281"/>
                </a:gdLst>
                <a:ahLst/>
                <a:cxnLst>
                  <a:cxn ang="0">
                    <a:pos x="connsiteX0" y="connsiteY0"/>
                  </a:cxn>
                  <a:cxn ang="0">
                    <a:pos x="connsiteX1" y="connsiteY1"/>
                  </a:cxn>
                  <a:cxn ang="0">
                    <a:pos x="connsiteX2" y="connsiteY2"/>
                  </a:cxn>
                  <a:cxn ang="0">
                    <a:pos x="connsiteX3" y="connsiteY3"/>
                  </a:cxn>
                </a:cxnLst>
                <a:rect l="l" t="t" r="r" b="b"/>
                <a:pathLst>
                  <a:path w="401389" h="5281">
                    <a:moveTo>
                      <a:pt x="0" y="0"/>
                    </a:moveTo>
                    <a:lnTo>
                      <a:pt x="401390" y="0"/>
                    </a:lnTo>
                    <a:lnTo>
                      <a:pt x="401390" y="5281"/>
                    </a:lnTo>
                    <a:lnTo>
                      <a:pt x="0" y="5281"/>
                    </a:lnTo>
                    <a:close/>
                  </a:path>
                </a:pathLst>
              </a:custGeom>
              <a:grpFill/>
              <a:ln w="5278" cap="flat">
                <a:solidFill>
                  <a:schemeClr val="bg1"/>
                </a:solidFill>
                <a:prstDash val="solid"/>
                <a:miter/>
              </a:ln>
            </p:spPr>
            <p:txBody>
              <a:bodyPr rtlCol="0" anchor="ctr"/>
              <a:lstStyle/>
              <a:p>
                <a:endParaRPr lang="en-US"/>
              </a:p>
            </p:txBody>
          </p:sp>
        </p:grpSp>
      </p:grpSp>
      <p:grpSp>
        <p:nvGrpSpPr>
          <p:cNvPr id="24" name="Graphic 3" descr="A city block with various buildings, skyscrapers and trees">
            <a:extLst>
              <a:ext uri="{FF2B5EF4-FFF2-40B4-BE49-F238E27FC236}">
                <a16:creationId xmlns:a16="http://schemas.microsoft.com/office/drawing/2014/main" id="{7B02FC48-76B2-4FD6-AA27-BAA346E15D68}"/>
              </a:ext>
            </a:extLst>
          </p:cNvPr>
          <p:cNvGrpSpPr/>
          <p:nvPr/>
        </p:nvGrpSpPr>
        <p:grpSpPr>
          <a:xfrm>
            <a:off x="9126795" y="2349387"/>
            <a:ext cx="654898" cy="2129419"/>
            <a:chOff x="9126795" y="2349387"/>
            <a:chExt cx="654898" cy="2129419"/>
          </a:xfrm>
          <a:solidFill>
            <a:srgbClr val="193560"/>
          </a:solidFill>
        </p:grpSpPr>
        <p:sp>
          <p:nvSpPr>
            <p:cNvPr id="25" name="Freeform: Shape 24">
              <a:extLst>
                <a:ext uri="{FF2B5EF4-FFF2-40B4-BE49-F238E27FC236}">
                  <a16:creationId xmlns:a16="http://schemas.microsoft.com/office/drawing/2014/main" id="{80ACECE3-4454-4BB0-8530-3E1543D825C5}"/>
                </a:ext>
              </a:extLst>
            </p:cNvPr>
            <p:cNvSpPr/>
            <p:nvPr/>
          </p:nvSpPr>
          <p:spPr>
            <a:xfrm>
              <a:off x="9126795" y="2349387"/>
              <a:ext cx="654687" cy="2129419"/>
            </a:xfrm>
            <a:custGeom>
              <a:avLst/>
              <a:gdLst>
                <a:gd name="connsiteX0" fmla="*/ 654688 w 654687"/>
                <a:gd name="connsiteY0" fmla="*/ 311605 h 2129419"/>
                <a:gd name="connsiteX1" fmla="*/ 654688 w 654687"/>
                <a:gd name="connsiteY1" fmla="*/ 0 h 2129419"/>
                <a:gd name="connsiteX2" fmla="*/ 0 w 654687"/>
                <a:gd name="connsiteY2" fmla="*/ 0 h 2129419"/>
                <a:gd name="connsiteX3" fmla="*/ 0 w 654687"/>
                <a:gd name="connsiteY3" fmla="*/ 2129419 h 2129419"/>
                <a:gd name="connsiteX4" fmla="*/ 580959 w 654687"/>
                <a:gd name="connsiteY4" fmla="*/ 2129419 h 2129419"/>
                <a:gd name="connsiteX5" fmla="*/ 580959 w 654687"/>
                <a:gd name="connsiteY5" fmla="*/ 311605 h 2129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687" h="2129419">
                  <a:moveTo>
                    <a:pt x="654688" y="311605"/>
                  </a:moveTo>
                  <a:lnTo>
                    <a:pt x="654688" y="0"/>
                  </a:lnTo>
                  <a:lnTo>
                    <a:pt x="0" y="0"/>
                  </a:lnTo>
                  <a:lnTo>
                    <a:pt x="0" y="2129419"/>
                  </a:lnTo>
                  <a:lnTo>
                    <a:pt x="580959" y="2129419"/>
                  </a:lnTo>
                  <a:lnTo>
                    <a:pt x="580959" y="311605"/>
                  </a:lnTo>
                  <a:close/>
                </a:path>
              </a:pathLst>
            </a:custGeom>
            <a:grpFill/>
            <a:ln w="5278" cap="flat">
              <a:solidFill>
                <a:schemeClr val="bg1"/>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A3E4A6D-7BBC-4DCF-B79F-55DB022275B2}"/>
                </a:ext>
              </a:extLst>
            </p:cNvPr>
            <p:cNvSpPr/>
            <p:nvPr/>
          </p:nvSpPr>
          <p:spPr>
            <a:xfrm>
              <a:off x="9126795" y="2349387"/>
              <a:ext cx="654898" cy="1584432"/>
            </a:xfrm>
            <a:custGeom>
              <a:avLst/>
              <a:gdLst>
                <a:gd name="connsiteX0" fmla="*/ 654899 w 654898"/>
                <a:gd name="connsiteY0" fmla="*/ 163725 h 1584432"/>
                <a:gd name="connsiteX1" fmla="*/ 654899 w 654898"/>
                <a:gd name="connsiteY1" fmla="*/ 153162 h 1584432"/>
                <a:gd name="connsiteX2" fmla="*/ 491174 w 654898"/>
                <a:gd name="connsiteY2" fmla="*/ 153162 h 1584432"/>
                <a:gd name="connsiteX3" fmla="*/ 491174 w 654898"/>
                <a:gd name="connsiteY3" fmla="*/ 0 h 1584432"/>
                <a:gd name="connsiteX4" fmla="*/ 480611 w 654898"/>
                <a:gd name="connsiteY4" fmla="*/ 0 h 1584432"/>
                <a:gd name="connsiteX5" fmla="*/ 480611 w 654898"/>
                <a:gd name="connsiteY5" fmla="*/ 153162 h 1584432"/>
                <a:gd name="connsiteX6" fmla="*/ 340817 w 654898"/>
                <a:gd name="connsiteY6" fmla="*/ 153162 h 1584432"/>
                <a:gd name="connsiteX7" fmla="*/ 340817 w 654898"/>
                <a:gd name="connsiteY7" fmla="*/ 0 h 1584432"/>
                <a:gd name="connsiteX8" fmla="*/ 330254 w 654898"/>
                <a:gd name="connsiteY8" fmla="*/ 0 h 1584432"/>
                <a:gd name="connsiteX9" fmla="*/ 330254 w 654898"/>
                <a:gd name="connsiteY9" fmla="*/ 153162 h 1584432"/>
                <a:gd name="connsiteX10" fmla="*/ 184850 w 654898"/>
                <a:gd name="connsiteY10" fmla="*/ 153162 h 1584432"/>
                <a:gd name="connsiteX11" fmla="*/ 184850 w 654898"/>
                <a:gd name="connsiteY11" fmla="*/ 0 h 1584432"/>
                <a:gd name="connsiteX12" fmla="*/ 174288 w 654898"/>
                <a:gd name="connsiteY12" fmla="*/ 0 h 1584432"/>
                <a:gd name="connsiteX13" fmla="*/ 174288 w 654898"/>
                <a:gd name="connsiteY13" fmla="*/ 153162 h 1584432"/>
                <a:gd name="connsiteX14" fmla="*/ 0 w 654898"/>
                <a:gd name="connsiteY14" fmla="*/ 153162 h 1584432"/>
                <a:gd name="connsiteX15" fmla="*/ 0 w 654898"/>
                <a:gd name="connsiteY15" fmla="*/ 163725 h 1584432"/>
                <a:gd name="connsiteX16" fmla="*/ 174288 w 654898"/>
                <a:gd name="connsiteY16" fmla="*/ 163725 h 1584432"/>
                <a:gd name="connsiteX17" fmla="*/ 174288 w 654898"/>
                <a:gd name="connsiteY17" fmla="*/ 311605 h 1584432"/>
                <a:gd name="connsiteX18" fmla="*/ 0 w 654898"/>
                <a:gd name="connsiteY18" fmla="*/ 311605 h 1584432"/>
                <a:gd name="connsiteX19" fmla="*/ 0 w 654898"/>
                <a:gd name="connsiteY19" fmla="*/ 322168 h 1584432"/>
                <a:gd name="connsiteX20" fmla="*/ 174288 w 654898"/>
                <a:gd name="connsiteY20" fmla="*/ 322168 h 1584432"/>
                <a:gd name="connsiteX21" fmla="*/ 174288 w 654898"/>
                <a:gd name="connsiteY21" fmla="*/ 470048 h 1584432"/>
                <a:gd name="connsiteX22" fmla="*/ 0 w 654898"/>
                <a:gd name="connsiteY22" fmla="*/ 470048 h 1584432"/>
                <a:gd name="connsiteX23" fmla="*/ 0 w 654898"/>
                <a:gd name="connsiteY23" fmla="*/ 480611 h 1584432"/>
                <a:gd name="connsiteX24" fmla="*/ 174288 w 654898"/>
                <a:gd name="connsiteY24" fmla="*/ 480611 h 1584432"/>
                <a:gd name="connsiteX25" fmla="*/ 174288 w 654898"/>
                <a:gd name="connsiteY25" fmla="*/ 628492 h 1584432"/>
                <a:gd name="connsiteX26" fmla="*/ 0 w 654898"/>
                <a:gd name="connsiteY26" fmla="*/ 628492 h 1584432"/>
                <a:gd name="connsiteX27" fmla="*/ 0 w 654898"/>
                <a:gd name="connsiteY27" fmla="*/ 639054 h 1584432"/>
                <a:gd name="connsiteX28" fmla="*/ 174288 w 654898"/>
                <a:gd name="connsiteY28" fmla="*/ 639054 h 1584432"/>
                <a:gd name="connsiteX29" fmla="*/ 174288 w 654898"/>
                <a:gd name="connsiteY29" fmla="*/ 786935 h 1584432"/>
                <a:gd name="connsiteX30" fmla="*/ 0 w 654898"/>
                <a:gd name="connsiteY30" fmla="*/ 786935 h 1584432"/>
                <a:gd name="connsiteX31" fmla="*/ 0 w 654898"/>
                <a:gd name="connsiteY31" fmla="*/ 797498 h 1584432"/>
                <a:gd name="connsiteX32" fmla="*/ 174288 w 654898"/>
                <a:gd name="connsiteY32" fmla="*/ 797498 h 1584432"/>
                <a:gd name="connsiteX33" fmla="*/ 174288 w 654898"/>
                <a:gd name="connsiteY33" fmla="*/ 945378 h 1584432"/>
                <a:gd name="connsiteX34" fmla="*/ 0 w 654898"/>
                <a:gd name="connsiteY34" fmla="*/ 945378 h 1584432"/>
                <a:gd name="connsiteX35" fmla="*/ 0 w 654898"/>
                <a:gd name="connsiteY35" fmla="*/ 955941 h 1584432"/>
                <a:gd name="connsiteX36" fmla="*/ 174288 w 654898"/>
                <a:gd name="connsiteY36" fmla="*/ 955941 h 1584432"/>
                <a:gd name="connsiteX37" fmla="*/ 174288 w 654898"/>
                <a:gd name="connsiteY37" fmla="*/ 1103821 h 1584432"/>
                <a:gd name="connsiteX38" fmla="*/ 0 w 654898"/>
                <a:gd name="connsiteY38" fmla="*/ 1103821 h 1584432"/>
                <a:gd name="connsiteX39" fmla="*/ 0 w 654898"/>
                <a:gd name="connsiteY39" fmla="*/ 1114384 h 1584432"/>
                <a:gd name="connsiteX40" fmla="*/ 174288 w 654898"/>
                <a:gd name="connsiteY40" fmla="*/ 1114384 h 1584432"/>
                <a:gd name="connsiteX41" fmla="*/ 174288 w 654898"/>
                <a:gd name="connsiteY41" fmla="*/ 1262265 h 1584432"/>
                <a:gd name="connsiteX42" fmla="*/ 0 w 654898"/>
                <a:gd name="connsiteY42" fmla="*/ 1262265 h 1584432"/>
                <a:gd name="connsiteX43" fmla="*/ 0 w 654898"/>
                <a:gd name="connsiteY43" fmla="*/ 1272828 h 1584432"/>
                <a:gd name="connsiteX44" fmla="*/ 174288 w 654898"/>
                <a:gd name="connsiteY44" fmla="*/ 1272828 h 1584432"/>
                <a:gd name="connsiteX45" fmla="*/ 174288 w 654898"/>
                <a:gd name="connsiteY45" fmla="*/ 1420708 h 1584432"/>
                <a:gd name="connsiteX46" fmla="*/ 0 w 654898"/>
                <a:gd name="connsiteY46" fmla="*/ 1420708 h 1584432"/>
                <a:gd name="connsiteX47" fmla="*/ 0 w 654898"/>
                <a:gd name="connsiteY47" fmla="*/ 1431271 h 1584432"/>
                <a:gd name="connsiteX48" fmla="*/ 174288 w 654898"/>
                <a:gd name="connsiteY48" fmla="*/ 1431271 h 1584432"/>
                <a:gd name="connsiteX49" fmla="*/ 174288 w 654898"/>
                <a:gd name="connsiteY49" fmla="*/ 1584433 h 1584432"/>
                <a:gd name="connsiteX50" fmla="*/ 184850 w 654898"/>
                <a:gd name="connsiteY50" fmla="*/ 1584433 h 1584432"/>
                <a:gd name="connsiteX51" fmla="*/ 184850 w 654898"/>
                <a:gd name="connsiteY51" fmla="*/ 1431271 h 1584432"/>
                <a:gd name="connsiteX52" fmla="*/ 330254 w 654898"/>
                <a:gd name="connsiteY52" fmla="*/ 1431271 h 1584432"/>
                <a:gd name="connsiteX53" fmla="*/ 330254 w 654898"/>
                <a:gd name="connsiteY53" fmla="*/ 1584433 h 1584432"/>
                <a:gd name="connsiteX54" fmla="*/ 340817 w 654898"/>
                <a:gd name="connsiteY54" fmla="*/ 1584433 h 1584432"/>
                <a:gd name="connsiteX55" fmla="*/ 340817 w 654898"/>
                <a:gd name="connsiteY55" fmla="*/ 1431271 h 1584432"/>
                <a:gd name="connsiteX56" fmla="*/ 480611 w 654898"/>
                <a:gd name="connsiteY56" fmla="*/ 1431271 h 1584432"/>
                <a:gd name="connsiteX57" fmla="*/ 480611 w 654898"/>
                <a:gd name="connsiteY57" fmla="*/ 1584433 h 1584432"/>
                <a:gd name="connsiteX58" fmla="*/ 491174 w 654898"/>
                <a:gd name="connsiteY58" fmla="*/ 1584433 h 1584432"/>
                <a:gd name="connsiteX59" fmla="*/ 491174 w 654898"/>
                <a:gd name="connsiteY59" fmla="*/ 1431271 h 1584432"/>
                <a:gd name="connsiteX60" fmla="*/ 580959 w 654898"/>
                <a:gd name="connsiteY60" fmla="*/ 1431271 h 1584432"/>
                <a:gd name="connsiteX61" fmla="*/ 580959 w 654898"/>
                <a:gd name="connsiteY61" fmla="*/ 1420708 h 1584432"/>
                <a:gd name="connsiteX62" fmla="*/ 491174 w 654898"/>
                <a:gd name="connsiteY62" fmla="*/ 1420708 h 1584432"/>
                <a:gd name="connsiteX63" fmla="*/ 491174 w 654898"/>
                <a:gd name="connsiteY63" fmla="*/ 1272828 h 1584432"/>
                <a:gd name="connsiteX64" fmla="*/ 580959 w 654898"/>
                <a:gd name="connsiteY64" fmla="*/ 1272828 h 1584432"/>
                <a:gd name="connsiteX65" fmla="*/ 580959 w 654898"/>
                <a:gd name="connsiteY65" fmla="*/ 1262265 h 1584432"/>
                <a:gd name="connsiteX66" fmla="*/ 491174 w 654898"/>
                <a:gd name="connsiteY66" fmla="*/ 1262265 h 1584432"/>
                <a:gd name="connsiteX67" fmla="*/ 491174 w 654898"/>
                <a:gd name="connsiteY67" fmla="*/ 1114384 h 1584432"/>
                <a:gd name="connsiteX68" fmla="*/ 580959 w 654898"/>
                <a:gd name="connsiteY68" fmla="*/ 1114384 h 1584432"/>
                <a:gd name="connsiteX69" fmla="*/ 580959 w 654898"/>
                <a:gd name="connsiteY69" fmla="*/ 1103821 h 1584432"/>
                <a:gd name="connsiteX70" fmla="*/ 491174 w 654898"/>
                <a:gd name="connsiteY70" fmla="*/ 1103821 h 1584432"/>
                <a:gd name="connsiteX71" fmla="*/ 491174 w 654898"/>
                <a:gd name="connsiteY71" fmla="*/ 955941 h 1584432"/>
                <a:gd name="connsiteX72" fmla="*/ 580959 w 654898"/>
                <a:gd name="connsiteY72" fmla="*/ 955941 h 1584432"/>
                <a:gd name="connsiteX73" fmla="*/ 580959 w 654898"/>
                <a:gd name="connsiteY73" fmla="*/ 945378 h 1584432"/>
                <a:gd name="connsiteX74" fmla="*/ 491174 w 654898"/>
                <a:gd name="connsiteY74" fmla="*/ 945378 h 1584432"/>
                <a:gd name="connsiteX75" fmla="*/ 491174 w 654898"/>
                <a:gd name="connsiteY75" fmla="*/ 797498 h 1584432"/>
                <a:gd name="connsiteX76" fmla="*/ 580959 w 654898"/>
                <a:gd name="connsiteY76" fmla="*/ 797498 h 1584432"/>
                <a:gd name="connsiteX77" fmla="*/ 580959 w 654898"/>
                <a:gd name="connsiteY77" fmla="*/ 786935 h 1584432"/>
                <a:gd name="connsiteX78" fmla="*/ 491174 w 654898"/>
                <a:gd name="connsiteY78" fmla="*/ 786935 h 1584432"/>
                <a:gd name="connsiteX79" fmla="*/ 491174 w 654898"/>
                <a:gd name="connsiteY79" fmla="*/ 639054 h 1584432"/>
                <a:gd name="connsiteX80" fmla="*/ 580959 w 654898"/>
                <a:gd name="connsiteY80" fmla="*/ 639054 h 1584432"/>
                <a:gd name="connsiteX81" fmla="*/ 580959 w 654898"/>
                <a:gd name="connsiteY81" fmla="*/ 628492 h 1584432"/>
                <a:gd name="connsiteX82" fmla="*/ 491174 w 654898"/>
                <a:gd name="connsiteY82" fmla="*/ 628492 h 1584432"/>
                <a:gd name="connsiteX83" fmla="*/ 491174 w 654898"/>
                <a:gd name="connsiteY83" fmla="*/ 480611 h 1584432"/>
                <a:gd name="connsiteX84" fmla="*/ 580959 w 654898"/>
                <a:gd name="connsiteY84" fmla="*/ 480611 h 1584432"/>
                <a:gd name="connsiteX85" fmla="*/ 580959 w 654898"/>
                <a:gd name="connsiteY85" fmla="*/ 470048 h 1584432"/>
                <a:gd name="connsiteX86" fmla="*/ 491174 w 654898"/>
                <a:gd name="connsiteY86" fmla="*/ 470048 h 1584432"/>
                <a:gd name="connsiteX87" fmla="*/ 491174 w 654898"/>
                <a:gd name="connsiteY87" fmla="*/ 322168 h 1584432"/>
                <a:gd name="connsiteX88" fmla="*/ 580959 w 654898"/>
                <a:gd name="connsiteY88" fmla="*/ 322168 h 1584432"/>
                <a:gd name="connsiteX89" fmla="*/ 580959 w 654898"/>
                <a:gd name="connsiteY89" fmla="*/ 311605 h 1584432"/>
                <a:gd name="connsiteX90" fmla="*/ 491174 w 654898"/>
                <a:gd name="connsiteY90" fmla="*/ 311605 h 1584432"/>
                <a:gd name="connsiteX91" fmla="*/ 491174 w 654898"/>
                <a:gd name="connsiteY91" fmla="*/ 163725 h 1584432"/>
                <a:gd name="connsiteX92" fmla="*/ 654899 w 654898"/>
                <a:gd name="connsiteY92" fmla="*/ 163725 h 1584432"/>
                <a:gd name="connsiteX93" fmla="*/ 184850 w 654898"/>
                <a:gd name="connsiteY93" fmla="*/ 163725 h 1584432"/>
                <a:gd name="connsiteX94" fmla="*/ 330254 w 654898"/>
                <a:gd name="connsiteY94" fmla="*/ 163725 h 1584432"/>
                <a:gd name="connsiteX95" fmla="*/ 330254 w 654898"/>
                <a:gd name="connsiteY95" fmla="*/ 311605 h 1584432"/>
                <a:gd name="connsiteX96" fmla="*/ 184850 w 654898"/>
                <a:gd name="connsiteY96" fmla="*/ 311605 h 1584432"/>
                <a:gd name="connsiteX97" fmla="*/ 184850 w 654898"/>
                <a:gd name="connsiteY97" fmla="*/ 163725 h 1584432"/>
                <a:gd name="connsiteX98" fmla="*/ 184850 w 654898"/>
                <a:gd name="connsiteY98" fmla="*/ 322168 h 1584432"/>
                <a:gd name="connsiteX99" fmla="*/ 330254 w 654898"/>
                <a:gd name="connsiteY99" fmla="*/ 322168 h 1584432"/>
                <a:gd name="connsiteX100" fmla="*/ 330254 w 654898"/>
                <a:gd name="connsiteY100" fmla="*/ 470048 h 1584432"/>
                <a:gd name="connsiteX101" fmla="*/ 184850 w 654898"/>
                <a:gd name="connsiteY101" fmla="*/ 470048 h 1584432"/>
                <a:gd name="connsiteX102" fmla="*/ 184850 w 654898"/>
                <a:gd name="connsiteY102" fmla="*/ 322168 h 1584432"/>
                <a:gd name="connsiteX103" fmla="*/ 184850 w 654898"/>
                <a:gd name="connsiteY103" fmla="*/ 480611 h 1584432"/>
                <a:gd name="connsiteX104" fmla="*/ 330254 w 654898"/>
                <a:gd name="connsiteY104" fmla="*/ 480611 h 1584432"/>
                <a:gd name="connsiteX105" fmla="*/ 330254 w 654898"/>
                <a:gd name="connsiteY105" fmla="*/ 628492 h 1584432"/>
                <a:gd name="connsiteX106" fmla="*/ 184850 w 654898"/>
                <a:gd name="connsiteY106" fmla="*/ 628492 h 1584432"/>
                <a:gd name="connsiteX107" fmla="*/ 184850 w 654898"/>
                <a:gd name="connsiteY107" fmla="*/ 480611 h 1584432"/>
                <a:gd name="connsiteX108" fmla="*/ 184850 w 654898"/>
                <a:gd name="connsiteY108" fmla="*/ 639054 h 1584432"/>
                <a:gd name="connsiteX109" fmla="*/ 330254 w 654898"/>
                <a:gd name="connsiteY109" fmla="*/ 639054 h 1584432"/>
                <a:gd name="connsiteX110" fmla="*/ 330254 w 654898"/>
                <a:gd name="connsiteY110" fmla="*/ 786935 h 1584432"/>
                <a:gd name="connsiteX111" fmla="*/ 184850 w 654898"/>
                <a:gd name="connsiteY111" fmla="*/ 786935 h 1584432"/>
                <a:gd name="connsiteX112" fmla="*/ 184850 w 654898"/>
                <a:gd name="connsiteY112" fmla="*/ 639054 h 1584432"/>
                <a:gd name="connsiteX113" fmla="*/ 184850 w 654898"/>
                <a:gd name="connsiteY113" fmla="*/ 797498 h 1584432"/>
                <a:gd name="connsiteX114" fmla="*/ 330254 w 654898"/>
                <a:gd name="connsiteY114" fmla="*/ 797498 h 1584432"/>
                <a:gd name="connsiteX115" fmla="*/ 330254 w 654898"/>
                <a:gd name="connsiteY115" fmla="*/ 945378 h 1584432"/>
                <a:gd name="connsiteX116" fmla="*/ 184850 w 654898"/>
                <a:gd name="connsiteY116" fmla="*/ 945378 h 1584432"/>
                <a:gd name="connsiteX117" fmla="*/ 184850 w 654898"/>
                <a:gd name="connsiteY117" fmla="*/ 797498 h 1584432"/>
                <a:gd name="connsiteX118" fmla="*/ 184850 w 654898"/>
                <a:gd name="connsiteY118" fmla="*/ 955941 h 1584432"/>
                <a:gd name="connsiteX119" fmla="*/ 330254 w 654898"/>
                <a:gd name="connsiteY119" fmla="*/ 955941 h 1584432"/>
                <a:gd name="connsiteX120" fmla="*/ 330254 w 654898"/>
                <a:gd name="connsiteY120" fmla="*/ 1103821 h 1584432"/>
                <a:gd name="connsiteX121" fmla="*/ 184850 w 654898"/>
                <a:gd name="connsiteY121" fmla="*/ 1103821 h 1584432"/>
                <a:gd name="connsiteX122" fmla="*/ 184850 w 654898"/>
                <a:gd name="connsiteY122" fmla="*/ 955941 h 1584432"/>
                <a:gd name="connsiteX123" fmla="*/ 184850 w 654898"/>
                <a:gd name="connsiteY123" fmla="*/ 1114384 h 1584432"/>
                <a:gd name="connsiteX124" fmla="*/ 330254 w 654898"/>
                <a:gd name="connsiteY124" fmla="*/ 1114384 h 1584432"/>
                <a:gd name="connsiteX125" fmla="*/ 330254 w 654898"/>
                <a:gd name="connsiteY125" fmla="*/ 1262265 h 1584432"/>
                <a:gd name="connsiteX126" fmla="*/ 184850 w 654898"/>
                <a:gd name="connsiteY126" fmla="*/ 1262265 h 1584432"/>
                <a:gd name="connsiteX127" fmla="*/ 184850 w 654898"/>
                <a:gd name="connsiteY127" fmla="*/ 1114384 h 1584432"/>
                <a:gd name="connsiteX128" fmla="*/ 184850 w 654898"/>
                <a:gd name="connsiteY128" fmla="*/ 1420708 h 1584432"/>
                <a:gd name="connsiteX129" fmla="*/ 184850 w 654898"/>
                <a:gd name="connsiteY129" fmla="*/ 1272828 h 1584432"/>
                <a:gd name="connsiteX130" fmla="*/ 330254 w 654898"/>
                <a:gd name="connsiteY130" fmla="*/ 1272828 h 1584432"/>
                <a:gd name="connsiteX131" fmla="*/ 330254 w 654898"/>
                <a:gd name="connsiteY131" fmla="*/ 1420708 h 1584432"/>
                <a:gd name="connsiteX132" fmla="*/ 184850 w 654898"/>
                <a:gd name="connsiteY132" fmla="*/ 1420708 h 1584432"/>
                <a:gd name="connsiteX133" fmla="*/ 480611 w 654898"/>
                <a:gd name="connsiteY133" fmla="*/ 1420708 h 1584432"/>
                <a:gd name="connsiteX134" fmla="*/ 340817 w 654898"/>
                <a:gd name="connsiteY134" fmla="*/ 1420708 h 1584432"/>
                <a:gd name="connsiteX135" fmla="*/ 340817 w 654898"/>
                <a:gd name="connsiteY135" fmla="*/ 1272828 h 1584432"/>
                <a:gd name="connsiteX136" fmla="*/ 480611 w 654898"/>
                <a:gd name="connsiteY136" fmla="*/ 1272828 h 1584432"/>
                <a:gd name="connsiteX137" fmla="*/ 480611 w 654898"/>
                <a:gd name="connsiteY137" fmla="*/ 1420708 h 1584432"/>
                <a:gd name="connsiteX138" fmla="*/ 480611 w 654898"/>
                <a:gd name="connsiteY138" fmla="*/ 1262265 h 1584432"/>
                <a:gd name="connsiteX139" fmla="*/ 340817 w 654898"/>
                <a:gd name="connsiteY139" fmla="*/ 1262265 h 1584432"/>
                <a:gd name="connsiteX140" fmla="*/ 340817 w 654898"/>
                <a:gd name="connsiteY140" fmla="*/ 1114384 h 1584432"/>
                <a:gd name="connsiteX141" fmla="*/ 480611 w 654898"/>
                <a:gd name="connsiteY141" fmla="*/ 1114384 h 1584432"/>
                <a:gd name="connsiteX142" fmla="*/ 480611 w 654898"/>
                <a:gd name="connsiteY142" fmla="*/ 1262265 h 1584432"/>
                <a:gd name="connsiteX143" fmla="*/ 480611 w 654898"/>
                <a:gd name="connsiteY143" fmla="*/ 1103821 h 1584432"/>
                <a:gd name="connsiteX144" fmla="*/ 340817 w 654898"/>
                <a:gd name="connsiteY144" fmla="*/ 1103821 h 1584432"/>
                <a:gd name="connsiteX145" fmla="*/ 340817 w 654898"/>
                <a:gd name="connsiteY145" fmla="*/ 955941 h 1584432"/>
                <a:gd name="connsiteX146" fmla="*/ 480611 w 654898"/>
                <a:gd name="connsiteY146" fmla="*/ 955941 h 1584432"/>
                <a:gd name="connsiteX147" fmla="*/ 480611 w 654898"/>
                <a:gd name="connsiteY147" fmla="*/ 1103821 h 1584432"/>
                <a:gd name="connsiteX148" fmla="*/ 480611 w 654898"/>
                <a:gd name="connsiteY148" fmla="*/ 945378 h 1584432"/>
                <a:gd name="connsiteX149" fmla="*/ 340817 w 654898"/>
                <a:gd name="connsiteY149" fmla="*/ 945378 h 1584432"/>
                <a:gd name="connsiteX150" fmla="*/ 340817 w 654898"/>
                <a:gd name="connsiteY150" fmla="*/ 797498 h 1584432"/>
                <a:gd name="connsiteX151" fmla="*/ 480611 w 654898"/>
                <a:gd name="connsiteY151" fmla="*/ 797498 h 1584432"/>
                <a:gd name="connsiteX152" fmla="*/ 480611 w 654898"/>
                <a:gd name="connsiteY152" fmla="*/ 945378 h 1584432"/>
                <a:gd name="connsiteX153" fmla="*/ 480611 w 654898"/>
                <a:gd name="connsiteY153" fmla="*/ 786935 h 1584432"/>
                <a:gd name="connsiteX154" fmla="*/ 340817 w 654898"/>
                <a:gd name="connsiteY154" fmla="*/ 786935 h 1584432"/>
                <a:gd name="connsiteX155" fmla="*/ 340817 w 654898"/>
                <a:gd name="connsiteY155" fmla="*/ 639054 h 1584432"/>
                <a:gd name="connsiteX156" fmla="*/ 480611 w 654898"/>
                <a:gd name="connsiteY156" fmla="*/ 639054 h 1584432"/>
                <a:gd name="connsiteX157" fmla="*/ 480611 w 654898"/>
                <a:gd name="connsiteY157" fmla="*/ 786935 h 1584432"/>
                <a:gd name="connsiteX158" fmla="*/ 480611 w 654898"/>
                <a:gd name="connsiteY158" fmla="*/ 628492 h 1584432"/>
                <a:gd name="connsiteX159" fmla="*/ 340817 w 654898"/>
                <a:gd name="connsiteY159" fmla="*/ 628492 h 1584432"/>
                <a:gd name="connsiteX160" fmla="*/ 340817 w 654898"/>
                <a:gd name="connsiteY160" fmla="*/ 480611 h 1584432"/>
                <a:gd name="connsiteX161" fmla="*/ 480611 w 654898"/>
                <a:gd name="connsiteY161" fmla="*/ 480611 h 1584432"/>
                <a:gd name="connsiteX162" fmla="*/ 480611 w 654898"/>
                <a:gd name="connsiteY162" fmla="*/ 628492 h 1584432"/>
                <a:gd name="connsiteX163" fmla="*/ 480611 w 654898"/>
                <a:gd name="connsiteY163" fmla="*/ 470048 h 1584432"/>
                <a:gd name="connsiteX164" fmla="*/ 340817 w 654898"/>
                <a:gd name="connsiteY164" fmla="*/ 470048 h 1584432"/>
                <a:gd name="connsiteX165" fmla="*/ 340817 w 654898"/>
                <a:gd name="connsiteY165" fmla="*/ 322168 h 1584432"/>
                <a:gd name="connsiteX166" fmla="*/ 480611 w 654898"/>
                <a:gd name="connsiteY166" fmla="*/ 322168 h 1584432"/>
                <a:gd name="connsiteX167" fmla="*/ 480611 w 654898"/>
                <a:gd name="connsiteY167" fmla="*/ 470048 h 1584432"/>
                <a:gd name="connsiteX168" fmla="*/ 480611 w 654898"/>
                <a:gd name="connsiteY168" fmla="*/ 311600 h 1584432"/>
                <a:gd name="connsiteX169" fmla="*/ 340817 w 654898"/>
                <a:gd name="connsiteY169" fmla="*/ 311600 h 1584432"/>
                <a:gd name="connsiteX170" fmla="*/ 340817 w 654898"/>
                <a:gd name="connsiteY170" fmla="*/ 163719 h 1584432"/>
                <a:gd name="connsiteX171" fmla="*/ 480611 w 654898"/>
                <a:gd name="connsiteY171" fmla="*/ 163719 h 1584432"/>
                <a:gd name="connsiteX172" fmla="*/ 480611 w 654898"/>
                <a:gd name="connsiteY172" fmla="*/ 311600 h 158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654898" h="1584432">
                  <a:moveTo>
                    <a:pt x="654899" y="163725"/>
                  </a:moveTo>
                  <a:lnTo>
                    <a:pt x="654899" y="153162"/>
                  </a:lnTo>
                  <a:lnTo>
                    <a:pt x="491174" y="153162"/>
                  </a:lnTo>
                  <a:lnTo>
                    <a:pt x="491174" y="0"/>
                  </a:lnTo>
                  <a:lnTo>
                    <a:pt x="480611" y="0"/>
                  </a:lnTo>
                  <a:lnTo>
                    <a:pt x="480611" y="153162"/>
                  </a:lnTo>
                  <a:lnTo>
                    <a:pt x="340817" y="153162"/>
                  </a:lnTo>
                  <a:lnTo>
                    <a:pt x="340817" y="0"/>
                  </a:lnTo>
                  <a:lnTo>
                    <a:pt x="330254" y="0"/>
                  </a:lnTo>
                  <a:lnTo>
                    <a:pt x="330254" y="153162"/>
                  </a:lnTo>
                  <a:lnTo>
                    <a:pt x="184850" y="153162"/>
                  </a:lnTo>
                  <a:lnTo>
                    <a:pt x="184850" y="0"/>
                  </a:lnTo>
                  <a:lnTo>
                    <a:pt x="174288" y="0"/>
                  </a:lnTo>
                  <a:lnTo>
                    <a:pt x="174288" y="153162"/>
                  </a:lnTo>
                  <a:lnTo>
                    <a:pt x="0" y="153162"/>
                  </a:lnTo>
                  <a:lnTo>
                    <a:pt x="0" y="163725"/>
                  </a:lnTo>
                  <a:lnTo>
                    <a:pt x="174288" y="163725"/>
                  </a:lnTo>
                  <a:lnTo>
                    <a:pt x="174288" y="311605"/>
                  </a:lnTo>
                  <a:lnTo>
                    <a:pt x="0" y="311605"/>
                  </a:lnTo>
                  <a:lnTo>
                    <a:pt x="0" y="322168"/>
                  </a:lnTo>
                  <a:lnTo>
                    <a:pt x="174288" y="322168"/>
                  </a:lnTo>
                  <a:lnTo>
                    <a:pt x="174288" y="470048"/>
                  </a:lnTo>
                  <a:lnTo>
                    <a:pt x="0" y="470048"/>
                  </a:lnTo>
                  <a:lnTo>
                    <a:pt x="0" y="480611"/>
                  </a:lnTo>
                  <a:lnTo>
                    <a:pt x="174288" y="480611"/>
                  </a:lnTo>
                  <a:lnTo>
                    <a:pt x="174288" y="628492"/>
                  </a:lnTo>
                  <a:lnTo>
                    <a:pt x="0" y="628492"/>
                  </a:lnTo>
                  <a:lnTo>
                    <a:pt x="0" y="639054"/>
                  </a:lnTo>
                  <a:lnTo>
                    <a:pt x="174288" y="639054"/>
                  </a:lnTo>
                  <a:lnTo>
                    <a:pt x="174288" y="786935"/>
                  </a:lnTo>
                  <a:lnTo>
                    <a:pt x="0" y="786935"/>
                  </a:lnTo>
                  <a:lnTo>
                    <a:pt x="0" y="797498"/>
                  </a:lnTo>
                  <a:lnTo>
                    <a:pt x="174288" y="797498"/>
                  </a:lnTo>
                  <a:lnTo>
                    <a:pt x="174288" y="945378"/>
                  </a:lnTo>
                  <a:lnTo>
                    <a:pt x="0" y="945378"/>
                  </a:lnTo>
                  <a:lnTo>
                    <a:pt x="0" y="955941"/>
                  </a:lnTo>
                  <a:lnTo>
                    <a:pt x="174288" y="955941"/>
                  </a:lnTo>
                  <a:lnTo>
                    <a:pt x="174288" y="1103821"/>
                  </a:lnTo>
                  <a:lnTo>
                    <a:pt x="0" y="1103821"/>
                  </a:lnTo>
                  <a:lnTo>
                    <a:pt x="0" y="1114384"/>
                  </a:lnTo>
                  <a:lnTo>
                    <a:pt x="174288" y="1114384"/>
                  </a:lnTo>
                  <a:lnTo>
                    <a:pt x="174288" y="1262265"/>
                  </a:lnTo>
                  <a:lnTo>
                    <a:pt x="0" y="1262265"/>
                  </a:lnTo>
                  <a:lnTo>
                    <a:pt x="0" y="1272828"/>
                  </a:lnTo>
                  <a:lnTo>
                    <a:pt x="174288" y="1272828"/>
                  </a:lnTo>
                  <a:lnTo>
                    <a:pt x="174288" y="1420708"/>
                  </a:lnTo>
                  <a:lnTo>
                    <a:pt x="0" y="1420708"/>
                  </a:lnTo>
                  <a:lnTo>
                    <a:pt x="0" y="1431271"/>
                  </a:lnTo>
                  <a:lnTo>
                    <a:pt x="174288" y="1431271"/>
                  </a:lnTo>
                  <a:lnTo>
                    <a:pt x="174288" y="1584433"/>
                  </a:lnTo>
                  <a:lnTo>
                    <a:pt x="184850" y="1584433"/>
                  </a:lnTo>
                  <a:lnTo>
                    <a:pt x="184850" y="1431271"/>
                  </a:lnTo>
                  <a:lnTo>
                    <a:pt x="330254" y="1431271"/>
                  </a:lnTo>
                  <a:lnTo>
                    <a:pt x="330254" y="1584433"/>
                  </a:lnTo>
                  <a:lnTo>
                    <a:pt x="340817" y="1584433"/>
                  </a:lnTo>
                  <a:lnTo>
                    <a:pt x="340817" y="1431271"/>
                  </a:lnTo>
                  <a:lnTo>
                    <a:pt x="480611" y="1431271"/>
                  </a:lnTo>
                  <a:lnTo>
                    <a:pt x="480611" y="1584433"/>
                  </a:lnTo>
                  <a:lnTo>
                    <a:pt x="491174" y="1584433"/>
                  </a:lnTo>
                  <a:lnTo>
                    <a:pt x="491174" y="1431271"/>
                  </a:lnTo>
                  <a:lnTo>
                    <a:pt x="580959" y="1431271"/>
                  </a:lnTo>
                  <a:lnTo>
                    <a:pt x="580959" y="1420708"/>
                  </a:lnTo>
                  <a:lnTo>
                    <a:pt x="491174" y="1420708"/>
                  </a:lnTo>
                  <a:lnTo>
                    <a:pt x="491174" y="1272828"/>
                  </a:lnTo>
                  <a:lnTo>
                    <a:pt x="580959" y="1272828"/>
                  </a:lnTo>
                  <a:lnTo>
                    <a:pt x="580959" y="1262265"/>
                  </a:lnTo>
                  <a:lnTo>
                    <a:pt x="491174" y="1262265"/>
                  </a:lnTo>
                  <a:lnTo>
                    <a:pt x="491174" y="1114384"/>
                  </a:lnTo>
                  <a:lnTo>
                    <a:pt x="580959" y="1114384"/>
                  </a:lnTo>
                  <a:lnTo>
                    <a:pt x="580959" y="1103821"/>
                  </a:lnTo>
                  <a:lnTo>
                    <a:pt x="491174" y="1103821"/>
                  </a:lnTo>
                  <a:lnTo>
                    <a:pt x="491174" y="955941"/>
                  </a:lnTo>
                  <a:lnTo>
                    <a:pt x="580959" y="955941"/>
                  </a:lnTo>
                  <a:lnTo>
                    <a:pt x="580959" y="945378"/>
                  </a:lnTo>
                  <a:lnTo>
                    <a:pt x="491174" y="945378"/>
                  </a:lnTo>
                  <a:lnTo>
                    <a:pt x="491174" y="797498"/>
                  </a:lnTo>
                  <a:lnTo>
                    <a:pt x="580959" y="797498"/>
                  </a:lnTo>
                  <a:lnTo>
                    <a:pt x="580959" y="786935"/>
                  </a:lnTo>
                  <a:lnTo>
                    <a:pt x="491174" y="786935"/>
                  </a:lnTo>
                  <a:lnTo>
                    <a:pt x="491174" y="639054"/>
                  </a:lnTo>
                  <a:lnTo>
                    <a:pt x="580959" y="639054"/>
                  </a:lnTo>
                  <a:lnTo>
                    <a:pt x="580959" y="628492"/>
                  </a:lnTo>
                  <a:lnTo>
                    <a:pt x="491174" y="628492"/>
                  </a:lnTo>
                  <a:lnTo>
                    <a:pt x="491174" y="480611"/>
                  </a:lnTo>
                  <a:lnTo>
                    <a:pt x="580959" y="480611"/>
                  </a:lnTo>
                  <a:lnTo>
                    <a:pt x="580959" y="470048"/>
                  </a:lnTo>
                  <a:lnTo>
                    <a:pt x="491174" y="470048"/>
                  </a:lnTo>
                  <a:lnTo>
                    <a:pt x="491174" y="322168"/>
                  </a:lnTo>
                  <a:lnTo>
                    <a:pt x="580959" y="322168"/>
                  </a:lnTo>
                  <a:lnTo>
                    <a:pt x="580959" y="311605"/>
                  </a:lnTo>
                  <a:lnTo>
                    <a:pt x="491174" y="311605"/>
                  </a:lnTo>
                  <a:lnTo>
                    <a:pt x="491174" y="163725"/>
                  </a:lnTo>
                  <a:lnTo>
                    <a:pt x="654899" y="163725"/>
                  </a:lnTo>
                  <a:close/>
                  <a:moveTo>
                    <a:pt x="184850" y="163725"/>
                  </a:moveTo>
                  <a:lnTo>
                    <a:pt x="330254" y="163725"/>
                  </a:lnTo>
                  <a:lnTo>
                    <a:pt x="330254" y="311605"/>
                  </a:lnTo>
                  <a:lnTo>
                    <a:pt x="184850" y="311605"/>
                  </a:lnTo>
                  <a:lnTo>
                    <a:pt x="184850" y="163725"/>
                  </a:lnTo>
                  <a:close/>
                  <a:moveTo>
                    <a:pt x="184850" y="322168"/>
                  </a:moveTo>
                  <a:lnTo>
                    <a:pt x="330254" y="322168"/>
                  </a:lnTo>
                  <a:lnTo>
                    <a:pt x="330254" y="470048"/>
                  </a:lnTo>
                  <a:lnTo>
                    <a:pt x="184850" y="470048"/>
                  </a:lnTo>
                  <a:lnTo>
                    <a:pt x="184850" y="322168"/>
                  </a:lnTo>
                  <a:close/>
                  <a:moveTo>
                    <a:pt x="184850" y="480611"/>
                  </a:moveTo>
                  <a:lnTo>
                    <a:pt x="330254" y="480611"/>
                  </a:lnTo>
                  <a:lnTo>
                    <a:pt x="330254" y="628492"/>
                  </a:lnTo>
                  <a:lnTo>
                    <a:pt x="184850" y="628492"/>
                  </a:lnTo>
                  <a:lnTo>
                    <a:pt x="184850" y="480611"/>
                  </a:lnTo>
                  <a:close/>
                  <a:moveTo>
                    <a:pt x="184850" y="639054"/>
                  </a:moveTo>
                  <a:lnTo>
                    <a:pt x="330254" y="639054"/>
                  </a:lnTo>
                  <a:lnTo>
                    <a:pt x="330254" y="786935"/>
                  </a:lnTo>
                  <a:lnTo>
                    <a:pt x="184850" y="786935"/>
                  </a:lnTo>
                  <a:lnTo>
                    <a:pt x="184850" y="639054"/>
                  </a:lnTo>
                  <a:close/>
                  <a:moveTo>
                    <a:pt x="184850" y="797498"/>
                  </a:moveTo>
                  <a:lnTo>
                    <a:pt x="330254" y="797498"/>
                  </a:lnTo>
                  <a:lnTo>
                    <a:pt x="330254" y="945378"/>
                  </a:lnTo>
                  <a:lnTo>
                    <a:pt x="184850" y="945378"/>
                  </a:lnTo>
                  <a:lnTo>
                    <a:pt x="184850" y="797498"/>
                  </a:lnTo>
                  <a:close/>
                  <a:moveTo>
                    <a:pt x="184850" y="955941"/>
                  </a:moveTo>
                  <a:lnTo>
                    <a:pt x="330254" y="955941"/>
                  </a:lnTo>
                  <a:lnTo>
                    <a:pt x="330254" y="1103821"/>
                  </a:lnTo>
                  <a:lnTo>
                    <a:pt x="184850" y="1103821"/>
                  </a:lnTo>
                  <a:lnTo>
                    <a:pt x="184850" y="955941"/>
                  </a:lnTo>
                  <a:close/>
                  <a:moveTo>
                    <a:pt x="184850" y="1114384"/>
                  </a:moveTo>
                  <a:lnTo>
                    <a:pt x="330254" y="1114384"/>
                  </a:lnTo>
                  <a:lnTo>
                    <a:pt x="330254" y="1262265"/>
                  </a:lnTo>
                  <a:lnTo>
                    <a:pt x="184850" y="1262265"/>
                  </a:lnTo>
                  <a:lnTo>
                    <a:pt x="184850" y="1114384"/>
                  </a:lnTo>
                  <a:close/>
                  <a:moveTo>
                    <a:pt x="184850" y="1420708"/>
                  </a:moveTo>
                  <a:lnTo>
                    <a:pt x="184850" y="1272828"/>
                  </a:lnTo>
                  <a:lnTo>
                    <a:pt x="330254" y="1272828"/>
                  </a:lnTo>
                  <a:lnTo>
                    <a:pt x="330254" y="1420708"/>
                  </a:lnTo>
                  <a:lnTo>
                    <a:pt x="184850" y="1420708"/>
                  </a:lnTo>
                  <a:close/>
                  <a:moveTo>
                    <a:pt x="480611" y="1420708"/>
                  </a:moveTo>
                  <a:lnTo>
                    <a:pt x="340817" y="1420708"/>
                  </a:lnTo>
                  <a:lnTo>
                    <a:pt x="340817" y="1272828"/>
                  </a:lnTo>
                  <a:lnTo>
                    <a:pt x="480611" y="1272828"/>
                  </a:lnTo>
                  <a:lnTo>
                    <a:pt x="480611" y="1420708"/>
                  </a:lnTo>
                  <a:close/>
                  <a:moveTo>
                    <a:pt x="480611" y="1262265"/>
                  </a:moveTo>
                  <a:lnTo>
                    <a:pt x="340817" y="1262265"/>
                  </a:lnTo>
                  <a:lnTo>
                    <a:pt x="340817" y="1114384"/>
                  </a:lnTo>
                  <a:lnTo>
                    <a:pt x="480611" y="1114384"/>
                  </a:lnTo>
                  <a:lnTo>
                    <a:pt x="480611" y="1262265"/>
                  </a:lnTo>
                  <a:close/>
                  <a:moveTo>
                    <a:pt x="480611" y="1103821"/>
                  </a:moveTo>
                  <a:lnTo>
                    <a:pt x="340817" y="1103821"/>
                  </a:lnTo>
                  <a:lnTo>
                    <a:pt x="340817" y="955941"/>
                  </a:lnTo>
                  <a:lnTo>
                    <a:pt x="480611" y="955941"/>
                  </a:lnTo>
                  <a:lnTo>
                    <a:pt x="480611" y="1103821"/>
                  </a:lnTo>
                  <a:close/>
                  <a:moveTo>
                    <a:pt x="480611" y="945378"/>
                  </a:moveTo>
                  <a:lnTo>
                    <a:pt x="340817" y="945378"/>
                  </a:lnTo>
                  <a:lnTo>
                    <a:pt x="340817" y="797498"/>
                  </a:lnTo>
                  <a:lnTo>
                    <a:pt x="480611" y="797498"/>
                  </a:lnTo>
                  <a:lnTo>
                    <a:pt x="480611" y="945378"/>
                  </a:lnTo>
                  <a:close/>
                  <a:moveTo>
                    <a:pt x="480611" y="786935"/>
                  </a:moveTo>
                  <a:lnTo>
                    <a:pt x="340817" y="786935"/>
                  </a:lnTo>
                  <a:lnTo>
                    <a:pt x="340817" y="639054"/>
                  </a:lnTo>
                  <a:lnTo>
                    <a:pt x="480611" y="639054"/>
                  </a:lnTo>
                  <a:lnTo>
                    <a:pt x="480611" y="786935"/>
                  </a:lnTo>
                  <a:close/>
                  <a:moveTo>
                    <a:pt x="480611" y="628492"/>
                  </a:moveTo>
                  <a:lnTo>
                    <a:pt x="340817" y="628492"/>
                  </a:lnTo>
                  <a:lnTo>
                    <a:pt x="340817" y="480611"/>
                  </a:lnTo>
                  <a:lnTo>
                    <a:pt x="480611" y="480611"/>
                  </a:lnTo>
                  <a:lnTo>
                    <a:pt x="480611" y="628492"/>
                  </a:lnTo>
                  <a:close/>
                  <a:moveTo>
                    <a:pt x="480611" y="470048"/>
                  </a:moveTo>
                  <a:lnTo>
                    <a:pt x="340817" y="470048"/>
                  </a:lnTo>
                  <a:lnTo>
                    <a:pt x="340817" y="322168"/>
                  </a:lnTo>
                  <a:lnTo>
                    <a:pt x="480611" y="322168"/>
                  </a:lnTo>
                  <a:lnTo>
                    <a:pt x="480611" y="470048"/>
                  </a:lnTo>
                  <a:close/>
                  <a:moveTo>
                    <a:pt x="480611" y="311600"/>
                  </a:moveTo>
                  <a:lnTo>
                    <a:pt x="340817" y="311600"/>
                  </a:lnTo>
                  <a:lnTo>
                    <a:pt x="340817" y="163719"/>
                  </a:lnTo>
                  <a:lnTo>
                    <a:pt x="480611" y="163719"/>
                  </a:lnTo>
                  <a:lnTo>
                    <a:pt x="480611" y="311600"/>
                  </a:lnTo>
                  <a:close/>
                </a:path>
              </a:pathLst>
            </a:custGeom>
            <a:grpFill/>
            <a:ln w="5278" cap="flat">
              <a:solidFill>
                <a:schemeClr val="bg1"/>
              </a:solidFill>
              <a:prstDash val="solid"/>
              <a:miter/>
            </a:ln>
          </p:spPr>
          <p:txBody>
            <a:bodyPr rtlCol="0" anchor="ctr"/>
            <a:lstStyle/>
            <a:p>
              <a:endParaRPr lang="en-US"/>
            </a:p>
          </p:txBody>
        </p:sp>
      </p:grpSp>
      <p:sp>
        <p:nvSpPr>
          <p:cNvPr id="27" name="Freeform: Shape 26">
            <a:extLst>
              <a:ext uri="{FF2B5EF4-FFF2-40B4-BE49-F238E27FC236}">
                <a16:creationId xmlns:a16="http://schemas.microsoft.com/office/drawing/2014/main" id="{44FBE269-F53C-466F-B575-9EC63F62489D}"/>
              </a:ext>
            </a:extLst>
          </p:cNvPr>
          <p:cNvSpPr/>
          <p:nvPr/>
        </p:nvSpPr>
        <p:spPr>
          <a:xfrm>
            <a:off x="6295916" y="4260363"/>
            <a:ext cx="1109126" cy="942002"/>
          </a:xfrm>
          <a:custGeom>
            <a:avLst/>
            <a:gdLst>
              <a:gd name="connsiteX0" fmla="*/ 860014 w 1109126"/>
              <a:gd name="connsiteY0" fmla="*/ 548047 h 942002"/>
              <a:gd name="connsiteX1" fmla="*/ 1109008 w 1109126"/>
              <a:gd name="connsiteY1" fmla="*/ 266446 h 942002"/>
              <a:gd name="connsiteX2" fmla="*/ 842654 w 1109126"/>
              <a:gd name="connsiteY2" fmla="*/ 118 h 942002"/>
              <a:gd name="connsiteX3" fmla="*/ 655142 w 1109126"/>
              <a:gd name="connsiteY3" fmla="*/ 66712 h 942002"/>
              <a:gd name="connsiteX4" fmla="*/ 550390 w 1109126"/>
              <a:gd name="connsiteY4" fmla="*/ 105631 h 942002"/>
              <a:gd name="connsiteX5" fmla="*/ 549296 w 1109126"/>
              <a:gd name="connsiteY5" fmla="*/ 105631 h 942002"/>
              <a:gd name="connsiteX6" fmla="*/ 274661 w 1109126"/>
              <a:gd name="connsiteY6" fmla="*/ 380266 h 942002"/>
              <a:gd name="connsiteX7" fmla="*/ 274661 w 1109126"/>
              <a:gd name="connsiteY7" fmla="*/ 381138 h 942002"/>
              <a:gd name="connsiteX8" fmla="*/ 211020 w 1109126"/>
              <a:gd name="connsiteY8" fmla="*/ 509915 h 942002"/>
              <a:gd name="connsiteX9" fmla="*/ 26 w 1109126"/>
              <a:gd name="connsiteY9" fmla="*/ 942000 h 942002"/>
              <a:gd name="connsiteX10" fmla="*/ 316876 w 1109126"/>
              <a:gd name="connsiteY10" fmla="*/ 942000 h 942002"/>
              <a:gd name="connsiteX11" fmla="*/ 837663 w 1109126"/>
              <a:gd name="connsiteY11" fmla="*/ 822640 h 942002"/>
              <a:gd name="connsiteX12" fmla="*/ 860014 w 1109126"/>
              <a:gd name="connsiteY12" fmla="*/ 548047 h 94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9126" h="942002">
                <a:moveTo>
                  <a:pt x="860014" y="548047"/>
                </a:moveTo>
                <a:cubicBezTo>
                  <a:pt x="1002375" y="534917"/>
                  <a:pt x="1113280" y="413196"/>
                  <a:pt x="1109008" y="266446"/>
                </a:cubicBezTo>
                <a:cubicBezTo>
                  <a:pt x="1104809" y="122120"/>
                  <a:pt x="986980" y="4307"/>
                  <a:pt x="842654" y="118"/>
                </a:cubicBezTo>
                <a:cubicBezTo>
                  <a:pt x="770900" y="-1962"/>
                  <a:pt x="705152" y="23505"/>
                  <a:pt x="655142" y="66712"/>
                </a:cubicBezTo>
                <a:cubicBezTo>
                  <a:pt x="625946" y="91931"/>
                  <a:pt x="588965" y="105789"/>
                  <a:pt x="550390" y="105631"/>
                </a:cubicBezTo>
                <a:cubicBezTo>
                  <a:pt x="550025" y="105631"/>
                  <a:pt x="549661" y="105631"/>
                  <a:pt x="549296" y="105631"/>
                </a:cubicBezTo>
                <a:cubicBezTo>
                  <a:pt x="397618" y="105631"/>
                  <a:pt x="274661" y="228588"/>
                  <a:pt x="274661" y="380266"/>
                </a:cubicBezTo>
                <a:cubicBezTo>
                  <a:pt x="274661" y="380557"/>
                  <a:pt x="274661" y="380847"/>
                  <a:pt x="274661" y="381138"/>
                </a:cubicBezTo>
                <a:cubicBezTo>
                  <a:pt x="274820" y="431850"/>
                  <a:pt x="252009" y="480059"/>
                  <a:pt x="211020" y="509915"/>
                </a:cubicBezTo>
                <a:cubicBezTo>
                  <a:pt x="81836" y="604009"/>
                  <a:pt x="-1701" y="769545"/>
                  <a:pt x="26" y="942000"/>
                </a:cubicBezTo>
                <a:cubicBezTo>
                  <a:pt x="32" y="942005"/>
                  <a:pt x="316876" y="942000"/>
                  <a:pt x="316876" y="942000"/>
                </a:cubicBezTo>
                <a:lnTo>
                  <a:pt x="837663" y="822640"/>
                </a:lnTo>
                <a:cubicBezTo>
                  <a:pt x="837663" y="822640"/>
                  <a:pt x="962416" y="642733"/>
                  <a:pt x="860014" y="548047"/>
                </a:cubicBezTo>
                <a:close/>
              </a:path>
            </a:pathLst>
          </a:custGeom>
          <a:solidFill>
            <a:srgbClr val="00B050"/>
          </a:solidFill>
          <a:ln w="5278" cap="flat">
            <a:solidFill>
              <a:schemeClr val="bg1"/>
            </a:solidFill>
            <a:prstDash val="solid"/>
            <a:miter/>
          </a:ln>
        </p:spPr>
        <p:txBody>
          <a:bodyPr rtlCol="0" anchor="ctr"/>
          <a:lstStyle/>
          <a:p>
            <a:endParaRPr lang="en-US"/>
          </a:p>
        </p:txBody>
      </p:sp>
      <p:grpSp>
        <p:nvGrpSpPr>
          <p:cNvPr id="28" name="Graphic 3" descr="A city block with various buildings, skyscrapers and trees">
            <a:extLst>
              <a:ext uri="{FF2B5EF4-FFF2-40B4-BE49-F238E27FC236}">
                <a16:creationId xmlns:a16="http://schemas.microsoft.com/office/drawing/2014/main" id="{0C7EC6CF-1484-4F36-9D29-948EFF4DF9CB}"/>
              </a:ext>
            </a:extLst>
          </p:cNvPr>
          <p:cNvGrpSpPr/>
          <p:nvPr/>
        </p:nvGrpSpPr>
        <p:grpSpPr>
          <a:xfrm>
            <a:off x="6930101" y="3680310"/>
            <a:ext cx="374982" cy="628486"/>
            <a:chOff x="6930101" y="3680310"/>
            <a:chExt cx="374982" cy="628486"/>
          </a:xfrm>
          <a:solidFill>
            <a:srgbClr val="165C7D"/>
          </a:solidFill>
        </p:grpSpPr>
        <p:sp>
          <p:nvSpPr>
            <p:cNvPr id="29" name="Freeform: Shape 28">
              <a:extLst>
                <a:ext uri="{FF2B5EF4-FFF2-40B4-BE49-F238E27FC236}">
                  <a16:creationId xmlns:a16="http://schemas.microsoft.com/office/drawing/2014/main" id="{60BBB40A-D357-41EA-B243-CDBE4BBDFCB1}"/>
                </a:ext>
              </a:extLst>
            </p:cNvPr>
            <p:cNvSpPr/>
            <p:nvPr/>
          </p:nvSpPr>
          <p:spPr>
            <a:xfrm>
              <a:off x="6930101" y="3680310"/>
              <a:ext cx="374982" cy="628486"/>
            </a:xfrm>
            <a:custGeom>
              <a:avLst/>
              <a:gdLst>
                <a:gd name="connsiteX0" fmla="*/ 57008 w 374982"/>
                <a:gd name="connsiteY0" fmla="*/ 628486 h 628486"/>
                <a:gd name="connsiteX1" fmla="*/ 374982 w 374982"/>
                <a:gd name="connsiteY1" fmla="*/ 628486 h 628486"/>
                <a:gd name="connsiteX2" fmla="*/ 374982 w 374982"/>
                <a:gd name="connsiteY2" fmla="*/ 54166 h 628486"/>
                <a:gd name="connsiteX3" fmla="*/ 316855 w 374982"/>
                <a:gd name="connsiteY3" fmla="*/ 0 h 628486"/>
                <a:gd name="connsiteX4" fmla="*/ 0 w 374982"/>
                <a:gd name="connsiteY4" fmla="*/ 0 h 628486"/>
                <a:gd name="connsiteX5" fmla="*/ 0 w 374982"/>
                <a:gd name="connsiteY5" fmla="*/ 571558 h 62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82" h="628486">
                  <a:moveTo>
                    <a:pt x="57008" y="628486"/>
                  </a:moveTo>
                  <a:lnTo>
                    <a:pt x="374982" y="628486"/>
                  </a:lnTo>
                  <a:lnTo>
                    <a:pt x="374982" y="54166"/>
                  </a:lnTo>
                  <a:lnTo>
                    <a:pt x="316855" y="0"/>
                  </a:lnTo>
                  <a:lnTo>
                    <a:pt x="0" y="0"/>
                  </a:lnTo>
                  <a:lnTo>
                    <a:pt x="0" y="571558"/>
                  </a:lnTo>
                  <a:close/>
                </a:path>
              </a:pathLst>
            </a:custGeom>
            <a:grpFill/>
            <a:ln w="5278" cap="flat">
              <a:solidFill>
                <a:schemeClr val="bg1"/>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26B20CF-1A98-4D28-A2F4-55AE964AD001}"/>
                </a:ext>
              </a:extLst>
            </p:cNvPr>
            <p:cNvSpPr/>
            <p:nvPr/>
          </p:nvSpPr>
          <p:spPr>
            <a:xfrm>
              <a:off x="6932272" y="3933819"/>
              <a:ext cx="351300" cy="158443"/>
            </a:xfrm>
            <a:custGeom>
              <a:avLst/>
              <a:gdLst>
                <a:gd name="connsiteX0" fmla="*/ 0 w 351300"/>
                <a:gd name="connsiteY0" fmla="*/ 0 h 158443"/>
                <a:gd name="connsiteX1" fmla="*/ 351300 w 351300"/>
                <a:gd name="connsiteY1" fmla="*/ 0 h 158443"/>
                <a:gd name="connsiteX2" fmla="*/ 351300 w 351300"/>
                <a:gd name="connsiteY2" fmla="*/ 158443 h 158443"/>
                <a:gd name="connsiteX3" fmla="*/ 0 w 351300"/>
                <a:gd name="connsiteY3" fmla="*/ 158443 h 158443"/>
              </a:gdLst>
              <a:ahLst/>
              <a:cxnLst>
                <a:cxn ang="0">
                  <a:pos x="connsiteX0" y="connsiteY0"/>
                </a:cxn>
                <a:cxn ang="0">
                  <a:pos x="connsiteX1" y="connsiteY1"/>
                </a:cxn>
                <a:cxn ang="0">
                  <a:pos x="connsiteX2" y="connsiteY2"/>
                </a:cxn>
                <a:cxn ang="0">
                  <a:pos x="connsiteX3" y="connsiteY3"/>
                </a:cxn>
              </a:cxnLst>
              <a:rect l="l" t="t" r="r" b="b"/>
              <a:pathLst>
                <a:path w="351300" h="158443">
                  <a:moveTo>
                    <a:pt x="0" y="0"/>
                  </a:moveTo>
                  <a:lnTo>
                    <a:pt x="351300" y="0"/>
                  </a:lnTo>
                  <a:lnTo>
                    <a:pt x="351300" y="158443"/>
                  </a:lnTo>
                  <a:lnTo>
                    <a:pt x="0" y="158443"/>
                  </a:lnTo>
                  <a:close/>
                </a:path>
              </a:pathLst>
            </a:custGeom>
            <a:grpFill/>
            <a:ln w="5278" cap="flat">
              <a:solidFill>
                <a:schemeClr val="bg1"/>
              </a:solidFill>
              <a:prstDash val="solid"/>
              <a:miter/>
            </a:ln>
          </p:spPr>
          <p:txBody>
            <a:bodyPr rtlCol="0" anchor="ctr"/>
            <a:lstStyle/>
            <a:p>
              <a:endParaRPr lang="en-US"/>
            </a:p>
          </p:txBody>
        </p:sp>
      </p:grpSp>
      <p:grpSp>
        <p:nvGrpSpPr>
          <p:cNvPr id="34" name="Graphic 3" descr="A city block with various buildings, skyscrapers and trees">
            <a:extLst>
              <a:ext uri="{FF2B5EF4-FFF2-40B4-BE49-F238E27FC236}">
                <a16:creationId xmlns:a16="http://schemas.microsoft.com/office/drawing/2014/main" id="{0B61332E-FD06-4D79-A573-58275B43A05D}"/>
              </a:ext>
            </a:extLst>
          </p:cNvPr>
          <p:cNvGrpSpPr/>
          <p:nvPr/>
        </p:nvGrpSpPr>
        <p:grpSpPr>
          <a:xfrm>
            <a:off x="7933189" y="2666273"/>
            <a:ext cx="792216" cy="2524529"/>
            <a:chOff x="7933189" y="2666273"/>
            <a:chExt cx="792216" cy="2524529"/>
          </a:xfrm>
          <a:solidFill>
            <a:srgbClr val="84A8DF"/>
          </a:solidFill>
        </p:grpSpPr>
        <p:sp>
          <p:nvSpPr>
            <p:cNvPr id="35" name="Freeform: Shape 34">
              <a:extLst>
                <a:ext uri="{FF2B5EF4-FFF2-40B4-BE49-F238E27FC236}">
                  <a16:creationId xmlns:a16="http://schemas.microsoft.com/office/drawing/2014/main" id="{D759A1A4-938D-42C5-971D-50A93086A967}"/>
                </a:ext>
              </a:extLst>
            </p:cNvPr>
            <p:cNvSpPr/>
            <p:nvPr/>
          </p:nvSpPr>
          <p:spPr>
            <a:xfrm>
              <a:off x="7933189" y="2666273"/>
              <a:ext cx="791946" cy="2514499"/>
            </a:xfrm>
            <a:custGeom>
              <a:avLst/>
              <a:gdLst>
                <a:gd name="connsiteX0" fmla="*/ 791947 w 791946"/>
                <a:gd name="connsiteY0" fmla="*/ 2514500 h 2514499"/>
                <a:gd name="connsiteX1" fmla="*/ 0 w 791946"/>
                <a:gd name="connsiteY1" fmla="*/ 2513961 h 2514499"/>
                <a:gd name="connsiteX2" fmla="*/ 0 w 791946"/>
                <a:gd name="connsiteY2" fmla="*/ 189593 h 2514499"/>
                <a:gd name="connsiteX3" fmla="*/ 337907 w 791946"/>
                <a:gd name="connsiteY3" fmla="*/ 190132 h 2514499"/>
                <a:gd name="connsiteX4" fmla="*/ 337907 w 791946"/>
                <a:gd name="connsiteY4" fmla="*/ 0 h 2514499"/>
                <a:gd name="connsiteX5" fmla="*/ 791947 w 791946"/>
                <a:gd name="connsiteY5" fmla="*/ 0 h 251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946" h="2514499">
                  <a:moveTo>
                    <a:pt x="791947" y="2514500"/>
                  </a:moveTo>
                  <a:lnTo>
                    <a:pt x="0" y="2513961"/>
                  </a:lnTo>
                  <a:lnTo>
                    <a:pt x="0" y="189593"/>
                  </a:lnTo>
                  <a:lnTo>
                    <a:pt x="337907" y="190132"/>
                  </a:lnTo>
                  <a:lnTo>
                    <a:pt x="337907" y="0"/>
                  </a:lnTo>
                  <a:lnTo>
                    <a:pt x="791947" y="0"/>
                  </a:lnTo>
                  <a:close/>
                </a:path>
              </a:pathLst>
            </a:custGeom>
            <a:grpFill/>
            <a:ln w="5278" cap="flat">
              <a:solidFill>
                <a:schemeClr val="bg1"/>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D3EC7BA-5D16-48C8-BF9A-ABFF473F193D}"/>
                </a:ext>
              </a:extLst>
            </p:cNvPr>
            <p:cNvSpPr/>
            <p:nvPr/>
          </p:nvSpPr>
          <p:spPr>
            <a:xfrm>
              <a:off x="8133884" y="2729651"/>
              <a:ext cx="591521" cy="2461151"/>
            </a:xfrm>
            <a:custGeom>
              <a:avLst/>
              <a:gdLst>
                <a:gd name="connsiteX0" fmla="*/ 591521 w 591521"/>
                <a:gd name="connsiteY0" fmla="*/ 2461152 h 2461151"/>
                <a:gd name="connsiteX1" fmla="*/ 588384 w 591521"/>
                <a:gd name="connsiteY1" fmla="*/ 0 h 2461151"/>
                <a:gd name="connsiteX2" fmla="*/ 380264 w 591521"/>
                <a:gd name="connsiteY2" fmla="*/ 0 h 2461151"/>
                <a:gd name="connsiteX3" fmla="*/ 380264 w 591521"/>
                <a:gd name="connsiteY3" fmla="*/ 147880 h 2461151"/>
                <a:gd name="connsiteX4" fmla="*/ 914 w 591521"/>
                <a:gd name="connsiteY4" fmla="*/ 147880 h 2461151"/>
                <a:gd name="connsiteX5" fmla="*/ 0 w 591521"/>
                <a:gd name="connsiteY5" fmla="*/ 2461152 h 246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21" h="2461151">
                  <a:moveTo>
                    <a:pt x="591521" y="2461152"/>
                  </a:moveTo>
                  <a:lnTo>
                    <a:pt x="588384" y="0"/>
                  </a:lnTo>
                  <a:lnTo>
                    <a:pt x="380264" y="0"/>
                  </a:lnTo>
                  <a:lnTo>
                    <a:pt x="380264" y="147880"/>
                  </a:lnTo>
                  <a:lnTo>
                    <a:pt x="914" y="147880"/>
                  </a:lnTo>
                  <a:lnTo>
                    <a:pt x="0" y="2461152"/>
                  </a:lnTo>
                  <a:close/>
                </a:path>
              </a:pathLst>
            </a:custGeom>
            <a:grpFill/>
            <a:ln w="5278" cap="flat">
              <a:solidFill>
                <a:schemeClr val="bg1"/>
              </a:solidFill>
              <a:prstDash val="solid"/>
              <a:miter/>
            </a:ln>
          </p:spPr>
          <p:txBody>
            <a:bodyPr rtlCol="0" anchor="ctr"/>
            <a:lstStyle/>
            <a:p>
              <a:endParaRPr lang="en-US"/>
            </a:p>
          </p:txBody>
        </p:sp>
        <p:grpSp>
          <p:nvGrpSpPr>
            <p:cNvPr id="37" name="Graphic 3" descr="A city block with various buildings, skyscrapers and trees">
              <a:extLst>
                <a:ext uri="{FF2B5EF4-FFF2-40B4-BE49-F238E27FC236}">
                  <a16:creationId xmlns:a16="http://schemas.microsoft.com/office/drawing/2014/main" id="{A612B8D7-8185-46FA-9C28-57428FCBB98D}"/>
                </a:ext>
              </a:extLst>
            </p:cNvPr>
            <p:cNvGrpSpPr/>
            <p:nvPr/>
          </p:nvGrpSpPr>
          <p:grpSpPr>
            <a:xfrm>
              <a:off x="8207824" y="2972597"/>
              <a:ext cx="369701" cy="591521"/>
              <a:chOff x="8207824" y="2972597"/>
              <a:chExt cx="369701" cy="591521"/>
            </a:xfrm>
            <a:grpFill/>
          </p:grpSpPr>
          <p:sp>
            <p:nvSpPr>
              <p:cNvPr id="38" name="Freeform: Shape 37">
                <a:extLst>
                  <a:ext uri="{FF2B5EF4-FFF2-40B4-BE49-F238E27FC236}">
                    <a16:creationId xmlns:a16="http://schemas.microsoft.com/office/drawing/2014/main" id="{C334253B-76F4-4F0A-8FB3-6219F15305A3}"/>
                  </a:ext>
                </a:extLst>
              </p:cNvPr>
              <p:cNvSpPr/>
              <p:nvPr/>
            </p:nvSpPr>
            <p:spPr>
              <a:xfrm>
                <a:off x="8207824" y="2972597"/>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A52B605-8EA4-432E-8873-F7CF09114FB0}"/>
                  </a:ext>
                </a:extLst>
              </p:cNvPr>
              <p:cNvSpPr/>
              <p:nvPr/>
            </p:nvSpPr>
            <p:spPr>
              <a:xfrm>
                <a:off x="8366268" y="2972597"/>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C590C97-82F6-4287-98E4-703CBEB76908}"/>
                  </a:ext>
                </a:extLst>
              </p:cNvPr>
              <p:cNvSpPr/>
              <p:nvPr/>
            </p:nvSpPr>
            <p:spPr>
              <a:xfrm>
                <a:off x="8514148" y="2972597"/>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CAFDBB12-F6A9-46E1-B366-FC7555420021}"/>
                  </a:ext>
                </a:extLst>
              </p:cNvPr>
              <p:cNvSpPr/>
              <p:nvPr/>
            </p:nvSpPr>
            <p:spPr>
              <a:xfrm>
                <a:off x="8207824" y="3109914"/>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5DA0194-B7B3-409A-8CA3-6E14DFC22048}"/>
                  </a:ext>
                </a:extLst>
              </p:cNvPr>
              <p:cNvSpPr/>
              <p:nvPr/>
            </p:nvSpPr>
            <p:spPr>
              <a:xfrm>
                <a:off x="8366268" y="3109914"/>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20A1C33-5092-4EEF-9D8E-F2706B8B05D7}"/>
                  </a:ext>
                </a:extLst>
              </p:cNvPr>
              <p:cNvSpPr/>
              <p:nvPr/>
            </p:nvSpPr>
            <p:spPr>
              <a:xfrm>
                <a:off x="8514148" y="3109914"/>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A0F4FA7-DBE4-4FC1-95F8-6AC942A6400A}"/>
                  </a:ext>
                </a:extLst>
              </p:cNvPr>
              <p:cNvSpPr/>
              <p:nvPr/>
            </p:nvSpPr>
            <p:spPr>
              <a:xfrm>
                <a:off x="8207824" y="3236669"/>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6733962-4D2C-4008-B338-5260449B1853}"/>
                  </a:ext>
                </a:extLst>
              </p:cNvPr>
              <p:cNvSpPr/>
              <p:nvPr/>
            </p:nvSpPr>
            <p:spPr>
              <a:xfrm>
                <a:off x="8366268" y="3236669"/>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2E9085E-36EE-425A-9BA7-AD6CA6D1EDC0}"/>
                  </a:ext>
                </a:extLst>
              </p:cNvPr>
              <p:cNvSpPr/>
              <p:nvPr/>
            </p:nvSpPr>
            <p:spPr>
              <a:xfrm>
                <a:off x="8514148" y="3236669"/>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5CD3031-8898-4B41-8C7C-B054798CE54F}"/>
                  </a:ext>
                </a:extLst>
              </p:cNvPr>
              <p:cNvSpPr/>
              <p:nvPr/>
            </p:nvSpPr>
            <p:spPr>
              <a:xfrm>
                <a:off x="8207824" y="3373986"/>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5FCB7E6-FD3F-4913-BFB8-A10871321218}"/>
                  </a:ext>
                </a:extLst>
              </p:cNvPr>
              <p:cNvSpPr/>
              <p:nvPr/>
            </p:nvSpPr>
            <p:spPr>
              <a:xfrm>
                <a:off x="8366268" y="3373986"/>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D1F906B2-8D7C-4820-890A-21B06EA6389F}"/>
                  </a:ext>
                </a:extLst>
              </p:cNvPr>
              <p:cNvSpPr/>
              <p:nvPr/>
            </p:nvSpPr>
            <p:spPr>
              <a:xfrm>
                <a:off x="8514148" y="3373986"/>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97AF34A-A20B-4516-A659-28A71D21A921}"/>
                  </a:ext>
                </a:extLst>
              </p:cNvPr>
              <p:cNvSpPr/>
              <p:nvPr/>
            </p:nvSpPr>
            <p:spPr>
              <a:xfrm>
                <a:off x="8207824" y="3500741"/>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684FE129-1977-470C-9D81-4506F1E2F5F5}"/>
                  </a:ext>
                </a:extLst>
              </p:cNvPr>
              <p:cNvSpPr/>
              <p:nvPr/>
            </p:nvSpPr>
            <p:spPr>
              <a:xfrm>
                <a:off x="8366268" y="3500741"/>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8F059AC-EA6E-41C9-B06D-D1A0AB7C38C7}"/>
                  </a:ext>
                </a:extLst>
              </p:cNvPr>
              <p:cNvSpPr/>
              <p:nvPr/>
            </p:nvSpPr>
            <p:spPr>
              <a:xfrm>
                <a:off x="8514148" y="3500741"/>
                <a:ext cx="63377" cy="63377"/>
              </a:xfrm>
              <a:custGeom>
                <a:avLst/>
                <a:gdLst>
                  <a:gd name="connsiteX0" fmla="*/ 0 w 63377"/>
                  <a:gd name="connsiteY0" fmla="*/ 0 h 63377"/>
                  <a:gd name="connsiteX1" fmla="*/ 63377 w 63377"/>
                  <a:gd name="connsiteY1" fmla="*/ 0 h 63377"/>
                  <a:gd name="connsiteX2" fmla="*/ 63377 w 63377"/>
                  <a:gd name="connsiteY2" fmla="*/ 63377 h 63377"/>
                  <a:gd name="connsiteX3" fmla="*/ 0 w 63377"/>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 h="63377">
                    <a:moveTo>
                      <a:pt x="0" y="0"/>
                    </a:moveTo>
                    <a:lnTo>
                      <a:pt x="63377" y="0"/>
                    </a:lnTo>
                    <a:lnTo>
                      <a:pt x="63377" y="63377"/>
                    </a:lnTo>
                    <a:lnTo>
                      <a:pt x="0" y="63377"/>
                    </a:lnTo>
                    <a:close/>
                  </a:path>
                </a:pathLst>
              </a:custGeom>
              <a:grpFill/>
              <a:ln w="5278" cap="flat">
                <a:solidFill>
                  <a:schemeClr val="bg1"/>
                </a:solidFill>
                <a:prstDash val="solid"/>
                <a:miter/>
              </a:ln>
            </p:spPr>
            <p:txBody>
              <a:bodyPr rtlCol="0" anchor="ctr"/>
              <a:lstStyle/>
              <a:p>
                <a:endParaRPr lang="en-US"/>
              </a:p>
            </p:txBody>
          </p:sp>
        </p:grpSp>
      </p:grpSp>
      <p:grpSp>
        <p:nvGrpSpPr>
          <p:cNvPr id="53" name="Graphic 3" descr="A city block with various buildings, skyscrapers and trees">
            <a:extLst>
              <a:ext uri="{FF2B5EF4-FFF2-40B4-BE49-F238E27FC236}">
                <a16:creationId xmlns:a16="http://schemas.microsoft.com/office/drawing/2014/main" id="{FF59F304-E8FA-4B96-9628-19612E712D3D}"/>
              </a:ext>
            </a:extLst>
          </p:cNvPr>
          <p:cNvGrpSpPr/>
          <p:nvPr/>
        </p:nvGrpSpPr>
        <p:grpSpPr>
          <a:xfrm>
            <a:off x="7246602" y="2233195"/>
            <a:ext cx="815454" cy="2958141"/>
            <a:chOff x="7246602" y="2233195"/>
            <a:chExt cx="815454" cy="2958141"/>
          </a:xfrm>
          <a:solidFill>
            <a:srgbClr val="193560"/>
          </a:solidFill>
        </p:grpSpPr>
        <p:sp>
          <p:nvSpPr>
            <p:cNvPr id="54" name="Freeform: Shape 53">
              <a:extLst>
                <a:ext uri="{FF2B5EF4-FFF2-40B4-BE49-F238E27FC236}">
                  <a16:creationId xmlns:a16="http://schemas.microsoft.com/office/drawing/2014/main" id="{1DA5B067-61FF-4C34-8617-B63DC02C68F1}"/>
                </a:ext>
              </a:extLst>
            </p:cNvPr>
            <p:cNvSpPr/>
            <p:nvPr/>
          </p:nvSpPr>
          <p:spPr>
            <a:xfrm>
              <a:off x="7843405" y="2349387"/>
              <a:ext cx="218651" cy="1412157"/>
            </a:xfrm>
            <a:custGeom>
              <a:avLst/>
              <a:gdLst>
                <a:gd name="connsiteX0" fmla="*/ 218652 w 218651"/>
                <a:gd name="connsiteY0" fmla="*/ 1412157 h 1412157"/>
                <a:gd name="connsiteX1" fmla="*/ 0 w 218651"/>
                <a:gd name="connsiteY1" fmla="*/ 1412157 h 1412157"/>
                <a:gd name="connsiteX2" fmla="*/ 0 w 218651"/>
                <a:gd name="connsiteY2" fmla="*/ 52756 h 1412157"/>
                <a:gd name="connsiteX3" fmla="*/ 36970 w 218651"/>
                <a:gd name="connsiteY3" fmla="*/ 0 h 1412157"/>
                <a:gd name="connsiteX4" fmla="*/ 110910 w 218651"/>
                <a:gd name="connsiteY4" fmla="*/ 0 h 1412157"/>
                <a:gd name="connsiteX5" fmla="*/ 110910 w 218651"/>
                <a:gd name="connsiteY5" fmla="*/ 317092 h 1412157"/>
                <a:gd name="connsiteX6" fmla="*/ 97881 w 218651"/>
                <a:gd name="connsiteY6" fmla="*/ 349219 h 1412157"/>
                <a:gd name="connsiteX7" fmla="*/ 110910 w 218651"/>
                <a:gd name="connsiteY7" fmla="*/ 380206 h 1412157"/>
                <a:gd name="connsiteX8" fmla="*/ 110910 w 218651"/>
                <a:gd name="connsiteY8" fmla="*/ 633979 h 1412157"/>
                <a:gd name="connsiteX9" fmla="*/ 99291 w 218651"/>
                <a:gd name="connsiteY9" fmla="*/ 663993 h 1412157"/>
                <a:gd name="connsiteX10" fmla="*/ 110910 w 218651"/>
                <a:gd name="connsiteY10" fmla="*/ 697002 h 1412157"/>
                <a:gd name="connsiteX11" fmla="*/ 110910 w 218651"/>
                <a:gd name="connsiteY11" fmla="*/ 950776 h 1412157"/>
                <a:gd name="connsiteX12" fmla="*/ 97881 w 218651"/>
                <a:gd name="connsiteY12" fmla="*/ 981582 h 1412157"/>
                <a:gd name="connsiteX13" fmla="*/ 110910 w 218651"/>
                <a:gd name="connsiteY13" fmla="*/ 1013979 h 1412157"/>
                <a:gd name="connsiteX14" fmla="*/ 110910 w 218651"/>
                <a:gd name="connsiteY14" fmla="*/ 1269601 h 1412157"/>
                <a:gd name="connsiteX15" fmla="*/ 218652 w 218651"/>
                <a:gd name="connsiteY15" fmla="*/ 1412157 h 141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8651" h="1412157">
                  <a:moveTo>
                    <a:pt x="218652" y="1412157"/>
                  </a:moveTo>
                  <a:lnTo>
                    <a:pt x="0" y="1412157"/>
                  </a:lnTo>
                  <a:lnTo>
                    <a:pt x="0" y="52756"/>
                  </a:lnTo>
                  <a:lnTo>
                    <a:pt x="36970" y="0"/>
                  </a:lnTo>
                  <a:lnTo>
                    <a:pt x="110910" y="0"/>
                  </a:lnTo>
                  <a:lnTo>
                    <a:pt x="110910" y="317092"/>
                  </a:lnTo>
                  <a:cubicBezTo>
                    <a:pt x="110910" y="317092"/>
                    <a:pt x="97881" y="325981"/>
                    <a:pt x="97881" y="349219"/>
                  </a:cubicBezTo>
                  <a:cubicBezTo>
                    <a:pt x="97881" y="372458"/>
                    <a:pt x="110910" y="380206"/>
                    <a:pt x="110910" y="380206"/>
                  </a:cubicBezTo>
                  <a:lnTo>
                    <a:pt x="110910" y="633979"/>
                  </a:lnTo>
                  <a:cubicBezTo>
                    <a:pt x="110910" y="633979"/>
                    <a:pt x="99291" y="644278"/>
                    <a:pt x="99291" y="663993"/>
                  </a:cubicBezTo>
                  <a:cubicBezTo>
                    <a:pt x="99291" y="683709"/>
                    <a:pt x="110910" y="697002"/>
                    <a:pt x="110910" y="697002"/>
                  </a:cubicBezTo>
                  <a:lnTo>
                    <a:pt x="110910" y="950776"/>
                  </a:lnTo>
                  <a:cubicBezTo>
                    <a:pt x="110910" y="950776"/>
                    <a:pt x="97881" y="959754"/>
                    <a:pt x="97881" y="981582"/>
                  </a:cubicBezTo>
                  <a:cubicBezTo>
                    <a:pt x="97881" y="1003411"/>
                    <a:pt x="110910" y="1013979"/>
                    <a:pt x="110910" y="1013979"/>
                  </a:cubicBezTo>
                  <a:lnTo>
                    <a:pt x="110910" y="1269601"/>
                  </a:lnTo>
                  <a:lnTo>
                    <a:pt x="218652" y="1412157"/>
                  </a:lnTo>
                  <a:close/>
                </a:path>
              </a:pathLst>
            </a:custGeom>
            <a:grpFill/>
            <a:ln w="5278" cap="flat">
              <a:solidFill>
                <a:schemeClr val="bg1"/>
              </a:solid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EA266E0-81EC-406B-87B3-89E0212D2BC1}"/>
                </a:ext>
              </a:extLst>
            </p:cNvPr>
            <p:cNvSpPr/>
            <p:nvPr/>
          </p:nvSpPr>
          <p:spPr>
            <a:xfrm>
              <a:off x="7352231" y="2233195"/>
              <a:ext cx="397064" cy="153161"/>
            </a:xfrm>
            <a:custGeom>
              <a:avLst/>
              <a:gdLst>
                <a:gd name="connsiteX0" fmla="*/ 264072 w 397064"/>
                <a:gd name="connsiteY0" fmla="*/ 53348 h 153161"/>
                <a:gd name="connsiteX1" fmla="*/ 264072 w 397064"/>
                <a:gd name="connsiteY1" fmla="*/ 0 h 153161"/>
                <a:gd name="connsiteX2" fmla="*/ 0 w 397064"/>
                <a:gd name="connsiteY2" fmla="*/ 0 h 153161"/>
                <a:gd name="connsiteX3" fmla="*/ 0 w 397064"/>
                <a:gd name="connsiteY3" fmla="*/ 153162 h 153161"/>
                <a:gd name="connsiteX4" fmla="*/ 397064 w 397064"/>
                <a:gd name="connsiteY4" fmla="*/ 153162 h 153161"/>
                <a:gd name="connsiteX5" fmla="*/ 397064 w 397064"/>
                <a:gd name="connsiteY5" fmla="*/ 53348 h 15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064" h="153161">
                  <a:moveTo>
                    <a:pt x="264072" y="53348"/>
                  </a:moveTo>
                  <a:lnTo>
                    <a:pt x="264072" y="0"/>
                  </a:lnTo>
                  <a:lnTo>
                    <a:pt x="0" y="0"/>
                  </a:lnTo>
                  <a:lnTo>
                    <a:pt x="0" y="153162"/>
                  </a:lnTo>
                  <a:lnTo>
                    <a:pt x="397064" y="153162"/>
                  </a:lnTo>
                  <a:lnTo>
                    <a:pt x="397064" y="53348"/>
                  </a:lnTo>
                  <a:close/>
                </a:path>
              </a:pathLst>
            </a:custGeom>
            <a:grpFill/>
            <a:ln w="5278" cap="flat">
              <a:solidFill>
                <a:schemeClr val="bg1"/>
              </a:solid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2E319A3-035D-4E23-95FF-EAEC45F8B65E}"/>
                </a:ext>
              </a:extLst>
            </p:cNvPr>
            <p:cNvSpPr/>
            <p:nvPr/>
          </p:nvSpPr>
          <p:spPr>
            <a:xfrm>
              <a:off x="7246602" y="2286010"/>
              <a:ext cx="633773" cy="2905326"/>
            </a:xfrm>
            <a:custGeom>
              <a:avLst/>
              <a:gdLst>
                <a:gd name="connsiteX0" fmla="*/ 633773 w 633773"/>
                <a:gd name="connsiteY0" fmla="*/ 2905326 h 2905326"/>
                <a:gd name="connsiteX1" fmla="*/ 0 w 633773"/>
                <a:gd name="connsiteY1" fmla="*/ 2905326 h 2905326"/>
                <a:gd name="connsiteX2" fmla="*/ 0 w 633773"/>
                <a:gd name="connsiteY2" fmla="*/ 0 h 2905326"/>
                <a:gd name="connsiteX3" fmla="*/ 316781 w 633773"/>
                <a:gd name="connsiteY3" fmla="*/ 533 h 2905326"/>
                <a:gd name="connsiteX4" fmla="*/ 316781 w 633773"/>
                <a:gd name="connsiteY4" fmla="*/ 63377 h 2905326"/>
                <a:gd name="connsiteX5" fmla="*/ 633773 w 633773"/>
                <a:gd name="connsiteY5" fmla="*/ 63377 h 290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773" h="2905326">
                  <a:moveTo>
                    <a:pt x="633773" y="2905326"/>
                  </a:moveTo>
                  <a:lnTo>
                    <a:pt x="0" y="2905326"/>
                  </a:lnTo>
                  <a:lnTo>
                    <a:pt x="0" y="0"/>
                  </a:lnTo>
                  <a:lnTo>
                    <a:pt x="316781" y="533"/>
                  </a:lnTo>
                  <a:lnTo>
                    <a:pt x="316781" y="63377"/>
                  </a:lnTo>
                  <a:lnTo>
                    <a:pt x="633773" y="63377"/>
                  </a:lnTo>
                  <a:close/>
                </a:path>
              </a:pathLst>
            </a:custGeom>
            <a:grpFill/>
            <a:ln w="5278" cap="flat">
              <a:solidFill>
                <a:schemeClr val="bg1"/>
              </a:solidFill>
              <a:prstDash val="solid"/>
              <a:miter/>
            </a:ln>
          </p:spPr>
          <p:txBody>
            <a:bodyPr rtlCol="0" anchor="ctr"/>
            <a:lstStyle/>
            <a:p>
              <a:endParaRPr lang="en-US"/>
            </a:p>
          </p:txBody>
        </p:sp>
        <p:grpSp>
          <p:nvGrpSpPr>
            <p:cNvPr id="57" name="Graphic 3" descr="A city block with various buildings, skyscrapers and trees">
              <a:extLst>
                <a:ext uri="{FF2B5EF4-FFF2-40B4-BE49-F238E27FC236}">
                  <a16:creationId xmlns:a16="http://schemas.microsoft.com/office/drawing/2014/main" id="{4AED2CD6-B745-4E8C-A9E1-E5692AFE1A2D}"/>
                </a:ext>
              </a:extLst>
            </p:cNvPr>
            <p:cNvGrpSpPr/>
            <p:nvPr/>
          </p:nvGrpSpPr>
          <p:grpSpPr>
            <a:xfrm>
              <a:off x="7246602" y="2666273"/>
              <a:ext cx="707713" cy="697150"/>
              <a:chOff x="7246602" y="2666273"/>
              <a:chExt cx="707713" cy="697150"/>
            </a:xfrm>
            <a:grpFill/>
          </p:grpSpPr>
          <p:sp>
            <p:nvSpPr>
              <p:cNvPr id="58" name="Freeform: Shape 57">
                <a:extLst>
                  <a:ext uri="{FF2B5EF4-FFF2-40B4-BE49-F238E27FC236}">
                    <a16:creationId xmlns:a16="http://schemas.microsoft.com/office/drawing/2014/main" id="{A2FDA04B-8FBC-4F90-910D-AE04FB223FEB}"/>
                  </a:ext>
                </a:extLst>
              </p:cNvPr>
              <p:cNvSpPr/>
              <p:nvPr/>
            </p:nvSpPr>
            <p:spPr>
              <a:xfrm>
                <a:off x="7862418" y="2666273"/>
                <a:ext cx="91897" cy="63377"/>
              </a:xfrm>
              <a:custGeom>
                <a:avLst/>
                <a:gdLst>
                  <a:gd name="connsiteX0" fmla="*/ 91897 w 91897"/>
                  <a:gd name="connsiteY0" fmla="*/ 0 h 63377"/>
                  <a:gd name="connsiteX1" fmla="*/ 17957 w 91897"/>
                  <a:gd name="connsiteY1" fmla="*/ 0 h 63377"/>
                  <a:gd name="connsiteX2" fmla="*/ 0 w 91897"/>
                  <a:gd name="connsiteY2" fmla="*/ 31631 h 63377"/>
                  <a:gd name="connsiteX3" fmla="*/ 17957 w 91897"/>
                  <a:gd name="connsiteY3" fmla="*/ 63377 h 63377"/>
                  <a:gd name="connsiteX4" fmla="*/ 91897 w 91897"/>
                  <a:gd name="connsiteY4" fmla="*/ 63377 h 63377"/>
                  <a:gd name="connsiteX5" fmla="*/ 91897 w 91897"/>
                  <a:gd name="connsiteY5" fmla="*/ 0 h 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97" h="63377">
                    <a:moveTo>
                      <a:pt x="91897" y="0"/>
                    </a:moveTo>
                    <a:lnTo>
                      <a:pt x="17957" y="0"/>
                    </a:lnTo>
                    <a:cubicBezTo>
                      <a:pt x="17957" y="0"/>
                      <a:pt x="0" y="7336"/>
                      <a:pt x="0" y="31631"/>
                    </a:cubicBezTo>
                    <a:cubicBezTo>
                      <a:pt x="0" y="55925"/>
                      <a:pt x="17957" y="63377"/>
                      <a:pt x="17957" y="63377"/>
                    </a:cubicBezTo>
                    <a:lnTo>
                      <a:pt x="91897" y="63377"/>
                    </a:lnTo>
                    <a:lnTo>
                      <a:pt x="91897" y="0"/>
                    </a:lnTo>
                    <a:close/>
                  </a:path>
                </a:pathLst>
              </a:custGeom>
              <a:grpFill/>
              <a:ln w="5278" cap="flat">
                <a:solidFill>
                  <a:schemeClr val="bg1"/>
                </a:solid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8D1AEC8-9D56-4438-88F6-AEECD49485A7}"/>
                  </a:ext>
                </a:extLst>
              </p:cNvPr>
              <p:cNvSpPr/>
              <p:nvPr/>
            </p:nvSpPr>
            <p:spPr>
              <a:xfrm>
                <a:off x="7864531" y="2983160"/>
                <a:ext cx="89784" cy="63377"/>
              </a:xfrm>
              <a:custGeom>
                <a:avLst/>
                <a:gdLst>
                  <a:gd name="connsiteX0" fmla="*/ 89785 w 89784"/>
                  <a:gd name="connsiteY0" fmla="*/ 63377 h 63377"/>
                  <a:gd name="connsiteX1" fmla="*/ 89785 w 89784"/>
                  <a:gd name="connsiteY1" fmla="*/ 0 h 63377"/>
                  <a:gd name="connsiteX2" fmla="*/ 15844 w 89784"/>
                  <a:gd name="connsiteY2" fmla="*/ 0 h 63377"/>
                  <a:gd name="connsiteX3" fmla="*/ 0 w 89784"/>
                  <a:gd name="connsiteY3" fmla="*/ 31630 h 63377"/>
                  <a:gd name="connsiteX4" fmla="*/ 15844 w 89784"/>
                  <a:gd name="connsiteY4" fmla="*/ 63377 h 63377"/>
                  <a:gd name="connsiteX5" fmla="*/ 89785 w 89784"/>
                  <a:gd name="connsiteY5" fmla="*/ 63377 h 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784" h="63377">
                    <a:moveTo>
                      <a:pt x="89785" y="63377"/>
                    </a:moveTo>
                    <a:lnTo>
                      <a:pt x="89785" y="0"/>
                    </a:lnTo>
                    <a:lnTo>
                      <a:pt x="15844" y="0"/>
                    </a:lnTo>
                    <a:cubicBezTo>
                      <a:pt x="15844" y="0"/>
                      <a:pt x="0" y="13674"/>
                      <a:pt x="0" y="31630"/>
                    </a:cubicBezTo>
                    <a:cubicBezTo>
                      <a:pt x="0" y="49587"/>
                      <a:pt x="15844" y="63377"/>
                      <a:pt x="15844" y="63377"/>
                    </a:cubicBezTo>
                    <a:lnTo>
                      <a:pt x="89785" y="63377"/>
                    </a:lnTo>
                    <a:close/>
                  </a:path>
                </a:pathLst>
              </a:custGeom>
              <a:grpFill/>
              <a:ln w="5278" cap="flat">
                <a:solidFill>
                  <a:schemeClr val="bg1"/>
                </a:solid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DAF2FD1-9BEC-485D-8E25-4FEB94653C91}"/>
                  </a:ext>
                </a:extLst>
              </p:cNvPr>
              <p:cNvSpPr/>
              <p:nvPr/>
            </p:nvSpPr>
            <p:spPr>
              <a:xfrm>
                <a:off x="7863738" y="3300046"/>
                <a:ext cx="90576" cy="63377"/>
              </a:xfrm>
              <a:custGeom>
                <a:avLst/>
                <a:gdLst>
                  <a:gd name="connsiteX0" fmla="*/ 90577 w 90576"/>
                  <a:gd name="connsiteY0" fmla="*/ 63377 h 63377"/>
                  <a:gd name="connsiteX1" fmla="*/ 90577 w 90576"/>
                  <a:gd name="connsiteY1" fmla="*/ 0 h 63377"/>
                  <a:gd name="connsiteX2" fmla="*/ 16637 w 90576"/>
                  <a:gd name="connsiteY2" fmla="*/ 0 h 63377"/>
                  <a:gd name="connsiteX3" fmla="*/ 0 w 90576"/>
                  <a:gd name="connsiteY3" fmla="*/ 30046 h 63377"/>
                  <a:gd name="connsiteX4" fmla="*/ 16637 w 90576"/>
                  <a:gd name="connsiteY4" fmla="*/ 63377 h 63377"/>
                  <a:gd name="connsiteX5" fmla="*/ 90577 w 90576"/>
                  <a:gd name="connsiteY5" fmla="*/ 63377 h 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76" h="63377">
                    <a:moveTo>
                      <a:pt x="90577" y="63377"/>
                    </a:moveTo>
                    <a:lnTo>
                      <a:pt x="90577" y="0"/>
                    </a:lnTo>
                    <a:lnTo>
                      <a:pt x="16637" y="0"/>
                    </a:lnTo>
                    <a:cubicBezTo>
                      <a:pt x="16637" y="0"/>
                      <a:pt x="0" y="9449"/>
                      <a:pt x="0" y="30046"/>
                    </a:cubicBezTo>
                    <a:cubicBezTo>
                      <a:pt x="0" y="50644"/>
                      <a:pt x="16637" y="63377"/>
                      <a:pt x="16637" y="63377"/>
                    </a:cubicBezTo>
                    <a:lnTo>
                      <a:pt x="90577" y="63377"/>
                    </a:lnTo>
                    <a:close/>
                  </a:path>
                </a:pathLst>
              </a:custGeom>
              <a:grpFill/>
              <a:ln w="5278" cap="flat">
                <a:solidFill>
                  <a:schemeClr val="bg1"/>
                </a:solid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96923093-BD32-4A0D-A267-DFC28FCA4A6B}"/>
                  </a:ext>
                </a:extLst>
              </p:cNvPr>
              <p:cNvSpPr/>
              <p:nvPr/>
            </p:nvSpPr>
            <p:spPr>
              <a:xfrm>
                <a:off x="7246602" y="2666273"/>
                <a:ext cx="633773" cy="63377"/>
              </a:xfrm>
              <a:custGeom>
                <a:avLst/>
                <a:gdLst>
                  <a:gd name="connsiteX0" fmla="*/ 0 w 633773"/>
                  <a:gd name="connsiteY0" fmla="*/ 0 h 63377"/>
                  <a:gd name="connsiteX1" fmla="*/ 633773 w 633773"/>
                  <a:gd name="connsiteY1" fmla="*/ 0 h 63377"/>
                  <a:gd name="connsiteX2" fmla="*/ 633773 w 633773"/>
                  <a:gd name="connsiteY2" fmla="*/ 63377 h 63377"/>
                  <a:gd name="connsiteX3" fmla="*/ 0 w 633773"/>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3" h="63377">
                    <a:moveTo>
                      <a:pt x="0" y="0"/>
                    </a:moveTo>
                    <a:lnTo>
                      <a:pt x="633773" y="0"/>
                    </a:lnTo>
                    <a:lnTo>
                      <a:pt x="633773" y="63377"/>
                    </a:lnTo>
                    <a:lnTo>
                      <a:pt x="0" y="63377"/>
                    </a:lnTo>
                    <a:close/>
                  </a:path>
                </a:pathLst>
              </a:custGeom>
              <a:grpFill/>
              <a:ln w="5278" cap="flat">
                <a:solidFill>
                  <a:schemeClr val="bg1"/>
                </a:solid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C398AFB-E8F0-4E2C-A162-735708843A81}"/>
                  </a:ext>
                </a:extLst>
              </p:cNvPr>
              <p:cNvSpPr/>
              <p:nvPr/>
            </p:nvSpPr>
            <p:spPr>
              <a:xfrm>
                <a:off x="7246602" y="3300046"/>
                <a:ext cx="633773" cy="63377"/>
              </a:xfrm>
              <a:custGeom>
                <a:avLst/>
                <a:gdLst>
                  <a:gd name="connsiteX0" fmla="*/ 0 w 633773"/>
                  <a:gd name="connsiteY0" fmla="*/ 0 h 63377"/>
                  <a:gd name="connsiteX1" fmla="*/ 633773 w 633773"/>
                  <a:gd name="connsiteY1" fmla="*/ 0 h 63377"/>
                  <a:gd name="connsiteX2" fmla="*/ 633773 w 633773"/>
                  <a:gd name="connsiteY2" fmla="*/ 63377 h 63377"/>
                  <a:gd name="connsiteX3" fmla="*/ 0 w 633773"/>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3" h="63377">
                    <a:moveTo>
                      <a:pt x="0" y="0"/>
                    </a:moveTo>
                    <a:lnTo>
                      <a:pt x="633773" y="0"/>
                    </a:lnTo>
                    <a:lnTo>
                      <a:pt x="633773" y="63377"/>
                    </a:lnTo>
                    <a:lnTo>
                      <a:pt x="0" y="63377"/>
                    </a:lnTo>
                    <a:close/>
                  </a:path>
                </a:pathLst>
              </a:custGeom>
              <a:grpFill/>
              <a:ln w="5278" cap="flat">
                <a:solidFill>
                  <a:schemeClr val="bg1"/>
                </a:solid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6A192297-2CFE-4D8A-9B6B-C15589C595F2}"/>
                  </a:ext>
                </a:extLst>
              </p:cNvPr>
              <p:cNvSpPr/>
              <p:nvPr/>
            </p:nvSpPr>
            <p:spPr>
              <a:xfrm>
                <a:off x="7246602" y="2983160"/>
                <a:ext cx="633773" cy="63377"/>
              </a:xfrm>
              <a:custGeom>
                <a:avLst/>
                <a:gdLst>
                  <a:gd name="connsiteX0" fmla="*/ 0 w 633773"/>
                  <a:gd name="connsiteY0" fmla="*/ 0 h 63377"/>
                  <a:gd name="connsiteX1" fmla="*/ 633773 w 633773"/>
                  <a:gd name="connsiteY1" fmla="*/ 0 h 63377"/>
                  <a:gd name="connsiteX2" fmla="*/ 633773 w 633773"/>
                  <a:gd name="connsiteY2" fmla="*/ 63377 h 63377"/>
                  <a:gd name="connsiteX3" fmla="*/ 0 w 633773"/>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3" h="63377">
                    <a:moveTo>
                      <a:pt x="0" y="0"/>
                    </a:moveTo>
                    <a:lnTo>
                      <a:pt x="633773" y="0"/>
                    </a:lnTo>
                    <a:lnTo>
                      <a:pt x="633773" y="63377"/>
                    </a:lnTo>
                    <a:lnTo>
                      <a:pt x="0" y="63377"/>
                    </a:lnTo>
                    <a:close/>
                  </a:path>
                </a:pathLst>
              </a:custGeom>
              <a:grpFill/>
              <a:ln w="5278" cap="flat">
                <a:solidFill>
                  <a:schemeClr val="bg1"/>
                </a:solidFill>
                <a:prstDash val="solid"/>
                <a:miter/>
              </a:ln>
            </p:spPr>
            <p:txBody>
              <a:bodyPr rtlCol="0" anchor="ctr"/>
              <a:lstStyle/>
              <a:p>
                <a:endParaRPr lang="en-US"/>
              </a:p>
            </p:txBody>
          </p:sp>
        </p:grpSp>
        <p:grpSp>
          <p:nvGrpSpPr>
            <p:cNvPr id="64" name="Graphic 3" descr="A city block with various buildings, skyscrapers and trees">
              <a:extLst>
                <a:ext uri="{FF2B5EF4-FFF2-40B4-BE49-F238E27FC236}">
                  <a16:creationId xmlns:a16="http://schemas.microsoft.com/office/drawing/2014/main" id="{367B232E-F887-4F0F-ABE2-0ECE741A5968}"/>
                </a:ext>
              </a:extLst>
            </p:cNvPr>
            <p:cNvGrpSpPr/>
            <p:nvPr/>
          </p:nvGrpSpPr>
          <p:grpSpPr>
            <a:xfrm>
              <a:off x="7246602" y="2410123"/>
              <a:ext cx="707713" cy="829186"/>
              <a:chOff x="7246602" y="2410123"/>
              <a:chExt cx="707713" cy="829186"/>
            </a:xfrm>
            <a:grpFill/>
          </p:grpSpPr>
          <p:sp>
            <p:nvSpPr>
              <p:cNvPr id="65" name="Freeform: Shape 64">
                <a:extLst>
                  <a:ext uri="{FF2B5EF4-FFF2-40B4-BE49-F238E27FC236}">
                    <a16:creationId xmlns:a16="http://schemas.microsoft.com/office/drawing/2014/main" id="{38517C73-36B9-4AE1-A4F3-F7231037A098}"/>
                  </a:ext>
                </a:extLst>
              </p:cNvPr>
              <p:cNvSpPr/>
              <p:nvPr/>
            </p:nvSpPr>
            <p:spPr>
              <a:xfrm>
                <a:off x="7246602" y="2410123"/>
                <a:ext cx="707713" cy="5281"/>
              </a:xfrm>
              <a:custGeom>
                <a:avLst/>
                <a:gdLst>
                  <a:gd name="connsiteX0" fmla="*/ 0 w 707713"/>
                  <a:gd name="connsiteY0" fmla="*/ 0 h 5281"/>
                  <a:gd name="connsiteX1" fmla="*/ 707713 w 707713"/>
                  <a:gd name="connsiteY1" fmla="*/ 0 h 5281"/>
                  <a:gd name="connsiteX2" fmla="*/ 707713 w 707713"/>
                  <a:gd name="connsiteY2" fmla="*/ 5281 h 5281"/>
                  <a:gd name="connsiteX3" fmla="*/ 0 w 707713"/>
                  <a:gd name="connsiteY3" fmla="*/ 5281 h 5281"/>
                </a:gdLst>
                <a:ahLst/>
                <a:cxnLst>
                  <a:cxn ang="0">
                    <a:pos x="connsiteX0" y="connsiteY0"/>
                  </a:cxn>
                  <a:cxn ang="0">
                    <a:pos x="connsiteX1" y="connsiteY1"/>
                  </a:cxn>
                  <a:cxn ang="0">
                    <a:pos x="connsiteX2" y="connsiteY2"/>
                  </a:cxn>
                  <a:cxn ang="0">
                    <a:pos x="connsiteX3" y="connsiteY3"/>
                  </a:cxn>
                </a:cxnLst>
                <a:rect l="l" t="t" r="r" b="b"/>
                <a:pathLst>
                  <a:path w="707713" h="5281">
                    <a:moveTo>
                      <a:pt x="0" y="0"/>
                    </a:moveTo>
                    <a:lnTo>
                      <a:pt x="707713" y="0"/>
                    </a:lnTo>
                    <a:lnTo>
                      <a:pt x="707713" y="5281"/>
                    </a:lnTo>
                    <a:lnTo>
                      <a:pt x="0" y="5281"/>
                    </a:lnTo>
                    <a:close/>
                  </a:path>
                </a:pathLst>
              </a:custGeom>
              <a:grpFill/>
              <a:ln w="5278" cap="flat">
                <a:solidFill>
                  <a:schemeClr val="bg1"/>
                </a:solid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477266CA-D429-4DB8-BF88-62CF30150247}"/>
                  </a:ext>
                </a:extLst>
              </p:cNvPr>
              <p:cNvSpPr/>
              <p:nvPr/>
            </p:nvSpPr>
            <p:spPr>
              <a:xfrm>
                <a:off x="7246602" y="2473501"/>
                <a:ext cx="707713" cy="5281"/>
              </a:xfrm>
              <a:custGeom>
                <a:avLst/>
                <a:gdLst>
                  <a:gd name="connsiteX0" fmla="*/ 0 w 707713"/>
                  <a:gd name="connsiteY0" fmla="*/ 0 h 5281"/>
                  <a:gd name="connsiteX1" fmla="*/ 707713 w 707713"/>
                  <a:gd name="connsiteY1" fmla="*/ 0 h 5281"/>
                  <a:gd name="connsiteX2" fmla="*/ 707713 w 707713"/>
                  <a:gd name="connsiteY2" fmla="*/ 5281 h 5281"/>
                  <a:gd name="connsiteX3" fmla="*/ 0 w 707713"/>
                  <a:gd name="connsiteY3" fmla="*/ 5281 h 5281"/>
                </a:gdLst>
                <a:ahLst/>
                <a:cxnLst>
                  <a:cxn ang="0">
                    <a:pos x="connsiteX0" y="connsiteY0"/>
                  </a:cxn>
                  <a:cxn ang="0">
                    <a:pos x="connsiteX1" y="connsiteY1"/>
                  </a:cxn>
                  <a:cxn ang="0">
                    <a:pos x="connsiteX2" y="connsiteY2"/>
                  </a:cxn>
                  <a:cxn ang="0">
                    <a:pos x="connsiteX3" y="connsiteY3"/>
                  </a:cxn>
                </a:cxnLst>
                <a:rect l="l" t="t" r="r" b="b"/>
                <a:pathLst>
                  <a:path w="707713" h="5281">
                    <a:moveTo>
                      <a:pt x="0" y="0"/>
                    </a:moveTo>
                    <a:lnTo>
                      <a:pt x="707713" y="0"/>
                    </a:lnTo>
                    <a:lnTo>
                      <a:pt x="707713" y="5281"/>
                    </a:lnTo>
                    <a:lnTo>
                      <a:pt x="0" y="5281"/>
                    </a:lnTo>
                    <a:close/>
                  </a:path>
                </a:pathLst>
              </a:custGeom>
              <a:grpFill/>
              <a:ln w="5278" cap="flat">
                <a:solidFill>
                  <a:schemeClr val="bg1"/>
                </a:solid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0D9650BE-9C32-44A4-B09B-639502C62612}"/>
                  </a:ext>
                </a:extLst>
              </p:cNvPr>
              <p:cNvSpPr/>
              <p:nvPr/>
            </p:nvSpPr>
            <p:spPr>
              <a:xfrm>
                <a:off x="7246602" y="2536878"/>
                <a:ext cx="707713" cy="5281"/>
              </a:xfrm>
              <a:custGeom>
                <a:avLst/>
                <a:gdLst>
                  <a:gd name="connsiteX0" fmla="*/ 0 w 707713"/>
                  <a:gd name="connsiteY0" fmla="*/ 0 h 5281"/>
                  <a:gd name="connsiteX1" fmla="*/ 707713 w 707713"/>
                  <a:gd name="connsiteY1" fmla="*/ 0 h 5281"/>
                  <a:gd name="connsiteX2" fmla="*/ 707713 w 707713"/>
                  <a:gd name="connsiteY2" fmla="*/ 5281 h 5281"/>
                  <a:gd name="connsiteX3" fmla="*/ 0 w 707713"/>
                  <a:gd name="connsiteY3" fmla="*/ 5281 h 5281"/>
                </a:gdLst>
                <a:ahLst/>
                <a:cxnLst>
                  <a:cxn ang="0">
                    <a:pos x="connsiteX0" y="connsiteY0"/>
                  </a:cxn>
                  <a:cxn ang="0">
                    <a:pos x="connsiteX1" y="connsiteY1"/>
                  </a:cxn>
                  <a:cxn ang="0">
                    <a:pos x="connsiteX2" y="connsiteY2"/>
                  </a:cxn>
                  <a:cxn ang="0">
                    <a:pos x="connsiteX3" y="connsiteY3"/>
                  </a:cxn>
                </a:cxnLst>
                <a:rect l="l" t="t" r="r" b="b"/>
                <a:pathLst>
                  <a:path w="707713" h="5281">
                    <a:moveTo>
                      <a:pt x="0" y="0"/>
                    </a:moveTo>
                    <a:lnTo>
                      <a:pt x="707713" y="0"/>
                    </a:lnTo>
                    <a:lnTo>
                      <a:pt x="707713" y="5281"/>
                    </a:lnTo>
                    <a:lnTo>
                      <a:pt x="0" y="5281"/>
                    </a:lnTo>
                    <a:close/>
                  </a:path>
                </a:pathLst>
              </a:custGeom>
              <a:grpFill/>
              <a:ln w="5278" cap="flat">
                <a:solidFill>
                  <a:schemeClr val="bg1"/>
                </a:solid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C08E9BA-0759-42DC-B78E-57828C8E3D2D}"/>
                  </a:ext>
                </a:extLst>
              </p:cNvPr>
              <p:cNvSpPr/>
              <p:nvPr/>
            </p:nvSpPr>
            <p:spPr>
              <a:xfrm>
                <a:off x="7246602" y="2600255"/>
                <a:ext cx="707713" cy="5281"/>
              </a:xfrm>
              <a:custGeom>
                <a:avLst/>
                <a:gdLst>
                  <a:gd name="connsiteX0" fmla="*/ 0 w 707713"/>
                  <a:gd name="connsiteY0" fmla="*/ 0 h 5281"/>
                  <a:gd name="connsiteX1" fmla="*/ 707713 w 707713"/>
                  <a:gd name="connsiteY1" fmla="*/ 0 h 5281"/>
                  <a:gd name="connsiteX2" fmla="*/ 707713 w 707713"/>
                  <a:gd name="connsiteY2" fmla="*/ 5281 h 5281"/>
                  <a:gd name="connsiteX3" fmla="*/ 0 w 707713"/>
                  <a:gd name="connsiteY3" fmla="*/ 5281 h 5281"/>
                </a:gdLst>
                <a:ahLst/>
                <a:cxnLst>
                  <a:cxn ang="0">
                    <a:pos x="connsiteX0" y="connsiteY0"/>
                  </a:cxn>
                  <a:cxn ang="0">
                    <a:pos x="connsiteX1" y="connsiteY1"/>
                  </a:cxn>
                  <a:cxn ang="0">
                    <a:pos x="connsiteX2" y="connsiteY2"/>
                  </a:cxn>
                  <a:cxn ang="0">
                    <a:pos x="connsiteX3" y="connsiteY3"/>
                  </a:cxn>
                </a:cxnLst>
                <a:rect l="l" t="t" r="r" b="b"/>
                <a:pathLst>
                  <a:path w="707713" h="5281">
                    <a:moveTo>
                      <a:pt x="0" y="0"/>
                    </a:moveTo>
                    <a:lnTo>
                      <a:pt x="707713" y="0"/>
                    </a:lnTo>
                    <a:lnTo>
                      <a:pt x="707713" y="5281"/>
                    </a:lnTo>
                    <a:lnTo>
                      <a:pt x="0" y="5281"/>
                    </a:lnTo>
                    <a:close/>
                  </a:path>
                </a:pathLst>
              </a:custGeom>
              <a:grpFill/>
              <a:ln w="5278" cap="flat">
                <a:solidFill>
                  <a:schemeClr val="bg1"/>
                </a:solid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FC224990-14DB-4FB5-8C22-23DE4DFF4184}"/>
                  </a:ext>
                </a:extLst>
              </p:cNvPr>
              <p:cNvSpPr/>
              <p:nvPr/>
            </p:nvSpPr>
            <p:spPr>
              <a:xfrm>
                <a:off x="7246602" y="2790387"/>
                <a:ext cx="707713" cy="5281"/>
              </a:xfrm>
              <a:custGeom>
                <a:avLst/>
                <a:gdLst>
                  <a:gd name="connsiteX0" fmla="*/ 0 w 707713"/>
                  <a:gd name="connsiteY0" fmla="*/ 0 h 5281"/>
                  <a:gd name="connsiteX1" fmla="*/ 707713 w 707713"/>
                  <a:gd name="connsiteY1" fmla="*/ 0 h 5281"/>
                  <a:gd name="connsiteX2" fmla="*/ 707713 w 707713"/>
                  <a:gd name="connsiteY2" fmla="*/ 5281 h 5281"/>
                  <a:gd name="connsiteX3" fmla="*/ 0 w 707713"/>
                  <a:gd name="connsiteY3" fmla="*/ 5281 h 5281"/>
                </a:gdLst>
                <a:ahLst/>
                <a:cxnLst>
                  <a:cxn ang="0">
                    <a:pos x="connsiteX0" y="connsiteY0"/>
                  </a:cxn>
                  <a:cxn ang="0">
                    <a:pos x="connsiteX1" y="connsiteY1"/>
                  </a:cxn>
                  <a:cxn ang="0">
                    <a:pos x="connsiteX2" y="connsiteY2"/>
                  </a:cxn>
                  <a:cxn ang="0">
                    <a:pos x="connsiteX3" y="connsiteY3"/>
                  </a:cxn>
                </a:cxnLst>
                <a:rect l="l" t="t" r="r" b="b"/>
                <a:pathLst>
                  <a:path w="707713" h="5281">
                    <a:moveTo>
                      <a:pt x="0" y="0"/>
                    </a:moveTo>
                    <a:lnTo>
                      <a:pt x="707713" y="0"/>
                    </a:lnTo>
                    <a:lnTo>
                      <a:pt x="707713" y="5281"/>
                    </a:lnTo>
                    <a:lnTo>
                      <a:pt x="0" y="5281"/>
                    </a:lnTo>
                    <a:close/>
                  </a:path>
                </a:pathLst>
              </a:custGeom>
              <a:grpFill/>
              <a:ln w="5278" cap="flat">
                <a:solidFill>
                  <a:schemeClr val="bg1"/>
                </a:solid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4F476EA2-88A7-4BC5-B2B4-D0C6973525D6}"/>
                  </a:ext>
                </a:extLst>
              </p:cNvPr>
              <p:cNvSpPr/>
              <p:nvPr/>
            </p:nvSpPr>
            <p:spPr>
              <a:xfrm>
                <a:off x="7246602" y="2853764"/>
                <a:ext cx="707713" cy="5281"/>
              </a:xfrm>
              <a:custGeom>
                <a:avLst/>
                <a:gdLst>
                  <a:gd name="connsiteX0" fmla="*/ 0 w 707713"/>
                  <a:gd name="connsiteY0" fmla="*/ 0 h 5281"/>
                  <a:gd name="connsiteX1" fmla="*/ 707713 w 707713"/>
                  <a:gd name="connsiteY1" fmla="*/ 0 h 5281"/>
                  <a:gd name="connsiteX2" fmla="*/ 707713 w 707713"/>
                  <a:gd name="connsiteY2" fmla="*/ 5281 h 5281"/>
                  <a:gd name="connsiteX3" fmla="*/ 0 w 707713"/>
                  <a:gd name="connsiteY3" fmla="*/ 5281 h 5281"/>
                </a:gdLst>
                <a:ahLst/>
                <a:cxnLst>
                  <a:cxn ang="0">
                    <a:pos x="connsiteX0" y="connsiteY0"/>
                  </a:cxn>
                  <a:cxn ang="0">
                    <a:pos x="connsiteX1" y="connsiteY1"/>
                  </a:cxn>
                  <a:cxn ang="0">
                    <a:pos x="connsiteX2" y="connsiteY2"/>
                  </a:cxn>
                  <a:cxn ang="0">
                    <a:pos x="connsiteX3" y="connsiteY3"/>
                  </a:cxn>
                </a:cxnLst>
                <a:rect l="l" t="t" r="r" b="b"/>
                <a:pathLst>
                  <a:path w="707713" h="5281">
                    <a:moveTo>
                      <a:pt x="0" y="0"/>
                    </a:moveTo>
                    <a:lnTo>
                      <a:pt x="707713" y="0"/>
                    </a:lnTo>
                    <a:lnTo>
                      <a:pt x="707713" y="5281"/>
                    </a:lnTo>
                    <a:lnTo>
                      <a:pt x="0" y="5281"/>
                    </a:lnTo>
                    <a:close/>
                  </a:path>
                </a:pathLst>
              </a:custGeom>
              <a:grpFill/>
              <a:ln w="5278" cap="flat">
                <a:solidFill>
                  <a:schemeClr val="bg1"/>
                </a:solid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812631B-4752-47E8-97EA-94BAAA1CC93A}"/>
                  </a:ext>
                </a:extLst>
              </p:cNvPr>
              <p:cNvSpPr/>
              <p:nvPr/>
            </p:nvSpPr>
            <p:spPr>
              <a:xfrm>
                <a:off x="7246602" y="2917142"/>
                <a:ext cx="707713" cy="5281"/>
              </a:xfrm>
              <a:custGeom>
                <a:avLst/>
                <a:gdLst>
                  <a:gd name="connsiteX0" fmla="*/ 0 w 707713"/>
                  <a:gd name="connsiteY0" fmla="*/ 0 h 5281"/>
                  <a:gd name="connsiteX1" fmla="*/ 707713 w 707713"/>
                  <a:gd name="connsiteY1" fmla="*/ 0 h 5281"/>
                  <a:gd name="connsiteX2" fmla="*/ 707713 w 707713"/>
                  <a:gd name="connsiteY2" fmla="*/ 5281 h 5281"/>
                  <a:gd name="connsiteX3" fmla="*/ 0 w 707713"/>
                  <a:gd name="connsiteY3" fmla="*/ 5281 h 5281"/>
                </a:gdLst>
                <a:ahLst/>
                <a:cxnLst>
                  <a:cxn ang="0">
                    <a:pos x="connsiteX0" y="connsiteY0"/>
                  </a:cxn>
                  <a:cxn ang="0">
                    <a:pos x="connsiteX1" y="connsiteY1"/>
                  </a:cxn>
                  <a:cxn ang="0">
                    <a:pos x="connsiteX2" y="connsiteY2"/>
                  </a:cxn>
                  <a:cxn ang="0">
                    <a:pos x="connsiteX3" y="connsiteY3"/>
                  </a:cxn>
                </a:cxnLst>
                <a:rect l="l" t="t" r="r" b="b"/>
                <a:pathLst>
                  <a:path w="707713" h="5281">
                    <a:moveTo>
                      <a:pt x="0" y="0"/>
                    </a:moveTo>
                    <a:lnTo>
                      <a:pt x="707713" y="0"/>
                    </a:lnTo>
                    <a:lnTo>
                      <a:pt x="707713" y="5281"/>
                    </a:lnTo>
                    <a:lnTo>
                      <a:pt x="0" y="5281"/>
                    </a:lnTo>
                    <a:close/>
                  </a:path>
                </a:pathLst>
              </a:custGeom>
              <a:grpFill/>
              <a:ln w="5278" cap="flat">
                <a:solidFill>
                  <a:schemeClr val="bg1"/>
                </a:solid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7933DC6F-33E1-4BBD-B2D2-B2626C2D2459}"/>
                  </a:ext>
                </a:extLst>
              </p:cNvPr>
              <p:cNvSpPr/>
              <p:nvPr/>
            </p:nvSpPr>
            <p:spPr>
              <a:xfrm>
                <a:off x="7246602" y="3107274"/>
                <a:ext cx="707713" cy="5281"/>
              </a:xfrm>
              <a:custGeom>
                <a:avLst/>
                <a:gdLst>
                  <a:gd name="connsiteX0" fmla="*/ 0 w 707713"/>
                  <a:gd name="connsiteY0" fmla="*/ 0 h 5281"/>
                  <a:gd name="connsiteX1" fmla="*/ 707713 w 707713"/>
                  <a:gd name="connsiteY1" fmla="*/ 0 h 5281"/>
                  <a:gd name="connsiteX2" fmla="*/ 707713 w 707713"/>
                  <a:gd name="connsiteY2" fmla="*/ 5281 h 5281"/>
                  <a:gd name="connsiteX3" fmla="*/ 0 w 707713"/>
                  <a:gd name="connsiteY3" fmla="*/ 5281 h 5281"/>
                </a:gdLst>
                <a:ahLst/>
                <a:cxnLst>
                  <a:cxn ang="0">
                    <a:pos x="connsiteX0" y="connsiteY0"/>
                  </a:cxn>
                  <a:cxn ang="0">
                    <a:pos x="connsiteX1" y="connsiteY1"/>
                  </a:cxn>
                  <a:cxn ang="0">
                    <a:pos x="connsiteX2" y="connsiteY2"/>
                  </a:cxn>
                  <a:cxn ang="0">
                    <a:pos x="connsiteX3" y="connsiteY3"/>
                  </a:cxn>
                </a:cxnLst>
                <a:rect l="l" t="t" r="r" b="b"/>
                <a:pathLst>
                  <a:path w="707713" h="5281">
                    <a:moveTo>
                      <a:pt x="0" y="0"/>
                    </a:moveTo>
                    <a:lnTo>
                      <a:pt x="707713" y="0"/>
                    </a:lnTo>
                    <a:lnTo>
                      <a:pt x="707713" y="5281"/>
                    </a:lnTo>
                    <a:lnTo>
                      <a:pt x="0" y="5281"/>
                    </a:lnTo>
                    <a:close/>
                  </a:path>
                </a:pathLst>
              </a:custGeom>
              <a:grpFill/>
              <a:ln w="5278" cap="flat">
                <a:solidFill>
                  <a:schemeClr val="bg1"/>
                </a:solid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7EF1ECA-39F0-41F4-8212-16B62FF36DA6}"/>
                  </a:ext>
                </a:extLst>
              </p:cNvPr>
              <p:cNvSpPr/>
              <p:nvPr/>
            </p:nvSpPr>
            <p:spPr>
              <a:xfrm>
                <a:off x="7246602" y="3170651"/>
                <a:ext cx="707713" cy="5281"/>
              </a:xfrm>
              <a:custGeom>
                <a:avLst/>
                <a:gdLst>
                  <a:gd name="connsiteX0" fmla="*/ 0 w 707713"/>
                  <a:gd name="connsiteY0" fmla="*/ 0 h 5281"/>
                  <a:gd name="connsiteX1" fmla="*/ 707713 w 707713"/>
                  <a:gd name="connsiteY1" fmla="*/ 0 h 5281"/>
                  <a:gd name="connsiteX2" fmla="*/ 707713 w 707713"/>
                  <a:gd name="connsiteY2" fmla="*/ 5281 h 5281"/>
                  <a:gd name="connsiteX3" fmla="*/ 0 w 707713"/>
                  <a:gd name="connsiteY3" fmla="*/ 5281 h 5281"/>
                </a:gdLst>
                <a:ahLst/>
                <a:cxnLst>
                  <a:cxn ang="0">
                    <a:pos x="connsiteX0" y="connsiteY0"/>
                  </a:cxn>
                  <a:cxn ang="0">
                    <a:pos x="connsiteX1" y="connsiteY1"/>
                  </a:cxn>
                  <a:cxn ang="0">
                    <a:pos x="connsiteX2" y="connsiteY2"/>
                  </a:cxn>
                  <a:cxn ang="0">
                    <a:pos x="connsiteX3" y="connsiteY3"/>
                  </a:cxn>
                </a:cxnLst>
                <a:rect l="l" t="t" r="r" b="b"/>
                <a:pathLst>
                  <a:path w="707713" h="5281">
                    <a:moveTo>
                      <a:pt x="0" y="0"/>
                    </a:moveTo>
                    <a:lnTo>
                      <a:pt x="707713" y="0"/>
                    </a:lnTo>
                    <a:lnTo>
                      <a:pt x="707713" y="5281"/>
                    </a:lnTo>
                    <a:lnTo>
                      <a:pt x="0" y="5281"/>
                    </a:lnTo>
                    <a:close/>
                  </a:path>
                </a:pathLst>
              </a:custGeom>
              <a:grpFill/>
              <a:ln w="5278" cap="flat">
                <a:solidFill>
                  <a:schemeClr val="bg1"/>
                </a:solid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A65CF0C2-D104-4742-8EFF-EE9016BDB259}"/>
                  </a:ext>
                </a:extLst>
              </p:cNvPr>
              <p:cNvSpPr/>
              <p:nvPr/>
            </p:nvSpPr>
            <p:spPr>
              <a:xfrm>
                <a:off x="7246602" y="3234028"/>
                <a:ext cx="707713" cy="5281"/>
              </a:xfrm>
              <a:custGeom>
                <a:avLst/>
                <a:gdLst>
                  <a:gd name="connsiteX0" fmla="*/ 0 w 707713"/>
                  <a:gd name="connsiteY0" fmla="*/ 0 h 5281"/>
                  <a:gd name="connsiteX1" fmla="*/ 707713 w 707713"/>
                  <a:gd name="connsiteY1" fmla="*/ 0 h 5281"/>
                  <a:gd name="connsiteX2" fmla="*/ 707713 w 707713"/>
                  <a:gd name="connsiteY2" fmla="*/ 5281 h 5281"/>
                  <a:gd name="connsiteX3" fmla="*/ 0 w 707713"/>
                  <a:gd name="connsiteY3" fmla="*/ 5281 h 5281"/>
                </a:gdLst>
                <a:ahLst/>
                <a:cxnLst>
                  <a:cxn ang="0">
                    <a:pos x="connsiteX0" y="connsiteY0"/>
                  </a:cxn>
                  <a:cxn ang="0">
                    <a:pos x="connsiteX1" y="connsiteY1"/>
                  </a:cxn>
                  <a:cxn ang="0">
                    <a:pos x="connsiteX2" y="connsiteY2"/>
                  </a:cxn>
                  <a:cxn ang="0">
                    <a:pos x="connsiteX3" y="connsiteY3"/>
                  </a:cxn>
                </a:cxnLst>
                <a:rect l="l" t="t" r="r" b="b"/>
                <a:pathLst>
                  <a:path w="707713" h="5281">
                    <a:moveTo>
                      <a:pt x="0" y="0"/>
                    </a:moveTo>
                    <a:lnTo>
                      <a:pt x="707713" y="0"/>
                    </a:lnTo>
                    <a:lnTo>
                      <a:pt x="707713" y="5281"/>
                    </a:lnTo>
                    <a:lnTo>
                      <a:pt x="0" y="5281"/>
                    </a:lnTo>
                    <a:close/>
                  </a:path>
                </a:pathLst>
              </a:custGeom>
              <a:grpFill/>
              <a:ln w="5278" cap="flat">
                <a:solidFill>
                  <a:schemeClr val="bg1"/>
                </a:solidFill>
                <a:prstDash val="solid"/>
                <a:miter/>
              </a:ln>
            </p:spPr>
            <p:txBody>
              <a:bodyPr rtlCol="0" anchor="ctr"/>
              <a:lstStyle/>
              <a:p>
                <a:endParaRPr lang="en-US"/>
              </a:p>
            </p:txBody>
          </p:sp>
        </p:grpSp>
      </p:grpSp>
      <p:grpSp>
        <p:nvGrpSpPr>
          <p:cNvPr id="75" name="Graphic 3" descr="A city block with various buildings, skyscrapers and trees">
            <a:extLst>
              <a:ext uri="{FF2B5EF4-FFF2-40B4-BE49-F238E27FC236}">
                <a16:creationId xmlns:a16="http://schemas.microsoft.com/office/drawing/2014/main" id="{90F45C76-F4EC-478F-9610-20A3DFE7E1F7}"/>
              </a:ext>
            </a:extLst>
          </p:cNvPr>
          <p:cNvGrpSpPr/>
          <p:nvPr/>
        </p:nvGrpSpPr>
        <p:grpSpPr>
          <a:xfrm>
            <a:off x="9781694" y="2919783"/>
            <a:ext cx="852678" cy="2281582"/>
            <a:chOff x="9781694" y="2919783"/>
            <a:chExt cx="852678" cy="2281582"/>
          </a:xfrm>
          <a:solidFill>
            <a:srgbClr val="165C7D"/>
          </a:solidFill>
        </p:grpSpPr>
        <p:sp>
          <p:nvSpPr>
            <p:cNvPr id="76" name="Freeform: Shape 75">
              <a:extLst>
                <a:ext uri="{FF2B5EF4-FFF2-40B4-BE49-F238E27FC236}">
                  <a16:creationId xmlns:a16="http://schemas.microsoft.com/office/drawing/2014/main" id="{7F330483-BDC7-4E61-81DC-15866C595E60}"/>
                </a:ext>
              </a:extLst>
            </p:cNvPr>
            <p:cNvSpPr/>
            <p:nvPr/>
          </p:nvSpPr>
          <p:spPr>
            <a:xfrm>
              <a:off x="9781694" y="2919783"/>
              <a:ext cx="633773" cy="110910"/>
            </a:xfrm>
            <a:custGeom>
              <a:avLst/>
              <a:gdLst>
                <a:gd name="connsiteX0" fmla="*/ 51758 w 633773"/>
                <a:gd name="connsiteY0" fmla="*/ 110910 h 110910"/>
                <a:gd name="connsiteX1" fmla="*/ 633773 w 633773"/>
                <a:gd name="connsiteY1" fmla="*/ 110910 h 110910"/>
                <a:gd name="connsiteX2" fmla="*/ 633773 w 633773"/>
                <a:gd name="connsiteY2" fmla="*/ 0 h 110910"/>
                <a:gd name="connsiteX3" fmla="*/ 0 w 633773"/>
                <a:gd name="connsiteY3" fmla="*/ 0 h 110910"/>
                <a:gd name="connsiteX4" fmla="*/ 0 w 633773"/>
                <a:gd name="connsiteY4" fmla="*/ 63847 h 110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773" h="110910">
                  <a:moveTo>
                    <a:pt x="51758" y="110910"/>
                  </a:moveTo>
                  <a:lnTo>
                    <a:pt x="633773" y="110910"/>
                  </a:lnTo>
                  <a:lnTo>
                    <a:pt x="633773" y="0"/>
                  </a:lnTo>
                  <a:lnTo>
                    <a:pt x="0" y="0"/>
                  </a:lnTo>
                  <a:lnTo>
                    <a:pt x="0" y="63847"/>
                  </a:lnTo>
                  <a:close/>
                </a:path>
              </a:pathLst>
            </a:custGeom>
            <a:grpFill/>
            <a:ln w="5278" cap="flat">
              <a:solidFill>
                <a:schemeClr val="bg1"/>
              </a:solid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4944A56-C2FB-42E8-9328-3DBF1345B396}"/>
                </a:ext>
              </a:extLst>
            </p:cNvPr>
            <p:cNvSpPr/>
            <p:nvPr/>
          </p:nvSpPr>
          <p:spPr>
            <a:xfrm>
              <a:off x="9781694" y="2983160"/>
              <a:ext cx="852678" cy="2218205"/>
            </a:xfrm>
            <a:custGeom>
              <a:avLst/>
              <a:gdLst>
                <a:gd name="connsiteX0" fmla="*/ 846589 w 852678"/>
                <a:gd name="connsiteY0" fmla="*/ 2218205 h 2218205"/>
                <a:gd name="connsiteX1" fmla="*/ 0 w 852678"/>
                <a:gd name="connsiteY1" fmla="*/ 2218205 h 2218205"/>
                <a:gd name="connsiteX2" fmla="*/ 0 w 852678"/>
                <a:gd name="connsiteY2" fmla="*/ 0 h 2218205"/>
                <a:gd name="connsiteX3" fmla="*/ 852678 w 852678"/>
                <a:gd name="connsiteY3" fmla="*/ 0 h 2218205"/>
              </a:gdLst>
              <a:ahLst/>
              <a:cxnLst>
                <a:cxn ang="0">
                  <a:pos x="connsiteX0" y="connsiteY0"/>
                </a:cxn>
                <a:cxn ang="0">
                  <a:pos x="connsiteX1" y="connsiteY1"/>
                </a:cxn>
                <a:cxn ang="0">
                  <a:pos x="connsiteX2" y="connsiteY2"/>
                </a:cxn>
                <a:cxn ang="0">
                  <a:pos x="connsiteX3" y="connsiteY3"/>
                </a:cxn>
              </a:cxnLst>
              <a:rect l="l" t="t" r="r" b="b"/>
              <a:pathLst>
                <a:path w="852678" h="2218205">
                  <a:moveTo>
                    <a:pt x="846589" y="2218205"/>
                  </a:moveTo>
                  <a:lnTo>
                    <a:pt x="0" y="2218205"/>
                  </a:lnTo>
                  <a:lnTo>
                    <a:pt x="0" y="0"/>
                  </a:lnTo>
                  <a:lnTo>
                    <a:pt x="852678" y="0"/>
                  </a:lnTo>
                  <a:close/>
                </a:path>
              </a:pathLst>
            </a:custGeom>
            <a:grpFill/>
            <a:ln w="5278" cap="flat">
              <a:solidFill>
                <a:schemeClr val="bg1"/>
              </a:solid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355FBF17-7EAB-4C66-A876-3EED4D16BDF5}"/>
                </a:ext>
              </a:extLst>
            </p:cNvPr>
            <p:cNvSpPr/>
            <p:nvPr/>
          </p:nvSpPr>
          <p:spPr>
            <a:xfrm>
              <a:off x="10410186" y="2983160"/>
              <a:ext cx="10562" cy="1267545"/>
            </a:xfrm>
            <a:custGeom>
              <a:avLst/>
              <a:gdLst>
                <a:gd name="connsiteX0" fmla="*/ 0 w 10562"/>
                <a:gd name="connsiteY0" fmla="*/ 0 h 1267545"/>
                <a:gd name="connsiteX1" fmla="*/ 10563 w 10562"/>
                <a:gd name="connsiteY1" fmla="*/ 0 h 1267545"/>
                <a:gd name="connsiteX2" fmla="*/ 10563 w 10562"/>
                <a:gd name="connsiteY2" fmla="*/ 1267546 h 1267545"/>
                <a:gd name="connsiteX3" fmla="*/ 0 w 10562"/>
                <a:gd name="connsiteY3" fmla="*/ 1267546 h 1267545"/>
              </a:gdLst>
              <a:ahLst/>
              <a:cxnLst>
                <a:cxn ang="0">
                  <a:pos x="connsiteX0" y="connsiteY0"/>
                </a:cxn>
                <a:cxn ang="0">
                  <a:pos x="connsiteX1" y="connsiteY1"/>
                </a:cxn>
                <a:cxn ang="0">
                  <a:pos x="connsiteX2" y="connsiteY2"/>
                </a:cxn>
                <a:cxn ang="0">
                  <a:pos x="connsiteX3" y="connsiteY3"/>
                </a:cxn>
              </a:cxnLst>
              <a:rect l="l" t="t" r="r" b="b"/>
              <a:pathLst>
                <a:path w="10562" h="1267545">
                  <a:moveTo>
                    <a:pt x="0" y="0"/>
                  </a:moveTo>
                  <a:lnTo>
                    <a:pt x="10563" y="0"/>
                  </a:lnTo>
                  <a:lnTo>
                    <a:pt x="10563" y="1267546"/>
                  </a:lnTo>
                  <a:lnTo>
                    <a:pt x="0" y="1267546"/>
                  </a:lnTo>
                  <a:close/>
                </a:path>
              </a:pathLst>
            </a:custGeom>
            <a:grpFill/>
            <a:ln w="5278" cap="flat">
              <a:solidFill>
                <a:schemeClr val="bg1"/>
              </a:soli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4818B19F-D1CD-4601-B682-9ED2B010F8AD}"/>
                </a:ext>
              </a:extLst>
            </p:cNvPr>
            <p:cNvSpPr/>
            <p:nvPr/>
          </p:nvSpPr>
          <p:spPr>
            <a:xfrm>
              <a:off x="10452437" y="2983160"/>
              <a:ext cx="10562" cy="1267545"/>
            </a:xfrm>
            <a:custGeom>
              <a:avLst/>
              <a:gdLst>
                <a:gd name="connsiteX0" fmla="*/ 0 w 10562"/>
                <a:gd name="connsiteY0" fmla="*/ 0 h 1267545"/>
                <a:gd name="connsiteX1" fmla="*/ 10563 w 10562"/>
                <a:gd name="connsiteY1" fmla="*/ 0 h 1267545"/>
                <a:gd name="connsiteX2" fmla="*/ 10563 w 10562"/>
                <a:gd name="connsiteY2" fmla="*/ 1267546 h 1267545"/>
                <a:gd name="connsiteX3" fmla="*/ 0 w 10562"/>
                <a:gd name="connsiteY3" fmla="*/ 1267546 h 1267545"/>
              </a:gdLst>
              <a:ahLst/>
              <a:cxnLst>
                <a:cxn ang="0">
                  <a:pos x="connsiteX0" y="connsiteY0"/>
                </a:cxn>
                <a:cxn ang="0">
                  <a:pos x="connsiteX1" y="connsiteY1"/>
                </a:cxn>
                <a:cxn ang="0">
                  <a:pos x="connsiteX2" y="connsiteY2"/>
                </a:cxn>
                <a:cxn ang="0">
                  <a:pos x="connsiteX3" y="connsiteY3"/>
                </a:cxn>
              </a:cxnLst>
              <a:rect l="l" t="t" r="r" b="b"/>
              <a:pathLst>
                <a:path w="10562" h="1267545">
                  <a:moveTo>
                    <a:pt x="0" y="0"/>
                  </a:moveTo>
                  <a:lnTo>
                    <a:pt x="10563" y="0"/>
                  </a:lnTo>
                  <a:lnTo>
                    <a:pt x="10563" y="1267546"/>
                  </a:lnTo>
                  <a:lnTo>
                    <a:pt x="0" y="1267546"/>
                  </a:lnTo>
                  <a:close/>
                </a:path>
              </a:pathLst>
            </a:custGeom>
            <a:grpFill/>
            <a:ln w="5278" cap="flat">
              <a:solidFill>
                <a:schemeClr val="bg1"/>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B91076A6-6EBC-441D-AF0D-232432FB1AC2}"/>
                </a:ext>
              </a:extLst>
            </p:cNvPr>
            <p:cNvSpPr/>
            <p:nvPr/>
          </p:nvSpPr>
          <p:spPr>
            <a:xfrm>
              <a:off x="10494689" y="2983160"/>
              <a:ext cx="10562" cy="1267545"/>
            </a:xfrm>
            <a:custGeom>
              <a:avLst/>
              <a:gdLst>
                <a:gd name="connsiteX0" fmla="*/ 0 w 10562"/>
                <a:gd name="connsiteY0" fmla="*/ 0 h 1267545"/>
                <a:gd name="connsiteX1" fmla="*/ 10563 w 10562"/>
                <a:gd name="connsiteY1" fmla="*/ 0 h 1267545"/>
                <a:gd name="connsiteX2" fmla="*/ 10563 w 10562"/>
                <a:gd name="connsiteY2" fmla="*/ 1267546 h 1267545"/>
                <a:gd name="connsiteX3" fmla="*/ 0 w 10562"/>
                <a:gd name="connsiteY3" fmla="*/ 1267546 h 1267545"/>
              </a:gdLst>
              <a:ahLst/>
              <a:cxnLst>
                <a:cxn ang="0">
                  <a:pos x="connsiteX0" y="connsiteY0"/>
                </a:cxn>
                <a:cxn ang="0">
                  <a:pos x="connsiteX1" y="connsiteY1"/>
                </a:cxn>
                <a:cxn ang="0">
                  <a:pos x="connsiteX2" y="connsiteY2"/>
                </a:cxn>
                <a:cxn ang="0">
                  <a:pos x="connsiteX3" y="connsiteY3"/>
                </a:cxn>
              </a:cxnLst>
              <a:rect l="l" t="t" r="r" b="b"/>
              <a:pathLst>
                <a:path w="10562" h="1267545">
                  <a:moveTo>
                    <a:pt x="0" y="0"/>
                  </a:moveTo>
                  <a:lnTo>
                    <a:pt x="10563" y="0"/>
                  </a:lnTo>
                  <a:lnTo>
                    <a:pt x="10563" y="1267546"/>
                  </a:lnTo>
                  <a:lnTo>
                    <a:pt x="0" y="1267546"/>
                  </a:lnTo>
                  <a:close/>
                </a:path>
              </a:pathLst>
            </a:custGeom>
            <a:grpFill/>
            <a:ln w="5278" cap="flat">
              <a:solidFill>
                <a:schemeClr val="bg1"/>
              </a:solid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27755B0-F65A-4A5D-97F1-9F0FC69F9BCA}"/>
                </a:ext>
              </a:extLst>
            </p:cNvPr>
            <p:cNvSpPr/>
            <p:nvPr/>
          </p:nvSpPr>
          <p:spPr>
            <a:xfrm>
              <a:off x="9781694" y="3300046"/>
              <a:ext cx="633773" cy="63377"/>
            </a:xfrm>
            <a:custGeom>
              <a:avLst/>
              <a:gdLst>
                <a:gd name="connsiteX0" fmla="*/ 0 w 633773"/>
                <a:gd name="connsiteY0" fmla="*/ 0 h 63377"/>
                <a:gd name="connsiteX1" fmla="*/ 633773 w 633773"/>
                <a:gd name="connsiteY1" fmla="*/ 0 h 63377"/>
                <a:gd name="connsiteX2" fmla="*/ 633773 w 633773"/>
                <a:gd name="connsiteY2" fmla="*/ 63377 h 63377"/>
                <a:gd name="connsiteX3" fmla="*/ 0 w 633773"/>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3" h="63377">
                  <a:moveTo>
                    <a:pt x="0" y="0"/>
                  </a:moveTo>
                  <a:lnTo>
                    <a:pt x="633773" y="0"/>
                  </a:lnTo>
                  <a:lnTo>
                    <a:pt x="633773" y="63377"/>
                  </a:lnTo>
                  <a:lnTo>
                    <a:pt x="0" y="63377"/>
                  </a:lnTo>
                  <a:close/>
                </a:path>
              </a:pathLst>
            </a:custGeom>
            <a:grpFill/>
            <a:ln w="5278" cap="flat">
              <a:solidFill>
                <a:schemeClr val="bg1"/>
              </a:solid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366C67B-E0DD-467B-9743-026BB175C27A}"/>
                </a:ext>
              </a:extLst>
            </p:cNvPr>
            <p:cNvSpPr/>
            <p:nvPr/>
          </p:nvSpPr>
          <p:spPr>
            <a:xfrm>
              <a:off x="9781694" y="3426801"/>
              <a:ext cx="633773" cy="63377"/>
            </a:xfrm>
            <a:custGeom>
              <a:avLst/>
              <a:gdLst>
                <a:gd name="connsiteX0" fmla="*/ 0 w 633773"/>
                <a:gd name="connsiteY0" fmla="*/ 0 h 63377"/>
                <a:gd name="connsiteX1" fmla="*/ 633773 w 633773"/>
                <a:gd name="connsiteY1" fmla="*/ 0 h 63377"/>
                <a:gd name="connsiteX2" fmla="*/ 633773 w 633773"/>
                <a:gd name="connsiteY2" fmla="*/ 63377 h 63377"/>
                <a:gd name="connsiteX3" fmla="*/ 0 w 633773"/>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3" h="63377">
                  <a:moveTo>
                    <a:pt x="0" y="0"/>
                  </a:moveTo>
                  <a:lnTo>
                    <a:pt x="633773" y="0"/>
                  </a:lnTo>
                  <a:lnTo>
                    <a:pt x="633773" y="63377"/>
                  </a:lnTo>
                  <a:lnTo>
                    <a:pt x="0" y="63377"/>
                  </a:lnTo>
                  <a:close/>
                </a:path>
              </a:pathLst>
            </a:custGeom>
            <a:grpFill/>
            <a:ln w="5278" cap="flat">
              <a:solidFill>
                <a:schemeClr val="bg1"/>
              </a:solid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D146515B-4BF2-4E7A-A8FD-43D1A7384CBF}"/>
                </a:ext>
              </a:extLst>
            </p:cNvPr>
            <p:cNvSpPr/>
            <p:nvPr/>
          </p:nvSpPr>
          <p:spPr>
            <a:xfrm>
              <a:off x="9781694" y="3564118"/>
              <a:ext cx="633773" cy="63377"/>
            </a:xfrm>
            <a:custGeom>
              <a:avLst/>
              <a:gdLst>
                <a:gd name="connsiteX0" fmla="*/ 0 w 633773"/>
                <a:gd name="connsiteY0" fmla="*/ 0 h 63377"/>
                <a:gd name="connsiteX1" fmla="*/ 633773 w 633773"/>
                <a:gd name="connsiteY1" fmla="*/ 0 h 63377"/>
                <a:gd name="connsiteX2" fmla="*/ 633773 w 633773"/>
                <a:gd name="connsiteY2" fmla="*/ 63377 h 63377"/>
                <a:gd name="connsiteX3" fmla="*/ 0 w 633773"/>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3" h="63377">
                  <a:moveTo>
                    <a:pt x="0" y="0"/>
                  </a:moveTo>
                  <a:lnTo>
                    <a:pt x="633773" y="0"/>
                  </a:lnTo>
                  <a:lnTo>
                    <a:pt x="633773" y="63377"/>
                  </a:lnTo>
                  <a:lnTo>
                    <a:pt x="0" y="63377"/>
                  </a:lnTo>
                  <a:close/>
                </a:path>
              </a:pathLst>
            </a:custGeom>
            <a:grpFill/>
            <a:ln w="5278" cap="flat">
              <a:solidFill>
                <a:schemeClr val="bg1"/>
              </a:solid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27B21AA8-0046-41B1-A836-DEA0071F0BAC}"/>
                </a:ext>
              </a:extLst>
            </p:cNvPr>
            <p:cNvSpPr/>
            <p:nvPr/>
          </p:nvSpPr>
          <p:spPr>
            <a:xfrm>
              <a:off x="9781694" y="3690873"/>
              <a:ext cx="633773" cy="63377"/>
            </a:xfrm>
            <a:custGeom>
              <a:avLst/>
              <a:gdLst>
                <a:gd name="connsiteX0" fmla="*/ 0 w 633773"/>
                <a:gd name="connsiteY0" fmla="*/ 0 h 63377"/>
                <a:gd name="connsiteX1" fmla="*/ 633773 w 633773"/>
                <a:gd name="connsiteY1" fmla="*/ 0 h 63377"/>
                <a:gd name="connsiteX2" fmla="*/ 633773 w 633773"/>
                <a:gd name="connsiteY2" fmla="*/ 63377 h 63377"/>
                <a:gd name="connsiteX3" fmla="*/ 0 w 633773"/>
                <a:gd name="connsiteY3" fmla="*/ 63377 h 63377"/>
              </a:gdLst>
              <a:ahLst/>
              <a:cxnLst>
                <a:cxn ang="0">
                  <a:pos x="connsiteX0" y="connsiteY0"/>
                </a:cxn>
                <a:cxn ang="0">
                  <a:pos x="connsiteX1" y="connsiteY1"/>
                </a:cxn>
                <a:cxn ang="0">
                  <a:pos x="connsiteX2" y="connsiteY2"/>
                </a:cxn>
                <a:cxn ang="0">
                  <a:pos x="connsiteX3" y="connsiteY3"/>
                </a:cxn>
              </a:cxnLst>
              <a:rect l="l" t="t" r="r" b="b"/>
              <a:pathLst>
                <a:path w="633773" h="63377">
                  <a:moveTo>
                    <a:pt x="0" y="0"/>
                  </a:moveTo>
                  <a:lnTo>
                    <a:pt x="633773" y="0"/>
                  </a:lnTo>
                  <a:lnTo>
                    <a:pt x="633773" y="63377"/>
                  </a:lnTo>
                  <a:lnTo>
                    <a:pt x="0" y="63377"/>
                  </a:lnTo>
                  <a:close/>
                </a:path>
              </a:pathLst>
            </a:custGeom>
            <a:grpFill/>
            <a:ln w="5278" cap="flat">
              <a:solidFill>
                <a:schemeClr val="bg1"/>
              </a:solidFill>
              <a:prstDash val="solid"/>
              <a:miter/>
            </a:ln>
          </p:spPr>
          <p:txBody>
            <a:bodyPr rtlCol="0" anchor="ctr"/>
            <a:lstStyle/>
            <a:p>
              <a:endParaRPr lang="en-US"/>
            </a:p>
          </p:txBody>
        </p:sp>
      </p:grpSp>
      <p:sp>
        <p:nvSpPr>
          <p:cNvPr id="85" name="Freeform: Shape 84">
            <a:extLst>
              <a:ext uri="{FF2B5EF4-FFF2-40B4-BE49-F238E27FC236}">
                <a16:creationId xmlns:a16="http://schemas.microsoft.com/office/drawing/2014/main" id="{962E83D1-6906-4F97-89CA-B816DE62ED18}"/>
              </a:ext>
            </a:extLst>
          </p:cNvPr>
          <p:cNvSpPr/>
          <p:nvPr/>
        </p:nvSpPr>
        <p:spPr>
          <a:xfrm>
            <a:off x="9184891" y="3685590"/>
            <a:ext cx="1959414" cy="977071"/>
          </a:xfrm>
          <a:custGeom>
            <a:avLst/>
            <a:gdLst>
              <a:gd name="connsiteX0" fmla="*/ 1730359 w 1959414"/>
              <a:gd name="connsiteY0" fmla="*/ 470435 h 977071"/>
              <a:gd name="connsiteX1" fmla="*/ 1531682 w 1959414"/>
              <a:gd name="connsiteY1" fmla="*/ 555361 h 977071"/>
              <a:gd name="connsiteX2" fmla="*/ 1453110 w 1959414"/>
              <a:gd name="connsiteY2" fmla="*/ 427091 h 977071"/>
              <a:gd name="connsiteX3" fmla="*/ 1264546 w 1959414"/>
              <a:gd name="connsiteY3" fmla="*/ 335157 h 977071"/>
              <a:gd name="connsiteX4" fmla="*/ 1128861 w 1959414"/>
              <a:gd name="connsiteY4" fmla="*/ 251916 h 977071"/>
              <a:gd name="connsiteX5" fmla="*/ 855594 w 1959414"/>
              <a:gd name="connsiteY5" fmla="*/ 100344 h 977071"/>
              <a:gd name="connsiteX6" fmla="*/ 759545 w 1959414"/>
              <a:gd name="connsiteY6" fmla="*/ 114910 h 977071"/>
              <a:gd name="connsiteX7" fmla="*/ 608517 w 1959414"/>
              <a:gd name="connsiteY7" fmla="*/ 84579 h 977071"/>
              <a:gd name="connsiteX8" fmla="*/ 360585 w 1959414"/>
              <a:gd name="connsiteY8" fmla="*/ 181 h 977071"/>
              <a:gd name="connsiteX9" fmla="*/ 106 w 1959414"/>
              <a:gd name="connsiteY9" fmla="*/ 363360 h 977071"/>
              <a:gd name="connsiteX10" fmla="*/ 372342 w 1959414"/>
              <a:gd name="connsiteY10" fmla="*/ 744685 h 977071"/>
              <a:gd name="connsiteX11" fmla="*/ 624182 w 1959414"/>
              <a:gd name="connsiteY11" fmla="*/ 646540 h 977071"/>
              <a:gd name="connsiteX12" fmla="*/ 855594 w 1959414"/>
              <a:gd name="connsiteY12" fmla="*/ 744685 h 977071"/>
              <a:gd name="connsiteX13" fmla="*/ 914403 w 1959414"/>
              <a:gd name="connsiteY13" fmla="*/ 739235 h 977071"/>
              <a:gd name="connsiteX14" fmla="*/ 997490 w 1959414"/>
              <a:gd name="connsiteY14" fmla="*/ 882710 h 977071"/>
              <a:gd name="connsiteX15" fmla="*/ 1453110 w 1959414"/>
              <a:gd name="connsiteY15" fmla="*/ 882710 h 977071"/>
              <a:gd name="connsiteX16" fmla="*/ 1499988 w 1959414"/>
              <a:gd name="connsiteY16" fmla="*/ 823220 h 977071"/>
              <a:gd name="connsiteX17" fmla="*/ 1716469 w 1959414"/>
              <a:gd name="connsiteY17" fmla="*/ 955943 h 977071"/>
              <a:gd name="connsiteX18" fmla="*/ 1959235 w 1959414"/>
              <a:gd name="connsiteY18" fmla="*/ 703548 h 977071"/>
              <a:gd name="connsiteX19" fmla="*/ 1730359 w 1959414"/>
              <a:gd name="connsiteY19" fmla="*/ 470435 h 97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59414" h="977071">
                <a:moveTo>
                  <a:pt x="1730359" y="470435"/>
                </a:moveTo>
                <a:cubicBezTo>
                  <a:pt x="1650783" y="466004"/>
                  <a:pt x="1579014" y="499932"/>
                  <a:pt x="1531682" y="555361"/>
                </a:cubicBezTo>
                <a:cubicBezTo>
                  <a:pt x="1516487" y="508467"/>
                  <a:pt x="1490360" y="464341"/>
                  <a:pt x="1453110" y="427091"/>
                </a:cubicBezTo>
                <a:cubicBezTo>
                  <a:pt x="1400200" y="374187"/>
                  <a:pt x="1333474" y="343554"/>
                  <a:pt x="1264546" y="335157"/>
                </a:cubicBezTo>
                <a:cubicBezTo>
                  <a:pt x="1209170" y="328412"/>
                  <a:pt x="1158437" y="299217"/>
                  <a:pt x="1128861" y="251916"/>
                </a:cubicBezTo>
                <a:cubicBezTo>
                  <a:pt x="1071948" y="160896"/>
                  <a:pt x="970861" y="100344"/>
                  <a:pt x="855594" y="100344"/>
                </a:cubicBezTo>
                <a:cubicBezTo>
                  <a:pt x="822141" y="100344"/>
                  <a:pt x="789882" y="105446"/>
                  <a:pt x="759545" y="114910"/>
                </a:cubicBezTo>
                <a:cubicBezTo>
                  <a:pt x="707539" y="131135"/>
                  <a:pt x="650594" y="119183"/>
                  <a:pt x="608517" y="84579"/>
                </a:cubicBezTo>
                <a:cubicBezTo>
                  <a:pt x="541469" y="29441"/>
                  <a:pt x="454833" y="-2723"/>
                  <a:pt x="360585" y="181"/>
                </a:cubicBezTo>
                <a:cubicBezTo>
                  <a:pt x="164168" y="6239"/>
                  <a:pt x="4732" y="166906"/>
                  <a:pt x="106" y="363360"/>
                </a:cubicBezTo>
                <a:cubicBezTo>
                  <a:pt x="-4832" y="573102"/>
                  <a:pt x="163714" y="744685"/>
                  <a:pt x="372342" y="744685"/>
                </a:cubicBezTo>
                <a:cubicBezTo>
                  <a:pt x="469473" y="744685"/>
                  <a:pt x="557889" y="707461"/>
                  <a:pt x="624182" y="646540"/>
                </a:cubicBezTo>
                <a:cubicBezTo>
                  <a:pt x="682748" y="707029"/>
                  <a:pt x="764753" y="744685"/>
                  <a:pt x="855594" y="744685"/>
                </a:cubicBezTo>
                <a:cubicBezTo>
                  <a:pt x="875690" y="744685"/>
                  <a:pt x="895321" y="742752"/>
                  <a:pt x="914403" y="739235"/>
                </a:cubicBezTo>
                <a:cubicBezTo>
                  <a:pt x="928604" y="791785"/>
                  <a:pt x="956242" y="841457"/>
                  <a:pt x="997490" y="882710"/>
                </a:cubicBezTo>
                <a:cubicBezTo>
                  <a:pt x="1123305" y="1008525"/>
                  <a:pt x="1327295" y="1008525"/>
                  <a:pt x="1453110" y="882710"/>
                </a:cubicBezTo>
                <a:cubicBezTo>
                  <a:pt x="1471436" y="864389"/>
                  <a:pt x="1487006" y="844372"/>
                  <a:pt x="1499988" y="823220"/>
                </a:cubicBezTo>
                <a:cubicBezTo>
                  <a:pt x="1540169" y="901977"/>
                  <a:pt x="1621994" y="955943"/>
                  <a:pt x="1716469" y="955943"/>
                </a:cubicBezTo>
                <a:cubicBezTo>
                  <a:pt x="1853781" y="955943"/>
                  <a:pt x="1964485" y="842027"/>
                  <a:pt x="1959235" y="703548"/>
                </a:cubicBezTo>
                <a:cubicBezTo>
                  <a:pt x="1954524" y="579297"/>
                  <a:pt x="1854504" y="477354"/>
                  <a:pt x="1730359" y="470435"/>
                </a:cubicBezTo>
                <a:close/>
              </a:path>
            </a:pathLst>
          </a:custGeom>
          <a:solidFill>
            <a:srgbClr val="00B050"/>
          </a:solidFill>
          <a:ln w="5278" cap="flat">
            <a:solidFill>
              <a:schemeClr val="bg1"/>
            </a:solidFill>
            <a:prstDash val="solid"/>
            <a:miter/>
          </a:ln>
        </p:spPr>
        <p:txBody>
          <a:bodyPr rtlCol="0" anchor="ctr"/>
          <a:lstStyle/>
          <a:p>
            <a:endParaRPr lang="en-US"/>
          </a:p>
        </p:txBody>
      </p:sp>
      <p:grpSp>
        <p:nvGrpSpPr>
          <p:cNvPr id="86" name="Graphic 3" descr="A city block with various buildings, skyscrapers and trees">
            <a:extLst>
              <a:ext uri="{FF2B5EF4-FFF2-40B4-BE49-F238E27FC236}">
                <a16:creationId xmlns:a16="http://schemas.microsoft.com/office/drawing/2014/main" id="{7B4B1806-5B61-4878-8339-831169CD6110}"/>
              </a:ext>
            </a:extLst>
          </p:cNvPr>
          <p:cNvGrpSpPr/>
          <p:nvPr/>
        </p:nvGrpSpPr>
        <p:grpSpPr>
          <a:xfrm>
            <a:off x="8704011" y="1842368"/>
            <a:ext cx="443910" cy="3337871"/>
            <a:chOff x="8704011" y="1842368"/>
            <a:chExt cx="443910" cy="3337871"/>
          </a:xfrm>
          <a:solidFill>
            <a:srgbClr val="165C7D"/>
          </a:solidFill>
        </p:grpSpPr>
        <p:sp>
          <p:nvSpPr>
            <p:cNvPr id="87" name="Freeform: Shape 86">
              <a:extLst>
                <a:ext uri="{FF2B5EF4-FFF2-40B4-BE49-F238E27FC236}">
                  <a16:creationId xmlns:a16="http://schemas.microsoft.com/office/drawing/2014/main" id="{C7FDB6FB-02B2-4F4B-9BFC-D2519AFF37C5}"/>
                </a:ext>
              </a:extLst>
            </p:cNvPr>
            <p:cNvSpPr/>
            <p:nvPr/>
          </p:nvSpPr>
          <p:spPr>
            <a:xfrm>
              <a:off x="8778220" y="1842368"/>
              <a:ext cx="253509" cy="205976"/>
            </a:xfrm>
            <a:custGeom>
              <a:avLst/>
              <a:gdLst>
                <a:gd name="connsiteX0" fmla="*/ 150521 w 253509"/>
                <a:gd name="connsiteY0" fmla="*/ 126755 h 205976"/>
                <a:gd name="connsiteX1" fmla="*/ 150521 w 253509"/>
                <a:gd name="connsiteY1" fmla="*/ 0 h 205976"/>
                <a:gd name="connsiteX2" fmla="*/ 145240 w 253509"/>
                <a:gd name="connsiteY2" fmla="*/ 0 h 205976"/>
                <a:gd name="connsiteX3" fmla="*/ 145240 w 253509"/>
                <a:gd name="connsiteY3" fmla="*/ 126755 h 205976"/>
                <a:gd name="connsiteX4" fmla="*/ 97707 w 253509"/>
                <a:gd name="connsiteY4" fmla="*/ 126755 h 205976"/>
                <a:gd name="connsiteX5" fmla="*/ 97707 w 253509"/>
                <a:gd name="connsiteY5" fmla="*/ 0 h 205976"/>
                <a:gd name="connsiteX6" fmla="*/ 92425 w 253509"/>
                <a:gd name="connsiteY6" fmla="*/ 0 h 205976"/>
                <a:gd name="connsiteX7" fmla="*/ 92425 w 253509"/>
                <a:gd name="connsiteY7" fmla="*/ 126755 h 205976"/>
                <a:gd name="connsiteX8" fmla="*/ 0 w 253509"/>
                <a:gd name="connsiteY8" fmla="*/ 126755 h 205976"/>
                <a:gd name="connsiteX9" fmla="*/ 0 w 253509"/>
                <a:gd name="connsiteY9" fmla="*/ 205976 h 205976"/>
                <a:gd name="connsiteX10" fmla="*/ 253509 w 253509"/>
                <a:gd name="connsiteY10" fmla="*/ 205976 h 205976"/>
                <a:gd name="connsiteX11" fmla="*/ 253509 w 253509"/>
                <a:gd name="connsiteY11" fmla="*/ 126755 h 20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09" h="205976">
                  <a:moveTo>
                    <a:pt x="150521" y="126755"/>
                  </a:moveTo>
                  <a:lnTo>
                    <a:pt x="150521" y="0"/>
                  </a:lnTo>
                  <a:lnTo>
                    <a:pt x="145240" y="0"/>
                  </a:lnTo>
                  <a:lnTo>
                    <a:pt x="145240" y="126755"/>
                  </a:lnTo>
                  <a:lnTo>
                    <a:pt x="97707" y="126755"/>
                  </a:lnTo>
                  <a:lnTo>
                    <a:pt x="97707" y="0"/>
                  </a:lnTo>
                  <a:lnTo>
                    <a:pt x="92425" y="0"/>
                  </a:lnTo>
                  <a:lnTo>
                    <a:pt x="92425" y="126755"/>
                  </a:lnTo>
                  <a:lnTo>
                    <a:pt x="0" y="126755"/>
                  </a:lnTo>
                  <a:lnTo>
                    <a:pt x="0" y="205976"/>
                  </a:lnTo>
                  <a:lnTo>
                    <a:pt x="253509" y="205976"/>
                  </a:lnTo>
                  <a:lnTo>
                    <a:pt x="253509" y="126755"/>
                  </a:lnTo>
                  <a:close/>
                </a:path>
              </a:pathLst>
            </a:custGeom>
            <a:grpFill/>
            <a:ln w="12700" cap="flat">
              <a:solidFill>
                <a:schemeClr val="bg1"/>
              </a:solid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4E88623-53C3-4567-A9E8-FB66562D87B7}"/>
                </a:ext>
              </a:extLst>
            </p:cNvPr>
            <p:cNvSpPr/>
            <p:nvPr/>
          </p:nvSpPr>
          <p:spPr>
            <a:xfrm>
              <a:off x="8704011" y="2032500"/>
              <a:ext cx="433347" cy="3147739"/>
            </a:xfrm>
            <a:custGeom>
              <a:avLst/>
              <a:gdLst>
                <a:gd name="connsiteX0" fmla="*/ 0 w 433347"/>
                <a:gd name="connsiteY0" fmla="*/ 3147739 h 3147739"/>
                <a:gd name="connsiteX1" fmla="*/ 0 w 433347"/>
                <a:gd name="connsiteY1" fmla="*/ 0 h 3147739"/>
                <a:gd name="connsiteX2" fmla="*/ 297086 w 433347"/>
                <a:gd name="connsiteY2" fmla="*/ 0 h 3147739"/>
                <a:gd name="connsiteX3" fmla="*/ 433348 w 433347"/>
                <a:gd name="connsiteY3" fmla="*/ 52814 h 3147739"/>
                <a:gd name="connsiteX4" fmla="*/ 433348 w 433347"/>
                <a:gd name="connsiteY4" fmla="*/ 3147734 h 314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47" h="3147739">
                  <a:moveTo>
                    <a:pt x="0" y="3147739"/>
                  </a:moveTo>
                  <a:lnTo>
                    <a:pt x="0" y="0"/>
                  </a:lnTo>
                  <a:lnTo>
                    <a:pt x="297086" y="0"/>
                  </a:lnTo>
                  <a:lnTo>
                    <a:pt x="433348" y="52814"/>
                  </a:lnTo>
                  <a:lnTo>
                    <a:pt x="433348" y="3147734"/>
                  </a:lnTo>
                  <a:close/>
                </a:path>
              </a:pathLst>
            </a:custGeom>
            <a:grpFill/>
            <a:ln w="12700" cap="flat">
              <a:solidFill>
                <a:schemeClr val="bg1"/>
              </a:solid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1F40E97A-FB38-43BF-9C40-6D947DE65D0B}"/>
                </a:ext>
              </a:extLst>
            </p:cNvPr>
            <p:cNvSpPr/>
            <p:nvPr/>
          </p:nvSpPr>
          <p:spPr>
            <a:xfrm>
              <a:off x="8836316" y="2095878"/>
              <a:ext cx="52814" cy="1880193"/>
            </a:xfrm>
            <a:custGeom>
              <a:avLst/>
              <a:gdLst>
                <a:gd name="connsiteX0" fmla="*/ 52814 w 52814"/>
                <a:gd name="connsiteY0" fmla="*/ 1880193 h 1880193"/>
                <a:gd name="connsiteX1" fmla="*/ 0 w 52814"/>
                <a:gd name="connsiteY1" fmla="*/ 1843223 h 1880193"/>
                <a:gd name="connsiteX2" fmla="*/ 0 w 52814"/>
                <a:gd name="connsiteY2" fmla="*/ 0 h 1880193"/>
                <a:gd name="connsiteX3" fmla="*/ 52814 w 52814"/>
                <a:gd name="connsiteY3" fmla="*/ 0 h 1880193"/>
              </a:gdLst>
              <a:ahLst/>
              <a:cxnLst>
                <a:cxn ang="0">
                  <a:pos x="connsiteX0" y="connsiteY0"/>
                </a:cxn>
                <a:cxn ang="0">
                  <a:pos x="connsiteX1" y="connsiteY1"/>
                </a:cxn>
                <a:cxn ang="0">
                  <a:pos x="connsiteX2" y="connsiteY2"/>
                </a:cxn>
                <a:cxn ang="0">
                  <a:pos x="connsiteX3" y="connsiteY3"/>
                </a:cxn>
              </a:cxnLst>
              <a:rect l="l" t="t" r="r" b="b"/>
              <a:pathLst>
                <a:path w="52814" h="1880193">
                  <a:moveTo>
                    <a:pt x="52814" y="1880193"/>
                  </a:moveTo>
                  <a:lnTo>
                    <a:pt x="0" y="1843223"/>
                  </a:lnTo>
                  <a:lnTo>
                    <a:pt x="0" y="0"/>
                  </a:lnTo>
                  <a:lnTo>
                    <a:pt x="52814" y="0"/>
                  </a:lnTo>
                  <a:close/>
                </a:path>
              </a:pathLst>
            </a:custGeom>
            <a:grpFill/>
            <a:ln w="12700" cap="flat">
              <a:solidFill>
                <a:schemeClr val="bg1"/>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89DFF2D-3880-41BB-BC20-FC8B87691911}"/>
                </a:ext>
              </a:extLst>
            </p:cNvPr>
            <p:cNvSpPr/>
            <p:nvPr/>
          </p:nvSpPr>
          <p:spPr>
            <a:xfrm>
              <a:off x="9000041" y="2032500"/>
              <a:ext cx="147880" cy="1943570"/>
            </a:xfrm>
            <a:custGeom>
              <a:avLst/>
              <a:gdLst>
                <a:gd name="connsiteX0" fmla="*/ 0 w 147880"/>
                <a:gd name="connsiteY0" fmla="*/ 0 h 1943570"/>
                <a:gd name="connsiteX1" fmla="*/ 0 w 147880"/>
                <a:gd name="connsiteY1" fmla="*/ 1373175 h 1943570"/>
                <a:gd name="connsiteX2" fmla="*/ 73940 w 147880"/>
                <a:gd name="connsiteY2" fmla="*/ 1373175 h 1943570"/>
                <a:gd name="connsiteX3" fmla="*/ 73940 w 147880"/>
                <a:gd name="connsiteY3" fmla="*/ 1943571 h 1943570"/>
                <a:gd name="connsiteX4" fmla="*/ 147880 w 147880"/>
                <a:gd name="connsiteY4" fmla="*/ 1943571 h 1943570"/>
                <a:gd name="connsiteX5" fmla="*/ 147880 w 147880"/>
                <a:gd name="connsiteY5" fmla="*/ 0 h 194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80" h="1943570">
                  <a:moveTo>
                    <a:pt x="0" y="0"/>
                  </a:moveTo>
                  <a:lnTo>
                    <a:pt x="0" y="1373175"/>
                  </a:lnTo>
                  <a:lnTo>
                    <a:pt x="73940" y="1373175"/>
                  </a:lnTo>
                  <a:lnTo>
                    <a:pt x="73940" y="1943571"/>
                  </a:lnTo>
                  <a:lnTo>
                    <a:pt x="147880" y="1943571"/>
                  </a:lnTo>
                  <a:lnTo>
                    <a:pt x="147880" y="0"/>
                  </a:lnTo>
                  <a:close/>
                </a:path>
              </a:pathLst>
            </a:custGeom>
            <a:grpFill/>
            <a:ln w="12700" cap="flat">
              <a:solidFill>
                <a:schemeClr val="bg1"/>
              </a:solidFill>
              <a:prstDash val="solid"/>
              <a:miter/>
            </a:ln>
          </p:spPr>
          <p:txBody>
            <a:bodyPr rtlCol="0" anchor="ctr"/>
            <a:lstStyle/>
            <a:p>
              <a:endParaRPr lang="en-US"/>
            </a:p>
          </p:txBody>
        </p:sp>
      </p:grpSp>
      <p:grpSp>
        <p:nvGrpSpPr>
          <p:cNvPr id="91" name="Graphic 3" descr="A city block with various buildings, skyscrapers and trees">
            <a:extLst>
              <a:ext uri="{FF2B5EF4-FFF2-40B4-BE49-F238E27FC236}">
                <a16:creationId xmlns:a16="http://schemas.microsoft.com/office/drawing/2014/main" id="{E8C4DD6E-40D2-4885-AEDE-5B597B84A06A}"/>
              </a:ext>
            </a:extLst>
          </p:cNvPr>
          <p:cNvGrpSpPr/>
          <p:nvPr/>
        </p:nvGrpSpPr>
        <p:grpSpPr>
          <a:xfrm>
            <a:off x="7954315" y="3617931"/>
            <a:ext cx="882000" cy="1584432"/>
            <a:chOff x="7954315" y="3617931"/>
            <a:chExt cx="882000" cy="1584432"/>
          </a:xfrm>
          <a:solidFill>
            <a:srgbClr val="193560"/>
          </a:solidFill>
        </p:grpSpPr>
        <p:sp>
          <p:nvSpPr>
            <p:cNvPr id="92" name="Freeform: Shape 91">
              <a:extLst>
                <a:ext uri="{FF2B5EF4-FFF2-40B4-BE49-F238E27FC236}">
                  <a16:creationId xmlns:a16="http://schemas.microsoft.com/office/drawing/2014/main" id="{4EA1DD67-BCA5-4D6C-82C7-E25FCBF49CAF}"/>
                </a:ext>
              </a:extLst>
            </p:cNvPr>
            <p:cNvSpPr/>
            <p:nvPr/>
          </p:nvSpPr>
          <p:spPr>
            <a:xfrm>
              <a:off x="7954315" y="3617931"/>
              <a:ext cx="882000" cy="1584432"/>
            </a:xfrm>
            <a:custGeom>
              <a:avLst/>
              <a:gdLst>
                <a:gd name="connsiteX0" fmla="*/ 882001 w 882000"/>
                <a:gd name="connsiteY0" fmla="*/ 1584433 h 1584432"/>
                <a:gd name="connsiteX1" fmla="*/ 558074 w 882000"/>
                <a:gd name="connsiteY1" fmla="*/ 1584433 h 1584432"/>
                <a:gd name="connsiteX2" fmla="*/ 1811 w 882000"/>
                <a:gd name="connsiteY2" fmla="*/ 1517887 h 1584432"/>
                <a:gd name="connsiteX3" fmla="*/ 0 w 882000"/>
                <a:gd name="connsiteY3" fmla="*/ 0 h 1584432"/>
                <a:gd name="connsiteX4" fmla="*/ 882001 w 882000"/>
                <a:gd name="connsiteY4" fmla="*/ 0 h 158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000" h="1584432">
                  <a:moveTo>
                    <a:pt x="882001" y="1584433"/>
                  </a:moveTo>
                  <a:lnTo>
                    <a:pt x="558074" y="1584433"/>
                  </a:lnTo>
                  <a:lnTo>
                    <a:pt x="1811" y="1517887"/>
                  </a:lnTo>
                  <a:lnTo>
                    <a:pt x="0" y="0"/>
                  </a:lnTo>
                  <a:lnTo>
                    <a:pt x="882001" y="0"/>
                  </a:lnTo>
                  <a:close/>
                </a:path>
              </a:pathLst>
            </a:custGeom>
            <a:grpFill/>
            <a:ln w="5278" cap="flat">
              <a:solidFill>
                <a:schemeClr val="bg1"/>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458C739D-A131-4D5D-AE17-9FE3798363E3}"/>
                </a:ext>
              </a:extLst>
            </p:cNvPr>
            <p:cNvSpPr/>
            <p:nvPr/>
          </p:nvSpPr>
          <p:spPr>
            <a:xfrm>
              <a:off x="8609214" y="3933819"/>
              <a:ext cx="42251" cy="158443"/>
            </a:xfrm>
            <a:custGeom>
              <a:avLst/>
              <a:gdLst>
                <a:gd name="connsiteX0" fmla="*/ 0 w 42251"/>
                <a:gd name="connsiteY0" fmla="*/ 0 h 158443"/>
                <a:gd name="connsiteX1" fmla="*/ 42252 w 42251"/>
                <a:gd name="connsiteY1" fmla="*/ 0 h 158443"/>
                <a:gd name="connsiteX2" fmla="*/ 42252 w 42251"/>
                <a:gd name="connsiteY2" fmla="*/ 158443 h 158443"/>
                <a:gd name="connsiteX3" fmla="*/ 0 w 42251"/>
                <a:gd name="connsiteY3" fmla="*/ 158443 h 158443"/>
              </a:gdLst>
              <a:ahLst/>
              <a:cxnLst>
                <a:cxn ang="0">
                  <a:pos x="connsiteX0" y="connsiteY0"/>
                </a:cxn>
                <a:cxn ang="0">
                  <a:pos x="connsiteX1" y="connsiteY1"/>
                </a:cxn>
                <a:cxn ang="0">
                  <a:pos x="connsiteX2" y="connsiteY2"/>
                </a:cxn>
                <a:cxn ang="0">
                  <a:pos x="connsiteX3" y="connsiteY3"/>
                </a:cxn>
              </a:cxnLst>
              <a:rect l="l" t="t" r="r" b="b"/>
              <a:pathLst>
                <a:path w="42251" h="158443">
                  <a:moveTo>
                    <a:pt x="0" y="0"/>
                  </a:moveTo>
                  <a:lnTo>
                    <a:pt x="42252" y="0"/>
                  </a:lnTo>
                  <a:lnTo>
                    <a:pt x="42252" y="158443"/>
                  </a:lnTo>
                  <a:lnTo>
                    <a:pt x="0" y="158443"/>
                  </a:lnTo>
                  <a:close/>
                </a:path>
              </a:pathLst>
            </a:custGeom>
            <a:grpFill/>
            <a:ln w="5278" cap="flat">
              <a:solidFill>
                <a:schemeClr val="bg1"/>
              </a:solid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2BDF73BD-1E91-4BF5-AAA3-60CE3DEFFDF9}"/>
                </a:ext>
              </a:extLst>
            </p:cNvPr>
            <p:cNvSpPr/>
            <p:nvPr/>
          </p:nvSpPr>
          <p:spPr>
            <a:xfrm>
              <a:off x="8609214" y="4250706"/>
              <a:ext cx="42251" cy="158443"/>
            </a:xfrm>
            <a:custGeom>
              <a:avLst/>
              <a:gdLst>
                <a:gd name="connsiteX0" fmla="*/ 0 w 42251"/>
                <a:gd name="connsiteY0" fmla="*/ 0 h 158443"/>
                <a:gd name="connsiteX1" fmla="*/ 42252 w 42251"/>
                <a:gd name="connsiteY1" fmla="*/ 0 h 158443"/>
                <a:gd name="connsiteX2" fmla="*/ 42252 w 42251"/>
                <a:gd name="connsiteY2" fmla="*/ 158443 h 158443"/>
                <a:gd name="connsiteX3" fmla="*/ 0 w 42251"/>
                <a:gd name="connsiteY3" fmla="*/ 158443 h 158443"/>
              </a:gdLst>
              <a:ahLst/>
              <a:cxnLst>
                <a:cxn ang="0">
                  <a:pos x="connsiteX0" y="connsiteY0"/>
                </a:cxn>
                <a:cxn ang="0">
                  <a:pos x="connsiteX1" y="connsiteY1"/>
                </a:cxn>
                <a:cxn ang="0">
                  <a:pos x="connsiteX2" y="connsiteY2"/>
                </a:cxn>
                <a:cxn ang="0">
                  <a:pos x="connsiteX3" y="connsiteY3"/>
                </a:cxn>
              </a:cxnLst>
              <a:rect l="l" t="t" r="r" b="b"/>
              <a:pathLst>
                <a:path w="42251" h="158443">
                  <a:moveTo>
                    <a:pt x="0" y="0"/>
                  </a:moveTo>
                  <a:lnTo>
                    <a:pt x="42252" y="0"/>
                  </a:lnTo>
                  <a:lnTo>
                    <a:pt x="42252" y="158443"/>
                  </a:lnTo>
                  <a:lnTo>
                    <a:pt x="0" y="158443"/>
                  </a:lnTo>
                  <a:close/>
                </a:path>
              </a:pathLst>
            </a:custGeom>
            <a:grpFill/>
            <a:ln w="5278" cap="flat">
              <a:solidFill>
                <a:schemeClr val="bg1"/>
              </a:solid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1C3F12D2-FC50-493A-8642-84B63083B5AE}"/>
                </a:ext>
              </a:extLst>
            </p:cNvPr>
            <p:cNvSpPr/>
            <p:nvPr/>
          </p:nvSpPr>
          <p:spPr>
            <a:xfrm>
              <a:off x="8609214" y="4567592"/>
              <a:ext cx="42251" cy="158443"/>
            </a:xfrm>
            <a:custGeom>
              <a:avLst/>
              <a:gdLst>
                <a:gd name="connsiteX0" fmla="*/ 0 w 42251"/>
                <a:gd name="connsiteY0" fmla="*/ 0 h 158443"/>
                <a:gd name="connsiteX1" fmla="*/ 42252 w 42251"/>
                <a:gd name="connsiteY1" fmla="*/ 0 h 158443"/>
                <a:gd name="connsiteX2" fmla="*/ 42252 w 42251"/>
                <a:gd name="connsiteY2" fmla="*/ 158443 h 158443"/>
                <a:gd name="connsiteX3" fmla="*/ 0 w 42251"/>
                <a:gd name="connsiteY3" fmla="*/ 158443 h 158443"/>
              </a:gdLst>
              <a:ahLst/>
              <a:cxnLst>
                <a:cxn ang="0">
                  <a:pos x="connsiteX0" y="connsiteY0"/>
                </a:cxn>
                <a:cxn ang="0">
                  <a:pos x="connsiteX1" y="connsiteY1"/>
                </a:cxn>
                <a:cxn ang="0">
                  <a:pos x="connsiteX2" y="connsiteY2"/>
                </a:cxn>
                <a:cxn ang="0">
                  <a:pos x="connsiteX3" y="connsiteY3"/>
                </a:cxn>
              </a:cxnLst>
              <a:rect l="l" t="t" r="r" b="b"/>
              <a:pathLst>
                <a:path w="42251" h="158443">
                  <a:moveTo>
                    <a:pt x="0" y="0"/>
                  </a:moveTo>
                  <a:lnTo>
                    <a:pt x="42252" y="0"/>
                  </a:lnTo>
                  <a:lnTo>
                    <a:pt x="42252" y="158443"/>
                  </a:lnTo>
                  <a:lnTo>
                    <a:pt x="0" y="158443"/>
                  </a:lnTo>
                  <a:close/>
                </a:path>
              </a:pathLst>
            </a:custGeom>
            <a:grpFill/>
            <a:ln w="5278" cap="flat">
              <a:solidFill>
                <a:schemeClr val="bg1"/>
              </a:solidFill>
              <a:prstDash val="solid"/>
              <a:miter/>
            </a:ln>
          </p:spPr>
          <p:txBody>
            <a:bodyPr rtlCol="0" anchor="ctr"/>
            <a:lstStyle/>
            <a:p>
              <a:endParaRPr lang="en-US"/>
            </a:p>
          </p:txBody>
        </p:sp>
      </p:grpSp>
      <p:grpSp>
        <p:nvGrpSpPr>
          <p:cNvPr id="96" name="Graphic 3" descr="A city block with various buildings, skyscrapers and trees">
            <a:extLst>
              <a:ext uri="{FF2B5EF4-FFF2-40B4-BE49-F238E27FC236}">
                <a16:creationId xmlns:a16="http://schemas.microsoft.com/office/drawing/2014/main" id="{CE3021B0-B0F4-4C41-A44C-004338DA09C0}"/>
              </a:ext>
            </a:extLst>
          </p:cNvPr>
          <p:cNvGrpSpPr/>
          <p:nvPr/>
        </p:nvGrpSpPr>
        <p:grpSpPr>
          <a:xfrm>
            <a:off x="6612829" y="3721136"/>
            <a:ext cx="1901704" cy="1481227"/>
            <a:chOff x="6612829" y="3721136"/>
            <a:chExt cx="1901704" cy="1481227"/>
          </a:xfrm>
          <a:solidFill>
            <a:srgbClr val="687DA1"/>
          </a:solidFill>
        </p:grpSpPr>
        <p:sp>
          <p:nvSpPr>
            <p:cNvPr id="97" name="Freeform: Shape 96">
              <a:extLst>
                <a:ext uri="{FF2B5EF4-FFF2-40B4-BE49-F238E27FC236}">
                  <a16:creationId xmlns:a16="http://schemas.microsoft.com/office/drawing/2014/main" id="{8742A10B-CD45-423C-863D-98341D05E9B9}"/>
                </a:ext>
              </a:extLst>
            </p:cNvPr>
            <p:cNvSpPr/>
            <p:nvPr/>
          </p:nvSpPr>
          <p:spPr>
            <a:xfrm>
              <a:off x="7563874" y="3721136"/>
              <a:ext cx="739401" cy="80647"/>
            </a:xfrm>
            <a:custGeom>
              <a:avLst/>
              <a:gdLst>
                <a:gd name="connsiteX0" fmla="*/ 26407 w 739401"/>
                <a:gd name="connsiteY0" fmla="*/ 80648 h 80647"/>
                <a:gd name="connsiteX1" fmla="*/ 739402 w 739401"/>
                <a:gd name="connsiteY1" fmla="*/ 80648 h 80647"/>
                <a:gd name="connsiteX2" fmla="*/ 739402 w 739401"/>
                <a:gd name="connsiteY2" fmla="*/ 0 h 80647"/>
                <a:gd name="connsiteX3" fmla="*/ 0 w 739401"/>
                <a:gd name="connsiteY3" fmla="*/ 0 h 80647"/>
                <a:gd name="connsiteX4" fmla="*/ 0 w 739401"/>
                <a:gd name="connsiteY4" fmla="*/ 55239 h 80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401" h="80647">
                  <a:moveTo>
                    <a:pt x="26407" y="80648"/>
                  </a:moveTo>
                  <a:lnTo>
                    <a:pt x="739402" y="80648"/>
                  </a:lnTo>
                  <a:lnTo>
                    <a:pt x="739402" y="0"/>
                  </a:lnTo>
                  <a:lnTo>
                    <a:pt x="0" y="0"/>
                  </a:lnTo>
                  <a:lnTo>
                    <a:pt x="0" y="55239"/>
                  </a:lnTo>
                  <a:close/>
                </a:path>
              </a:pathLst>
            </a:custGeom>
            <a:grpFill/>
            <a:ln w="5278" cap="flat">
              <a:solidFill>
                <a:schemeClr val="bg1"/>
              </a:solid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B9DC46F-A914-409B-A32D-C5CE5A932C31}"/>
                </a:ext>
              </a:extLst>
            </p:cNvPr>
            <p:cNvSpPr/>
            <p:nvPr/>
          </p:nvSpPr>
          <p:spPr>
            <a:xfrm>
              <a:off x="6612829" y="3776374"/>
              <a:ext cx="1901704" cy="1425989"/>
            </a:xfrm>
            <a:custGeom>
              <a:avLst/>
              <a:gdLst>
                <a:gd name="connsiteX0" fmla="*/ 951045 w 1901704"/>
                <a:gd name="connsiteY0" fmla="*/ 0 h 1425989"/>
                <a:gd name="connsiteX1" fmla="*/ 951045 w 1901704"/>
                <a:gd name="connsiteY1" fmla="*/ 475330 h 1425989"/>
                <a:gd name="connsiteX2" fmla="*/ 317272 w 1901704"/>
                <a:gd name="connsiteY2" fmla="*/ 475330 h 1425989"/>
                <a:gd name="connsiteX3" fmla="*/ 317272 w 1901704"/>
                <a:gd name="connsiteY3" fmla="*/ 792216 h 1425989"/>
                <a:gd name="connsiteX4" fmla="*/ 386 w 1901704"/>
                <a:gd name="connsiteY4" fmla="*/ 793051 h 1425989"/>
                <a:gd name="connsiteX5" fmla="*/ 0 w 1901704"/>
                <a:gd name="connsiteY5" fmla="*/ 1425989 h 1425989"/>
                <a:gd name="connsiteX6" fmla="*/ 1901705 w 1901704"/>
                <a:gd name="connsiteY6" fmla="*/ 1425989 h 1425989"/>
                <a:gd name="connsiteX7" fmla="*/ 1901705 w 1901704"/>
                <a:gd name="connsiteY7" fmla="*/ 0 h 142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1704" h="1425989">
                  <a:moveTo>
                    <a:pt x="951045" y="0"/>
                  </a:moveTo>
                  <a:lnTo>
                    <a:pt x="951045" y="475330"/>
                  </a:lnTo>
                  <a:lnTo>
                    <a:pt x="317272" y="475330"/>
                  </a:lnTo>
                  <a:lnTo>
                    <a:pt x="317272" y="792216"/>
                  </a:lnTo>
                  <a:lnTo>
                    <a:pt x="386" y="793051"/>
                  </a:lnTo>
                  <a:lnTo>
                    <a:pt x="0" y="1425989"/>
                  </a:lnTo>
                  <a:lnTo>
                    <a:pt x="1901705" y="1425989"/>
                  </a:lnTo>
                  <a:lnTo>
                    <a:pt x="1901705" y="0"/>
                  </a:lnTo>
                  <a:close/>
                </a:path>
              </a:pathLst>
            </a:custGeom>
            <a:grpFill/>
            <a:ln w="5278" cap="flat">
              <a:solidFill>
                <a:schemeClr val="bg1"/>
              </a:solid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C32AA7B0-6A8E-4342-B5D7-8EB4B4DDA21D}"/>
                </a:ext>
              </a:extLst>
            </p:cNvPr>
            <p:cNvSpPr/>
            <p:nvPr/>
          </p:nvSpPr>
          <p:spPr>
            <a:xfrm>
              <a:off x="7151494" y="4727842"/>
              <a:ext cx="148313" cy="156631"/>
            </a:xfrm>
            <a:custGeom>
              <a:avLst/>
              <a:gdLst>
                <a:gd name="connsiteX0" fmla="*/ 0 w 148313"/>
                <a:gd name="connsiteY0" fmla="*/ 0 h 156631"/>
                <a:gd name="connsiteX1" fmla="*/ 148313 w 148313"/>
                <a:gd name="connsiteY1" fmla="*/ 0 h 156631"/>
                <a:gd name="connsiteX2" fmla="*/ 148313 w 148313"/>
                <a:gd name="connsiteY2" fmla="*/ 156632 h 156631"/>
                <a:gd name="connsiteX3" fmla="*/ 0 w 148313"/>
                <a:gd name="connsiteY3" fmla="*/ 156632 h 156631"/>
              </a:gdLst>
              <a:ahLst/>
              <a:cxnLst>
                <a:cxn ang="0">
                  <a:pos x="connsiteX0" y="connsiteY0"/>
                </a:cxn>
                <a:cxn ang="0">
                  <a:pos x="connsiteX1" y="connsiteY1"/>
                </a:cxn>
                <a:cxn ang="0">
                  <a:pos x="connsiteX2" y="connsiteY2"/>
                </a:cxn>
                <a:cxn ang="0">
                  <a:pos x="connsiteX3" y="connsiteY3"/>
                </a:cxn>
              </a:cxnLst>
              <a:rect l="l" t="t" r="r" b="b"/>
              <a:pathLst>
                <a:path w="148313" h="156631">
                  <a:moveTo>
                    <a:pt x="0" y="0"/>
                  </a:moveTo>
                  <a:lnTo>
                    <a:pt x="148313" y="0"/>
                  </a:lnTo>
                  <a:lnTo>
                    <a:pt x="148313" y="156632"/>
                  </a:lnTo>
                  <a:lnTo>
                    <a:pt x="0" y="156632"/>
                  </a:lnTo>
                  <a:close/>
                </a:path>
              </a:pathLst>
            </a:custGeom>
            <a:grpFill/>
            <a:ln w="5278" cap="flat">
              <a:solidFill>
                <a:schemeClr val="bg1"/>
              </a:solid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A5176155-C186-43B5-9CE1-BF1E46C7C98D}"/>
                </a:ext>
              </a:extLst>
            </p:cNvPr>
            <p:cNvSpPr/>
            <p:nvPr/>
          </p:nvSpPr>
          <p:spPr>
            <a:xfrm>
              <a:off x="6930101" y="4727842"/>
              <a:ext cx="156869" cy="156631"/>
            </a:xfrm>
            <a:custGeom>
              <a:avLst/>
              <a:gdLst>
                <a:gd name="connsiteX0" fmla="*/ 0 w 156869"/>
                <a:gd name="connsiteY0" fmla="*/ 0 h 156631"/>
                <a:gd name="connsiteX1" fmla="*/ 156869 w 156869"/>
                <a:gd name="connsiteY1" fmla="*/ 0 h 156631"/>
                <a:gd name="connsiteX2" fmla="*/ 156869 w 156869"/>
                <a:gd name="connsiteY2" fmla="*/ 156632 h 156631"/>
                <a:gd name="connsiteX3" fmla="*/ 0 w 156869"/>
                <a:gd name="connsiteY3" fmla="*/ 156632 h 156631"/>
              </a:gdLst>
              <a:ahLst/>
              <a:cxnLst>
                <a:cxn ang="0">
                  <a:pos x="connsiteX0" y="connsiteY0"/>
                </a:cxn>
                <a:cxn ang="0">
                  <a:pos x="connsiteX1" y="connsiteY1"/>
                </a:cxn>
                <a:cxn ang="0">
                  <a:pos x="connsiteX2" y="connsiteY2"/>
                </a:cxn>
                <a:cxn ang="0">
                  <a:pos x="connsiteX3" y="connsiteY3"/>
                </a:cxn>
              </a:cxnLst>
              <a:rect l="l" t="t" r="r" b="b"/>
              <a:pathLst>
                <a:path w="156869" h="156631">
                  <a:moveTo>
                    <a:pt x="0" y="0"/>
                  </a:moveTo>
                  <a:lnTo>
                    <a:pt x="156869" y="0"/>
                  </a:lnTo>
                  <a:lnTo>
                    <a:pt x="156869" y="156632"/>
                  </a:lnTo>
                  <a:lnTo>
                    <a:pt x="0" y="156632"/>
                  </a:lnTo>
                  <a:close/>
                </a:path>
              </a:pathLst>
            </a:custGeom>
            <a:grpFill/>
            <a:ln w="5278" cap="flat">
              <a:solidFill>
                <a:schemeClr val="bg1"/>
              </a:solid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58B5C8B-F44C-47A2-AFEA-FDFA6151B27C}"/>
                </a:ext>
              </a:extLst>
            </p:cNvPr>
            <p:cNvSpPr/>
            <p:nvPr/>
          </p:nvSpPr>
          <p:spPr>
            <a:xfrm>
              <a:off x="7151494" y="4884479"/>
              <a:ext cx="148313" cy="156631"/>
            </a:xfrm>
            <a:custGeom>
              <a:avLst/>
              <a:gdLst>
                <a:gd name="connsiteX0" fmla="*/ 0 w 148313"/>
                <a:gd name="connsiteY0" fmla="*/ 0 h 156631"/>
                <a:gd name="connsiteX1" fmla="*/ 148313 w 148313"/>
                <a:gd name="connsiteY1" fmla="*/ 0 h 156631"/>
                <a:gd name="connsiteX2" fmla="*/ 148313 w 148313"/>
                <a:gd name="connsiteY2" fmla="*/ 156631 h 156631"/>
                <a:gd name="connsiteX3" fmla="*/ 0 w 148313"/>
                <a:gd name="connsiteY3" fmla="*/ 156631 h 156631"/>
              </a:gdLst>
              <a:ahLst/>
              <a:cxnLst>
                <a:cxn ang="0">
                  <a:pos x="connsiteX0" y="connsiteY0"/>
                </a:cxn>
                <a:cxn ang="0">
                  <a:pos x="connsiteX1" y="connsiteY1"/>
                </a:cxn>
                <a:cxn ang="0">
                  <a:pos x="connsiteX2" y="connsiteY2"/>
                </a:cxn>
                <a:cxn ang="0">
                  <a:pos x="connsiteX3" y="connsiteY3"/>
                </a:cxn>
              </a:cxnLst>
              <a:rect l="l" t="t" r="r" b="b"/>
              <a:pathLst>
                <a:path w="148313" h="156631">
                  <a:moveTo>
                    <a:pt x="0" y="0"/>
                  </a:moveTo>
                  <a:lnTo>
                    <a:pt x="148313" y="0"/>
                  </a:lnTo>
                  <a:lnTo>
                    <a:pt x="148313" y="156631"/>
                  </a:lnTo>
                  <a:lnTo>
                    <a:pt x="0" y="156631"/>
                  </a:lnTo>
                  <a:close/>
                </a:path>
              </a:pathLst>
            </a:custGeom>
            <a:grpFill/>
            <a:ln w="5278" cap="flat">
              <a:solidFill>
                <a:schemeClr val="bg1"/>
              </a:solid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DF425D0-A438-46E3-BB8F-768B03B34C4C}"/>
                </a:ext>
              </a:extLst>
            </p:cNvPr>
            <p:cNvSpPr/>
            <p:nvPr/>
          </p:nvSpPr>
          <p:spPr>
            <a:xfrm>
              <a:off x="6930101" y="4884479"/>
              <a:ext cx="156869" cy="156631"/>
            </a:xfrm>
            <a:custGeom>
              <a:avLst/>
              <a:gdLst>
                <a:gd name="connsiteX0" fmla="*/ 0 w 156869"/>
                <a:gd name="connsiteY0" fmla="*/ 0 h 156631"/>
                <a:gd name="connsiteX1" fmla="*/ 156869 w 156869"/>
                <a:gd name="connsiteY1" fmla="*/ 0 h 156631"/>
                <a:gd name="connsiteX2" fmla="*/ 156869 w 156869"/>
                <a:gd name="connsiteY2" fmla="*/ 156631 h 156631"/>
                <a:gd name="connsiteX3" fmla="*/ 0 w 156869"/>
                <a:gd name="connsiteY3" fmla="*/ 156631 h 156631"/>
              </a:gdLst>
              <a:ahLst/>
              <a:cxnLst>
                <a:cxn ang="0">
                  <a:pos x="connsiteX0" y="connsiteY0"/>
                </a:cxn>
                <a:cxn ang="0">
                  <a:pos x="connsiteX1" y="connsiteY1"/>
                </a:cxn>
                <a:cxn ang="0">
                  <a:pos x="connsiteX2" y="connsiteY2"/>
                </a:cxn>
                <a:cxn ang="0">
                  <a:pos x="connsiteX3" y="connsiteY3"/>
                </a:cxn>
              </a:cxnLst>
              <a:rect l="l" t="t" r="r" b="b"/>
              <a:pathLst>
                <a:path w="156869" h="156631">
                  <a:moveTo>
                    <a:pt x="0" y="0"/>
                  </a:moveTo>
                  <a:lnTo>
                    <a:pt x="156869" y="0"/>
                  </a:lnTo>
                  <a:lnTo>
                    <a:pt x="156869" y="156631"/>
                  </a:lnTo>
                  <a:lnTo>
                    <a:pt x="0" y="156631"/>
                  </a:lnTo>
                  <a:close/>
                </a:path>
              </a:pathLst>
            </a:custGeom>
            <a:grpFill/>
            <a:ln w="5278" cap="flat">
              <a:solidFill>
                <a:schemeClr val="bg1"/>
              </a:solidFill>
              <a:prstDash val="solid"/>
              <a:miter/>
            </a:ln>
          </p:spPr>
          <p:txBody>
            <a:bodyPr rtlCol="0" anchor="ctr"/>
            <a:lstStyle/>
            <a:p>
              <a:endParaRPr lang="en-US"/>
            </a:p>
          </p:txBody>
        </p:sp>
        <p:grpSp>
          <p:nvGrpSpPr>
            <p:cNvPr id="103" name="Graphic 3" descr="A city block with various buildings, skyscrapers and trees">
              <a:extLst>
                <a:ext uri="{FF2B5EF4-FFF2-40B4-BE49-F238E27FC236}">
                  <a16:creationId xmlns:a16="http://schemas.microsoft.com/office/drawing/2014/main" id="{5A4541B3-4B73-466D-BB69-877FA0291C99}"/>
                </a:ext>
              </a:extLst>
            </p:cNvPr>
            <p:cNvGrpSpPr/>
            <p:nvPr/>
          </p:nvGrpSpPr>
          <p:grpSpPr>
            <a:xfrm>
              <a:off x="8154968" y="4887289"/>
              <a:ext cx="148313" cy="315074"/>
              <a:chOff x="8154968" y="4887289"/>
              <a:chExt cx="148313" cy="315074"/>
            </a:xfrm>
            <a:grpFill/>
          </p:grpSpPr>
          <p:sp>
            <p:nvSpPr>
              <p:cNvPr id="104" name="Freeform: Shape 103">
                <a:extLst>
                  <a:ext uri="{FF2B5EF4-FFF2-40B4-BE49-F238E27FC236}">
                    <a16:creationId xmlns:a16="http://schemas.microsoft.com/office/drawing/2014/main" id="{75F9924E-2290-4CFE-A1F2-E7A951EC27A2}"/>
                  </a:ext>
                </a:extLst>
              </p:cNvPr>
              <p:cNvSpPr/>
              <p:nvPr/>
            </p:nvSpPr>
            <p:spPr>
              <a:xfrm>
                <a:off x="8154968" y="5038639"/>
                <a:ext cx="148313" cy="163724"/>
              </a:xfrm>
              <a:custGeom>
                <a:avLst/>
                <a:gdLst>
                  <a:gd name="connsiteX0" fmla="*/ 0 w 148313"/>
                  <a:gd name="connsiteY0" fmla="*/ 0 h 163724"/>
                  <a:gd name="connsiteX1" fmla="*/ 148313 w 148313"/>
                  <a:gd name="connsiteY1" fmla="*/ 0 h 163724"/>
                  <a:gd name="connsiteX2" fmla="*/ 148313 w 148313"/>
                  <a:gd name="connsiteY2" fmla="*/ 163725 h 163724"/>
                  <a:gd name="connsiteX3" fmla="*/ 0 w 148313"/>
                  <a:gd name="connsiteY3" fmla="*/ 163725 h 163724"/>
                </a:gdLst>
                <a:ahLst/>
                <a:cxnLst>
                  <a:cxn ang="0">
                    <a:pos x="connsiteX0" y="connsiteY0"/>
                  </a:cxn>
                  <a:cxn ang="0">
                    <a:pos x="connsiteX1" y="connsiteY1"/>
                  </a:cxn>
                  <a:cxn ang="0">
                    <a:pos x="connsiteX2" y="connsiteY2"/>
                  </a:cxn>
                  <a:cxn ang="0">
                    <a:pos x="connsiteX3" y="connsiteY3"/>
                  </a:cxn>
                </a:cxnLst>
                <a:rect l="l" t="t" r="r" b="b"/>
                <a:pathLst>
                  <a:path w="148313" h="163724">
                    <a:moveTo>
                      <a:pt x="0" y="0"/>
                    </a:moveTo>
                    <a:lnTo>
                      <a:pt x="148313" y="0"/>
                    </a:lnTo>
                    <a:lnTo>
                      <a:pt x="148313" y="163725"/>
                    </a:lnTo>
                    <a:lnTo>
                      <a:pt x="0" y="163725"/>
                    </a:lnTo>
                    <a:close/>
                  </a:path>
                </a:pathLst>
              </a:custGeom>
              <a:grpFill/>
              <a:ln w="5278" cap="flat">
                <a:solidFill>
                  <a:schemeClr val="bg1"/>
                </a:solid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86779938-C629-481F-9D3D-D9DF1062807D}"/>
                  </a:ext>
                </a:extLst>
              </p:cNvPr>
              <p:cNvSpPr/>
              <p:nvPr/>
            </p:nvSpPr>
            <p:spPr>
              <a:xfrm>
                <a:off x="8154968" y="4887289"/>
                <a:ext cx="148313" cy="156631"/>
              </a:xfrm>
              <a:custGeom>
                <a:avLst/>
                <a:gdLst>
                  <a:gd name="connsiteX0" fmla="*/ 0 w 148313"/>
                  <a:gd name="connsiteY0" fmla="*/ 0 h 156631"/>
                  <a:gd name="connsiteX1" fmla="*/ 148313 w 148313"/>
                  <a:gd name="connsiteY1" fmla="*/ 0 h 156631"/>
                  <a:gd name="connsiteX2" fmla="*/ 148313 w 148313"/>
                  <a:gd name="connsiteY2" fmla="*/ 156632 h 156631"/>
                  <a:gd name="connsiteX3" fmla="*/ 0 w 148313"/>
                  <a:gd name="connsiteY3" fmla="*/ 156632 h 156631"/>
                </a:gdLst>
                <a:ahLst/>
                <a:cxnLst>
                  <a:cxn ang="0">
                    <a:pos x="connsiteX0" y="connsiteY0"/>
                  </a:cxn>
                  <a:cxn ang="0">
                    <a:pos x="connsiteX1" y="connsiteY1"/>
                  </a:cxn>
                  <a:cxn ang="0">
                    <a:pos x="connsiteX2" y="connsiteY2"/>
                  </a:cxn>
                  <a:cxn ang="0">
                    <a:pos x="connsiteX3" y="connsiteY3"/>
                  </a:cxn>
                </a:cxnLst>
                <a:rect l="l" t="t" r="r" b="b"/>
                <a:pathLst>
                  <a:path w="148313" h="156631">
                    <a:moveTo>
                      <a:pt x="0" y="0"/>
                    </a:moveTo>
                    <a:lnTo>
                      <a:pt x="148313" y="0"/>
                    </a:lnTo>
                    <a:lnTo>
                      <a:pt x="148313" y="156632"/>
                    </a:lnTo>
                    <a:lnTo>
                      <a:pt x="0" y="156632"/>
                    </a:lnTo>
                    <a:close/>
                  </a:path>
                </a:pathLst>
              </a:custGeom>
              <a:grpFill/>
              <a:ln w="5278" cap="flat">
                <a:solidFill>
                  <a:schemeClr val="bg1"/>
                </a:solidFill>
                <a:prstDash val="solid"/>
                <a:miter/>
              </a:ln>
            </p:spPr>
            <p:txBody>
              <a:bodyPr rtlCol="0" anchor="ctr"/>
              <a:lstStyle/>
              <a:p>
                <a:endParaRPr lang="en-US"/>
              </a:p>
            </p:txBody>
          </p:sp>
        </p:grpSp>
        <p:grpSp>
          <p:nvGrpSpPr>
            <p:cNvPr id="106" name="Graphic 3" descr="A city block with various buildings, skyscrapers and trees">
              <a:extLst>
                <a:ext uri="{FF2B5EF4-FFF2-40B4-BE49-F238E27FC236}">
                  <a16:creationId xmlns:a16="http://schemas.microsoft.com/office/drawing/2014/main" id="{92923625-A81E-4451-AA13-B369427871B1}"/>
                </a:ext>
              </a:extLst>
            </p:cNvPr>
            <p:cNvGrpSpPr/>
            <p:nvPr/>
          </p:nvGrpSpPr>
          <p:grpSpPr>
            <a:xfrm>
              <a:off x="7943710" y="4887289"/>
              <a:ext cx="148313" cy="315074"/>
              <a:chOff x="7943710" y="4887289"/>
              <a:chExt cx="148313" cy="315074"/>
            </a:xfrm>
            <a:grpFill/>
          </p:grpSpPr>
          <p:sp>
            <p:nvSpPr>
              <p:cNvPr id="107" name="Freeform: Shape 106">
                <a:extLst>
                  <a:ext uri="{FF2B5EF4-FFF2-40B4-BE49-F238E27FC236}">
                    <a16:creationId xmlns:a16="http://schemas.microsoft.com/office/drawing/2014/main" id="{038DCD78-CB82-4ACE-AC99-2EB184CCA71B}"/>
                  </a:ext>
                </a:extLst>
              </p:cNvPr>
              <p:cNvSpPr/>
              <p:nvPr/>
            </p:nvSpPr>
            <p:spPr>
              <a:xfrm>
                <a:off x="7943710" y="5038639"/>
                <a:ext cx="148313" cy="163724"/>
              </a:xfrm>
              <a:custGeom>
                <a:avLst/>
                <a:gdLst>
                  <a:gd name="connsiteX0" fmla="*/ 0 w 148313"/>
                  <a:gd name="connsiteY0" fmla="*/ 0 h 163724"/>
                  <a:gd name="connsiteX1" fmla="*/ 148313 w 148313"/>
                  <a:gd name="connsiteY1" fmla="*/ 0 h 163724"/>
                  <a:gd name="connsiteX2" fmla="*/ 148313 w 148313"/>
                  <a:gd name="connsiteY2" fmla="*/ 163725 h 163724"/>
                  <a:gd name="connsiteX3" fmla="*/ 0 w 148313"/>
                  <a:gd name="connsiteY3" fmla="*/ 163725 h 163724"/>
                </a:gdLst>
                <a:ahLst/>
                <a:cxnLst>
                  <a:cxn ang="0">
                    <a:pos x="connsiteX0" y="connsiteY0"/>
                  </a:cxn>
                  <a:cxn ang="0">
                    <a:pos x="connsiteX1" y="connsiteY1"/>
                  </a:cxn>
                  <a:cxn ang="0">
                    <a:pos x="connsiteX2" y="connsiteY2"/>
                  </a:cxn>
                  <a:cxn ang="0">
                    <a:pos x="connsiteX3" y="connsiteY3"/>
                  </a:cxn>
                </a:cxnLst>
                <a:rect l="l" t="t" r="r" b="b"/>
                <a:pathLst>
                  <a:path w="148313" h="163724">
                    <a:moveTo>
                      <a:pt x="0" y="0"/>
                    </a:moveTo>
                    <a:lnTo>
                      <a:pt x="148313" y="0"/>
                    </a:lnTo>
                    <a:lnTo>
                      <a:pt x="148313" y="163725"/>
                    </a:lnTo>
                    <a:lnTo>
                      <a:pt x="0" y="163725"/>
                    </a:lnTo>
                    <a:close/>
                  </a:path>
                </a:pathLst>
              </a:custGeom>
              <a:grpFill/>
              <a:ln w="5278" cap="flat">
                <a:solidFill>
                  <a:schemeClr val="bg1"/>
                </a:solid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5EBEC743-848D-4B92-8C46-8C39A45BDA08}"/>
                  </a:ext>
                </a:extLst>
              </p:cNvPr>
              <p:cNvSpPr/>
              <p:nvPr/>
            </p:nvSpPr>
            <p:spPr>
              <a:xfrm>
                <a:off x="7943710" y="4887289"/>
                <a:ext cx="148313" cy="156631"/>
              </a:xfrm>
              <a:custGeom>
                <a:avLst/>
                <a:gdLst>
                  <a:gd name="connsiteX0" fmla="*/ 0 w 148313"/>
                  <a:gd name="connsiteY0" fmla="*/ 0 h 156631"/>
                  <a:gd name="connsiteX1" fmla="*/ 148313 w 148313"/>
                  <a:gd name="connsiteY1" fmla="*/ 0 h 156631"/>
                  <a:gd name="connsiteX2" fmla="*/ 148313 w 148313"/>
                  <a:gd name="connsiteY2" fmla="*/ 156632 h 156631"/>
                  <a:gd name="connsiteX3" fmla="*/ 0 w 148313"/>
                  <a:gd name="connsiteY3" fmla="*/ 156632 h 156631"/>
                </a:gdLst>
                <a:ahLst/>
                <a:cxnLst>
                  <a:cxn ang="0">
                    <a:pos x="connsiteX0" y="connsiteY0"/>
                  </a:cxn>
                  <a:cxn ang="0">
                    <a:pos x="connsiteX1" y="connsiteY1"/>
                  </a:cxn>
                  <a:cxn ang="0">
                    <a:pos x="connsiteX2" y="connsiteY2"/>
                  </a:cxn>
                  <a:cxn ang="0">
                    <a:pos x="connsiteX3" y="connsiteY3"/>
                  </a:cxn>
                </a:cxnLst>
                <a:rect l="l" t="t" r="r" b="b"/>
                <a:pathLst>
                  <a:path w="148313" h="156631">
                    <a:moveTo>
                      <a:pt x="0" y="0"/>
                    </a:moveTo>
                    <a:lnTo>
                      <a:pt x="148313" y="0"/>
                    </a:lnTo>
                    <a:lnTo>
                      <a:pt x="148313" y="156632"/>
                    </a:lnTo>
                    <a:lnTo>
                      <a:pt x="0" y="156632"/>
                    </a:lnTo>
                    <a:close/>
                  </a:path>
                </a:pathLst>
              </a:custGeom>
              <a:grpFill/>
              <a:ln w="5278" cap="flat">
                <a:solidFill>
                  <a:schemeClr val="bg1"/>
                </a:solidFill>
                <a:prstDash val="solid"/>
                <a:miter/>
              </a:ln>
            </p:spPr>
            <p:txBody>
              <a:bodyPr rtlCol="0" anchor="ctr"/>
              <a:lstStyle/>
              <a:p>
                <a:endParaRPr lang="en-US"/>
              </a:p>
            </p:txBody>
          </p:sp>
        </p:grpSp>
        <p:grpSp>
          <p:nvGrpSpPr>
            <p:cNvPr id="109" name="Graphic 3" descr="A city block with various buildings, skyscrapers and trees">
              <a:extLst>
                <a:ext uri="{FF2B5EF4-FFF2-40B4-BE49-F238E27FC236}">
                  <a16:creationId xmlns:a16="http://schemas.microsoft.com/office/drawing/2014/main" id="{FE9959AF-A09A-447F-BFF7-3126DEE7EF62}"/>
                </a:ext>
              </a:extLst>
            </p:cNvPr>
            <p:cNvGrpSpPr/>
            <p:nvPr/>
          </p:nvGrpSpPr>
          <p:grpSpPr>
            <a:xfrm>
              <a:off x="7563874" y="4887289"/>
              <a:ext cx="315312" cy="315074"/>
              <a:chOff x="7563874" y="4887289"/>
              <a:chExt cx="315312" cy="315074"/>
            </a:xfrm>
            <a:grpFill/>
          </p:grpSpPr>
          <p:sp>
            <p:nvSpPr>
              <p:cNvPr id="110" name="Freeform: Shape 109">
                <a:extLst>
                  <a:ext uri="{FF2B5EF4-FFF2-40B4-BE49-F238E27FC236}">
                    <a16:creationId xmlns:a16="http://schemas.microsoft.com/office/drawing/2014/main" id="{3BD74B85-4A69-40DA-AEB4-07AAEE39B6FC}"/>
                  </a:ext>
                </a:extLst>
              </p:cNvPr>
              <p:cNvSpPr/>
              <p:nvPr/>
            </p:nvSpPr>
            <p:spPr>
              <a:xfrm>
                <a:off x="7563874" y="5038639"/>
                <a:ext cx="315312" cy="163724"/>
              </a:xfrm>
              <a:custGeom>
                <a:avLst/>
                <a:gdLst>
                  <a:gd name="connsiteX0" fmla="*/ 0 w 315312"/>
                  <a:gd name="connsiteY0" fmla="*/ 0 h 163724"/>
                  <a:gd name="connsiteX1" fmla="*/ 315313 w 315312"/>
                  <a:gd name="connsiteY1" fmla="*/ 0 h 163724"/>
                  <a:gd name="connsiteX2" fmla="*/ 315313 w 315312"/>
                  <a:gd name="connsiteY2" fmla="*/ 163725 h 163724"/>
                  <a:gd name="connsiteX3" fmla="*/ 0 w 315312"/>
                  <a:gd name="connsiteY3" fmla="*/ 163725 h 163724"/>
                </a:gdLst>
                <a:ahLst/>
                <a:cxnLst>
                  <a:cxn ang="0">
                    <a:pos x="connsiteX0" y="connsiteY0"/>
                  </a:cxn>
                  <a:cxn ang="0">
                    <a:pos x="connsiteX1" y="connsiteY1"/>
                  </a:cxn>
                  <a:cxn ang="0">
                    <a:pos x="connsiteX2" y="connsiteY2"/>
                  </a:cxn>
                  <a:cxn ang="0">
                    <a:pos x="connsiteX3" y="connsiteY3"/>
                  </a:cxn>
                </a:cxnLst>
                <a:rect l="l" t="t" r="r" b="b"/>
                <a:pathLst>
                  <a:path w="315312" h="163724">
                    <a:moveTo>
                      <a:pt x="0" y="0"/>
                    </a:moveTo>
                    <a:lnTo>
                      <a:pt x="315313" y="0"/>
                    </a:lnTo>
                    <a:lnTo>
                      <a:pt x="315313" y="163725"/>
                    </a:lnTo>
                    <a:lnTo>
                      <a:pt x="0" y="163725"/>
                    </a:lnTo>
                    <a:close/>
                  </a:path>
                </a:pathLst>
              </a:custGeom>
              <a:grpFill/>
              <a:ln w="5278" cap="flat">
                <a:solidFill>
                  <a:schemeClr val="bg1"/>
                </a:solid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EB48834D-E3F0-4A87-8D60-7177DB659FA4}"/>
                  </a:ext>
                </a:extLst>
              </p:cNvPr>
              <p:cNvSpPr/>
              <p:nvPr/>
            </p:nvSpPr>
            <p:spPr>
              <a:xfrm>
                <a:off x="7563874" y="4887289"/>
                <a:ext cx="315312" cy="156631"/>
              </a:xfrm>
              <a:custGeom>
                <a:avLst/>
                <a:gdLst>
                  <a:gd name="connsiteX0" fmla="*/ 0 w 315312"/>
                  <a:gd name="connsiteY0" fmla="*/ 0 h 156631"/>
                  <a:gd name="connsiteX1" fmla="*/ 315313 w 315312"/>
                  <a:gd name="connsiteY1" fmla="*/ 0 h 156631"/>
                  <a:gd name="connsiteX2" fmla="*/ 315313 w 315312"/>
                  <a:gd name="connsiteY2" fmla="*/ 156632 h 156631"/>
                  <a:gd name="connsiteX3" fmla="*/ 0 w 315312"/>
                  <a:gd name="connsiteY3" fmla="*/ 156632 h 156631"/>
                </a:gdLst>
                <a:ahLst/>
                <a:cxnLst>
                  <a:cxn ang="0">
                    <a:pos x="connsiteX0" y="connsiteY0"/>
                  </a:cxn>
                  <a:cxn ang="0">
                    <a:pos x="connsiteX1" y="connsiteY1"/>
                  </a:cxn>
                  <a:cxn ang="0">
                    <a:pos x="connsiteX2" y="connsiteY2"/>
                  </a:cxn>
                  <a:cxn ang="0">
                    <a:pos x="connsiteX3" y="connsiteY3"/>
                  </a:cxn>
                </a:cxnLst>
                <a:rect l="l" t="t" r="r" b="b"/>
                <a:pathLst>
                  <a:path w="315312" h="156631">
                    <a:moveTo>
                      <a:pt x="0" y="0"/>
                    </a:moveTo>
                    <a:lnTo>
                      <a:pt x="315313" y="0"/>
                    </a:lnTo>
                    <a:lnTo>
                      <a:pt x="315313" y="156632"/>
                    </a:lnTo>
                    <a:lnTo>
                      <a:pt x="0" y="156632"/>
                    </a:lnTo>
                    <a:close/>
                  </a:path>
                </a:pathLst>
              </a:custGeom>
              <a:grpFill/>
              <a:ln w="5278" cap="flat">
                <a:solidFill>
                  <a:schemeClr val="bg1"/>
                </a:solidFill>
                <a:prstDash val="solid"/>
                <a:miter/>
              </a:ln>
            </p:spPr>
            <p:txBody>
              <a:bodyPr rtlCol="0" anchor="ctr"/>
              <a:lstStyle/>
              <a:p>
                <a:endParaRPr lang="en-US"/>
              </a:p>
            </p:txBody>
          </p:sp>
        </p:grpSp>
        <p:sp>
          <p:nvSpPr>
            <p:cNvPr id="112" name="Freeform: Shape 111">
              <a:extLst>
                <a:ext uri="{FF2B5EF4-FFF2-40B4-BE49-F238E27FC236}">
                  <a16:creationId xmlns:a16="http://schemas.microsoft.com/office/drawing/2014/main" id="{E97D72FA-BB3B-4E4C-AA7C-DF486CE464D5}"/>
                </a:ext>
              </a:extLst>
            </p:cNvPr>
            <p:cNvSpPr/>
            <p:nvPr/>
          </p:nvSpPr>
          <p:spPr>
            <a:xfrm>
              <a:off x="7563636" y="4546461"/>
              <a:ext cx="739401" cy="179574"/>
            </a:xfrm>
            <a:custGeom>
              <a:avLst/>
              <a:gdLst>
                <a:gd name="connsiteX0" fmla="*/ 0 w 739401"/>
                <a:gd name="connsiteY0" fmla="*/ 179574 h 179574"/>
                <a:gd name="connsiteX1" fmla="*/ 739402 w 739401"/>
                <a:gd name="connsiteY1" fmla="*/ 179574 h 179574"/>
                <a:gd name="connsiteX2" fmla="*/ 739402 w 739401"/>
                <a:gd name="connsiteY2" fmla="*/ 21131 h 179574"/>
                <a:gd name="connsiteX3" fmla="*/ 421602 w 739401"/>
                <a:gd name="connsiteY3" fmla="*/ 21131 h 179574"/>
                <a:gd name="connsiteX4" fmla="*/ 398891 w 739401"/>
                <a:gd name="connsiteY4" fmla="*/ 1003 h 179574"/>
                <a:gd name="connsiteX5" fmla="*/ 0 w 739401"/>
                <a:gd name="connsiteY5" fmla="*/ 0 h 17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401" h="179574">
                  <a:moveTo>
                    <a:pt x="0" y="179574"/>
                  </a:moveTo>
                  <a:lnTo>
                    <a:pt x="739402" y="179574"/>
                  </a:lnTo>
                  <a:lnTo>
                    <a:pt x="739402" y="21131"/>
                  </a:lnTo>
                  <a:lnTo>
                    <a:pt x="421602" y="21131"/>
                  </a:lnTo>
                  <a:lnTo>
                    <a:pt x="398891" y="1003"/>
                  </a:lnTo>
                  <a:lnTo>
                    <a:pt x="0" y="0"/>
                  </a:lnTo>
                  <a:close/>
                </a:path>
              </a:pathLst>
            </a:custGeom>
            <a:grpFill/>
            <a:ln w="5278" cap="flat">
              <a:solidFill>
                <a:schemeClr val="bg1"/>
              </a:solid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2B70C62E-F438-454F-8282-33BFB1DEC2FF}"/>
                </a:ext>
              </a:extLst>
            </p:cNvPr>
            <p:cNvSpPr/>
            <p:nvPr/>
          </p:nvSpPr>
          <p:spPr>
            <a:xfrm>
              <a:off x="7563636" y="4224293"/>
              <a:ext cx="739401" cy="184855"/>
            </a:xfrm>
            <a:custGeom>
              <a:avLst/>
              <a:gdLst>
                <a:gd name="connsiteX0" fmla="*/ 0 w 739401"/>
                <a:gd name="connsiteY0" fmla="*/ 184856 h 184855"/>
                <a:gd name="connsiteX1" fmla="*/ 739402 w 739401"/>
                <a:gd name="connsiteY1" fmla="*/ 184856 h 184855"/>
                <a:gd name="connsiteX2" fmla="*/ 739402 w 739401"/>
                <a:gd name="connsiteY2" fmla="*/ 26412 h 184855"/>
                <a:gd name="connsiteX3" fmla="*/ 421776 w 739401"/>
                <a:gd name="connsiteY3" fmla="*/ 26412 h 184855"/>
                <a:gd name="connsiteX4" fmla="*/ 387272 w 739401"/>
                <a:gd name="connsiteY4" fmla="*/ 0 h 184855"/>
                <a:gd name="connsiteX5" fmla="*/ 0 w 739401"/>
                <a:gd name="connsiteY5" fmla="*/ 0 h 1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401" h="184855">
                  <a:moveTo>
                    <a:pt x="0" y="184856"/>
                  </a:moveTo>
                  <a:lnTo>
                    <a:pt x="739402" y="184856"/>
                  </a:lnTo>
                  <a:lnTo>
                    <a:pt x="739402" y="26412"/>
                  </a:lnTo>
                  <a:lnTo>
                    <a:pt x="421776" y="26412"/>
                  </a:lnTo>
                  <a:lnTo>
                    <a:pt x="387272" y="0"/>
                  </a:lnTo>
                  <a:lnTo>
                    <a:pt x="0" y="0"/>
                  </a:lnTo>
                  <a:close/>
                </a:path>
              </a:pathLst>
            </a:custGeom>
            <a:grpFill/>
            <a:ln w="5278" cap="flat">
              <a:solidFill>
                <a:schemeClr val="bg1"/>
              </a:solid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AE138E2-BA8C-4488-AAF3-61DDD4CCBFE2}"/>
                </a:ext>
              </a:extLst>
            </p:cNvPr>
            <p:cNvSpPr/>
            <p:nvPr/>
          </p:nvSpPr>
          <p:spPr>
            <a:xfrm>
              <a:off x="7563636" y="3933819"/>
              <a:ext cx="739401" cy="158443"/>
            </a:xfrm>
            <a:custGeom>
              <a:avLst/>
              <a:gdLst>
                <a:gd name="connsiteX0" fmla="*/ 0 w 739401"/>
                <a:gd name="connsiteY0" fmla="*/ 0 h 158443"/>
                <a:gd name="connsiteX1" fmla="*/ 739402 w 739401"/>
                <a:gd name="connsiteY1" fmla="*/ 0 h 158443"/>
                <a:gd name="connsiteX2" fmla="*/ 739402 w 739401"/>
                <a:gd name="connsiteY2" fmla="*/ 158443 h 158443"/>
                <a:gd name="connsiteX3" fmla="*/ 0 w 739401"/>
                <a:gd name="connsiteY3" fmla="*/ 158443 h 158443"/>
              </a:gdLst>
              <a:ahLst/>
              <a:cxnLst>
                <a:cxn ang="0">
                  <a:pos x="connsiteX0" y="connsiteY0"/>
                </a:cxn>
                <a:cxn ang="0">
                  <a:pos x="connsiteX1" y="connsiteY1"/>
                </a:cxn>
                <a:cxn ang="0">
                  <a:pos x="connsiteX2" y="connsiteY2"/>
                </a:cxn>
                <a:cxn ang="0">
                  <a:pos x="connsiteX3" y="connsiteY3"/>
                </a:cxn>
              </a:cxnLst>
              <a:rect l="l" t="t" r="r" b="b"/>
              <a:pathLst>
                <a:path w="739401" h="158443">
                  <a:moveTo>
                    <a:pt x="0" y="0"/>
                  </a:moveTo>
                  <a:lnTo>
                    <a:pt x="739402" y="0"/>
                  </a:lnTo>
                  <a:lnTo>
                    <a:pt x="739402" y="158443"/>
                  </a:lnTo>
                  <a:lnTo>
                    <a:pt x="0" y="158443"/>
                  </a:lnTo>
                  <a:close/>
                </a:path>
              </a:pathLst>
            </a:custGeom>
            <a:grpFill/>
            <a:ln w="5278" cap="flat">
              <a:solidFill>
                <a:schemeClr val="bg1"/>
              </a:solid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BADC4737-9CAB-4349-A9C4-0CCE5DA61691}"/>
                </a:ext>
              </a:extLst>
            </p:cNvPr>
            <p:cNvSpPr/>
            <p:nvPr/>
          </p:nvSpPr>
          <p:spPr>
            <a:xfrm>
              <a:off x="7246988" y="4514778"/>
              <a:ext cx="739401" cy="52814"/>
            </a:xfrm>
            <a:custGeom>
              <a:avLst/>
              <a:gdLst>
                <a:gd name="connsiteX0" fmla="*/ 0 w 739401"/>
                <a:gd name="connsiteY0" fmla="*/ 0 h 52814"/>
                <a:gd name="connsiteX1" fmla="*/ 739402 w 739401"/>
                <a:gd name="connsiteY1" fmla="*/ 0 h 52814"/>
                <a:gd name="connsiteX2" fmla="*/ 739402 w 739401"/>
                <a:gd name="connsiteY2" fmla="*/ 52814 h 52814"/>
                <a:gd name="connsiteX3" fmla="*/ 0 w 739401"/>
                <a:gd name="connsiteY3" fmla="*/ 52814 h 52814"/>
              </a:gdLst>
              <a:ahLst/>
              <a:cxnLst>
                <a:cxn ang="0">
                  <a:pos x="connsiteX0" y="connsiteY0"/>
                </a:cxn>
                <a:cxn ang="0">
                  <a:pos x="connsiteX1" y="connsiteY1"/>
                </a:cxn>
                <a:cxn ang="0">
                  <a:pos x="connsiteX2" y="connsiteY2"/>
                </a:cxn>
                <a:cxn ang="0">
                  <a:pos x="connsiteX3" y="connsiteY3"/>
                </a:cxn>
              </a:cxnLst>
              <a:rect l="l" t="t" r="r" b="b"/>
              <a:pathLst>
                <a:path w="739401" h="52814">
                  <a:moveTo>
                    <a:pt x="0" y="0"/>
                  </a:moveTo>
                  <a:lnTo>
                    <a:pt x="739402" y="0"/>
                  </a:lnTo>
                  <a:lnTo>
                    <a:pt x="739402" y="52814"/>
                  </a:lnTo>
                  <a:lnTo>
                    <a:pt x="0" y="52814"/>
                  </a:lnTo>
                  <a:close/>
                </a:path>
              </a:pathLst>
            </a:custGeom>
            <a:grpFill/>
            <a:ln w="5278" cap="flat">
              <a:solidFill>
                <a:schemeClr val="bg1"/>
              </a:solid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AEE4E55-34FF-4877-B0A6-9484B0E87202}"/>
                </a:ext>
              </a:extLst>
            </p:cNvPr>
            <p:cNvSpPr/>
            <p:nvPr/>
          </p:nvSpPr>
          <p:spPr>
            <a:xfrm>
              <a:off x="7241706" y="4198890"/>
              <a:ext cx="744683" cy="52814"/>
            </a:xfrm>
            <a:custGeom>
              <a:avLst/>
              <a:gdLst>
                <a:gd name="connsiteX0" fmla="*/ 0 w 744683"/>
                <a:gd name="connsiteY0" fmla="*/ 0 h 52814"/>
                <a:gd name="connsiteX1" fmla="*/ 744683 w 744683"/>
                <a:gd name="connsiteY1" fmla="*/ 0 h 52814"/>
                <a:gd name="connsiteX2" fmla="*/ 744683 w 744683"/>
                <a:gd name="connsiteY2" fmla="*/ 52814 h 52814"/>
                <a:gd name="connsiteX3" fmla="*/ 0 w 744683"/>
                <a:gd name="connsiteY3" fmla="*/ 52814 h 52814"/>
              </a:gdLst>
              <a:ahLst/>
              <a:cxnLst>
                <a:cxn ang="0">
                  <a:pos x="connsiteX0" y="connsiteY0"/>
                </a:cxn>
                <a:cxn ang="0">
                  <a:pos x="connsiteX1" y="connsiteY1"/>
                </a:cxn>
                <a:cxn ang="0">
                  <a:pos x="connsiteX2" y="connsiteY2"/>
                </a:cxn>
                <a:cxn ang="0">
                  <a:pos x="connsiteX3" y="connsiteY3"/>
                </a:cxn>
              </a:cxnLst>
              <a:rect l="l" t="t" r="r" b="b"/>
              <a:pathLst>
                <a:path w="744683" h="52814">
                  <a:moveTo>
                    <a:pt x="0" y="0"/>
                  </a:moveTo>
                  <a:lnTo>
                    <a:pt x="744683" y="0"/>
                  </a:lnTo>
                  <a:lnTo>
                    <a:pt x="744683" y="52814"/>
                  </a:lnTo>
                  <a:lnTo>
                    <a:pt x="0" y="52814"/>
                  </a:lnTo>
                  <a:close/>
                </a:path>
              </a:pathLst>
            </a:custGeom>
            <a:grpFill/>
            <a:ln w="5278" cap="flat">
              <a:solidFill>
                <a:schemeClr val="bg1"/>
              </a:solidFill>
              <a:prstDash val="solid"/>
              <a:miter/>
            </a:ln>
          </p:spPr>
          <p:txBody>
            <a:bodyPr rtlCol="0" anchor="ctr"/>
            <a:lstStyle/>
            <a:p>
              <a:endParaRPr lang="en-US"/>
            </a:p>
          </p:txBody>
        </p:sp>
      </p:grpSp>
      <p:grpSp>
        <p:nvGrpSpPr>
          <p:cNvPr id="117" name="Graphic 3" descr="A city block with various buildings, skyscrapers and trees">
            <a:extLst>
              <a:ext uri="{FF2B5EF4-FFF2-40B4-BE49-F238E27FC236}">
                <a16:creationId xmlns:a16="http://schemas.microsoft.com/office/drawing/2014/main" id="{52C7A5ED-4760-41F6-B145-B3F1A47CD06B}"/>
              </a:ext>
            </a:extLst>
          </p:cNvPr>
          <p:cNvGrpSpPr/>
          <p:nvPr/>
        </p:nvGrpSpPr>
        <p:grpSpPr>
          <a:xfrm>
            <a:off x="8836316" y="3934965"/>
            <a:ext cx="2529810" cy="1267398"/>
            <a:chOff x="8836316" y="3934965"/>
            <a:chExt cx="2529810" cy="1267398"/>
          </a:xfrm>
          <a:solidFill>
            <a:srgbClr val="687DA1"/>
          </a:solidFill>
        </p:grpSpPr>
        <p:sp>
          <p:nvSpPr>
            <p:cNvPr id="118" name="Freeform: Shape 117">
              <a:extLst>
                <a:ext uri="{FF2B5EF4-FFF2-40B4-BE49-F238E27FC236}">
                  <a16:creationId xmlns:a16="http://schemas.microsoft.com/office/drawing/2014/main" id="{876B0863-6FAE-4AC6-8FBB-5644BC063555}"/>
                </a:ext>
              </a:extLst>
            </p:cNvPr>
            <p:cNvSpPr/>
            <p:nvPr/>
          </p:nvSpPr>
          <p:spPr>
            <a:xfrm>
              <a:off x="8883849" y="4863379"/>
              <a:ext cx="1151354" cy="338984"/>
            </a:xfrm>
            <a:custGeom>
              <a:avLst/>
              <a:gdLst>
                <a:gd name="connsiteX0" fmla="*/ 1151354 w 1151354"/>
                <a:gd name="connsiteY0" fmla="*/ 0 h 338984"/>
                <a:gd name="connsiteX1" fmla="*/ 0 w 1151354"/>
                <a:gd name="connsiteY1" fmla="*/ 1812 h 338984"/>
                <a:gd name="connsiteX2" fmla="*/ 0 w 1151354"/>
                <a:gd name="connsiteY2" fmla="*/ 311151 h 338984"/>
                <a:gd name="connsiteX3" fmla="*/ 33537 w 1151354"/>
                <a:gd name="connsiteY3" fmla="*/ 338984 h 338984"/>
                <a:gd name="connsiteX4" fmla="*/ 1128301 w 1151354"/>
                <a:gd name="connsiteY4" fmla="*/ 338086 h 338984"/>
                <a:gd name="connsiteX5" fmla="*/ 1151354 w 1151354"/>
                <a:gd name="connsiteY5" fmla="*/ 322110 h 33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354" h="338984">
                  <a:moveTo>
                    <a:pt x="1151354" y="0"/>
                  </a:moveTo>
                  <a:lnTo>
                    <a:pt x="0" y="1812"/>
                  </a:lnTo>
                  <a:lnTo>
                    <a:pt x="0" y="311151"/>
                  </a:lnTo>
                  <a:lnTo>
                    <a:pt x="33537" y="338984"/>
                  </a:lnTo>
                  <a:lnTo>
                    <a:pt x="1128301" y="338086"/>
                  </a:lnTo>
                  <a:lnTo>
                    <a:pt x="1151354" y="322110"/>
                  </a:lnTo>
                  <a:close/>
                </a:path>
              </a:pathLst>
            </a:custGeom>
            <a:grpFill/>
            <a:ln w="5278" cap="flat">
              <a:solidFill>
                <a:schemeClr val="bg1"/>
              </a:solid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95AB8244-4491-4B31-9320-45AE15C74518}"/>
                </a:ext>
              </a:extLst>
            </p:cNvPr>
            <p:cNvSpPr/>
            <p:nvPr/>
          </p:nvSpPr>
          <p:spPr>
            <a:xfrm>
              <a:off x="10635703" y="4292170"/>
              <a:ext cx="306323" cy="22689"/>
            </a:xfrm>
            <a:custGeom>
              <a:avLst/>
              <a:gdLst>
                <a:gd name="connsiteX0" fmla="*/ 0 w 306323"/>
                <a:gd name="connsiteY0" fmla="*/ 0 h 22689"/>
                <a:gd name="connsiteX1" fmla="*/ 306324 w 306323"/>
                <a:gd name="connsiteY1" fmla="*/ 0 h 22689"/>
                <a:gd name="connsiteX2" fmla="*/ 306324 w 306323"/>
                <a:gd name="connsiteY2" fmla="*/ 22689 h 22689"/>
                <a:gd name="connsiteX3" fmla="*/ 0 w 306323"/>
                <a:gd name="connsiteY3" fmla="*/ 22689 h 22689"/>
              </a:gdLst>
              <a:ahLst/>
              <a:cxnLst>
                <a:cxn ang="0">
                  <a:pos x="connsiteX0" y="connsiteY0"/>
                </a:cxn>
                <a:cxn ang="0">
                  <a:pos x="connsiteX1" y="connsiteY1"/>
                </a:cxn>
                <a:cxn ang="0">
                  <a:pos x="connsiteX2" y="connsiteY2"/>
                </a:cxn>
                <a:cxn ang="0">
                  <a:pos x="connsiteX3" y="connsiteY3"/>
                </a:cxn>
              </a:cxnLst>
              <a:rect l="l" t="t" r="r" b="b"/>
              <a:pathLst>
                <a:path w="306323" h="22689">
                  <a:moveTo>
                    <a:pt x="0" y="0"/>
                  </a:moveTo>
                  <a:lnTo>
                    <a:pt x="306324" y="0"/>
                  </a:lnTo>
                  <a:lnTo>
                    <a:pt x="306324" y="22689"/>
                  </a:lnTo>
                  <a:lnTo>
                    <a:pt x="0" y="22689"/>
                  </a:lnTo>
                  <a:close/>
                </a:path>
              </a:pathLst>
            </a:custGeom>
            <a:grpFill/>
            <a:ln w="5278" cap="flat">
              <a:solidFill>
                <a:schemeClr val="bg1"/>
              </a:solid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F7B3DB2-475C-43C7-8F83-A06F1C7847A3}"/>
                </a:ext>
              </a:extLst>
            </p:cNvPr>
            <p:cNvSpPr/>
            <p:nvPr/>
          </p:nvSpPr>
          <p:spPr>
            <a:xfrm>
              <a:off x="8836316" y="3934965"/>
              <a:ext cx="2529810" cy="1267398"/>
            </a:xfrm>
            <a:custGeom>
              <a:avLst/>
              <a:gdLst>
                <a:gd name="connsiteX0" fmla="*/ 2460228 w 2529810"/>
                <a:gd name="connsiteY0" fmla="*/ 316739 h 1267398"/>
                <a:gd name="connsiteX1" fmla="*/ 2460228 w 2529810"/>
                <a:gd name="connsiteY1" fmla="*/ 474183 h 1267398"/>
                <a:gd name="connsiteX2" fmla="*/ 2170673 w 2529810"/>
                <a:gd name="connsiteY2" fmla="*/ 474183 h 1267398"/>
                <a:gd name="connsiteX3" fmla="*/ 2170673 w 2529810"/>
                <a:gd name="connsiteY3" fmla="*/ 316739 h 1267398"/>
                <a:gd name="connsiteX4" fmla="*/ 2096732 w 2529810"/>
                <a:gd name="connsiteY4" fmla="*/ 316739 h 1267398"/>
                <a:gd name="connsiteX5" fmla="*/ 2096732 w 2529810"/>
                <a:gd name="connsiteY5" fmla="*/ 474183 h 1267398"/>
                <a:gd name="connsiteX6" fmla="*/ 1807568 w 2529810"/>
                <a:gd name="connsiteY6" fmla="*/ 474183 h 1267398"/>
                <a:gd name="connsiteX7" fmla="*/ 1807568 w 2529810"/>
                <a:gd name="connsiteY7" fmla="*/ 316739 h 1267398"/>
                <a:gd name="connsiteX8" fmla="*/ 1262265 w 2529810"/>
                <a:gd name="connsiteY8" fmla="*/ 316739 h 1267398"/>
                <a:gd name="connsiteX9" fmla="*/ 945378 w 2529810"/>
                <a:gd name="connsiteY9" fmla="*/ 0 h 1267398"/>
                <a:gd name="connsiteX10" fmla="*/ 0 w 2529810"/>
                <a:gd name="connsiteY10" fmla="*/ 0 h 1267398"/>
                <a:gd name="connsiteX11" fmla="*/ 0 w 2529810"/>
                <a:gd name="connsiteY11" fmla="*/ 1267398 h 1267398"/>
                <a:gd name="connsiteX12" fmla="*/ 81165 w 2529810"/>
                <a:gd name="connsiteY12" fmla="*/ 1267398 h 1267398"/>
                <a:gd name="connsiteX13" fmla="*/ 81165 w 2529810"/>
                <a:gd name="connsiteY13" fmla="*/ 949513 h 1267398"/>
                <a:gd name="connsiteX14" fmla="*/ 543989 w 2529810"/>
                <a:gd name="connsiteY14" fmla="*/ 949513 h 1267398"/>
                <a:gd name="connsiteX15" fmla="*/ 543989 w 2529810"/>
                <a:gd name="connsiteY15" fmla="*/ 1267398 h 1267398"/>
                <a:gd name="connsiteX16" fmla="*/ 630435 w 2529810"/>
                <a:gd name="connsiteY16" fmla="*/ 1267398 h 1267398"/>
                <a:gd name="connsiteX17" fmla="*/ 630435 w 2529810"/>
                <a:gd name="connsiteY17" fmla="*/ 949513 h 1267398"/>
                <a:gd name="connsiteX18" fmla="*/ 700488 w 2529810"/>
                <a:gd name="connsiteY18" fmla="*/ 949513 h 1267398"/>
                <a:gd name="connsiteX19" fmla="*/ 700488 w 2529810"/>
                <a:gd name="connsiteY19" fmla="*/ 1267398 h 1267398"/>
                <a:gd name="connsiteX20" fmla="*/ 786935 w 2529810"/>
                <a:gd name="connsiteY20" fmla="*/ 1267398 h 1267398"/>
                <a:gd name="connsiteX21" fmla="*/ 786935 w 2529810"/>
                <a:gd name="connsiteY21" fmla="*/ 949513 h 1267398"/>
                <a:gd name="connsiteX22" fmla="*/ 1175818 w 2529810"/>
                <a:gd name="connsiteY22" fmla="*/ 949513 h 1267398"/>
                <a:gd name="connsiteX23" fmla="*/ 1175818 w 2529810"/>
                <a:gd name="connsiteY23" fmla="*/ 1267398 h 1267398"/>
                <a:gd name="connsiteX24" fmla="*/ 2529811 w 2529810"/>
                <a:gd name="connsiteY24" fmla="*/ 1267398 h 1267398"/>
                <a:gd name="connsiteX25" fmla="*/ 2529811 w 2529810"/>
                <a:gd name="connsiteY25" fmla="*/ 316739 h 126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29810" h="1267398">
                  <a:moveTo>
                    <a:pt x="2460228" y="316739"/>
                  </a:moveTo>
                  <a:lnTo>
                    <a:pt x="2460228" y="474183"/>
                  </a:lnTo>
                  <a:lnTo>
                    <a:pt x="2170673" y="474183"/>
                  </a:lnTo>
                  <a:lnTo>
                    <a:pt x="2170673" y="316739"/>
                  </a:lnTo>
                  <a:lnTo>
                    <a:pt x="2096732" y="316739"/>
                  </a:lnTo>
                  <a:lnTo>
                    <a:pt x="2096732" y="474183"/>
                  </a:lnTo>
                  <a:lnTo>
                    <a:pt x="1807568" y="474183"/>
                  </a:lnTo>
                  <a:lnTo>
                    <a:pt x="1807568" y="316739"/>
                  </a:lnTo>
                  <a:lnTo>
                    <a:pt x="1262265" y="316739"/>
                  </a:lnTo>
                  <a:lnTo>
                    <a:pt x="945378" y="0"/>
                  </a:lnTo>
                  <a:lnTo>
                    <a:pt x="0" y="0"/>
                  </a:lnTo>
                  <a:lnTo>
                    <a:pt x="0" y="1267398"/>
                  </a:lnTo>
                  <a:lnTo>
                    <a:pt x="81165" y="1267398"/>
                  </a:lnTo>
                  <a:lnTo>
                    <a:pt x="81165" y="949513"/>
                  </a:lnTo>
                  <a:lnTo>
                    <a:pt x="543989" y="949513"/>
                  </a:lnTo>
                  <a:lnTo>
                    <a:pt x="543989" y="1267398"/>
                  </a:lnTo>
                  <a:lnTo>
                    <a:pt x="630435" y="1267398"/>
                  </a:lnTo>
                  <a:lnTo>
                    <a:pt x="630435" y="949513"/>
                  </a:lnTo>
                  <a:lnTo>
                    <a:pt x="700488" y="949513"/>
                  </a:lnTo>
                  <a:lnTo>
                    <a:pt x="700488" y="1267398"/>
                  </a:lnTo>
                  <a:lnTo>
                    <a:pt x="786935" y="1267398"/>
                  </a:lnTo>
                  <a:lnTo>
                    <a:pt x="786935" y="949513"/>
                  </a:lnTo>
                  <a:lnTo>
                    <a:pt x="1175818" y="949513"/>
                  </a:lnTo>
                  <a:lnTo>
                    <a:pt x="1175818" y="1267398"/>
                  </a:lnTo>
                  <a:lnTo>
                    <a:pt x="2529811" y="1267398"/>
                  </a:lnTo>
                  <a:lnTo>
                    <a:pt x="2529811" y="316739"/>
                  </a:lnTo>
                  <a:close/>
                </a:path>
              </a:pathLst>
            </a:custGeom>
            <a:grpFill/>
            <a:ln w="5278" cap="flat">
              <a:solidFill>
                <a:schemeClr val="bg1"/>
              </a:solid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0E084D38-18FB-4836-B5E8-1698A50CA4A0}"/>
                </a:ext>
              </a:extLst>
            </p:cNvPr>
            <p:cNvSpPr/>
            <p:nvPr/>
          </p:nvSpPr>
          <p:spPr>
            <a:xfrm>
              <a:off x="8926100" y="4250706"/>
              <a:ext cx="739401" cy="158443"/>
            </a:xfrm>
            <a:custGeom>
              <a:avLst/>
              <a:gdLst>
                <a:gd name="connsiteX0" fmla="*/ 0 w 739401"/>
                <a:gd name="connsiteY0" fmla="*/ 0 h 158443"/>
                <a:gd name="connsiteX1" fmla="*/ 739402 w 739401"/>
                <a:gd name="connsiteY1" fmla="*/ 0 h 158443"/>
                <a:gd name="connsiteX2" fmla="*/ 739402 w 739401"/>
                <a:gd name="connsiteY2" fmla="*/ 158443 h 158443"/>
                <a:gd name="connsiteX3" fmla="*/ 0 w 739401"/>
                <a:gd name="connsiteY3" fmla="*/ 158443 h 158443"/>
              </a:gdLst>
              <a:ahLst/>
              <a:cxnLst>
                <a:cxn ang="0">
                  <a:pos x="connsiteX0" y="connsiteY0"/>
                </a:cxn>
                <a:cxn ang="0">
                  <a:pos x="connsiteX1" y="connsiteY1"/>
                </a:cxn>
                <a:cxn ang="0">
                  <a:pos x="connsiteX2" y="connsiteY2"/>
                </a:cxn>
                <a:cxn ang="0">
                  <a:pos x="connsiteX3" y="connsiteY3"/>
                </a:cxn>
              </a:cxnLst>
              <a:rect l="l" t="t" r="r" b="b"/>
              <a:pathLst>
                <a:path w="739401" h="158443">
                  <a:moveTo>
                    <a:pt x="0" y="0"/>
                  </a:moveTo>
                  <a:lnTo>
                    <a:pt x="739402" y="0"/>
                  </a:lnTo>
                  <a:lnTo>
                    <a:pt x="739402" y="158443"/>
                  </a:lnTo>
                  <a:lnTo>
                    <a:pt x="0" y="158443"/>
                  </a:lnTo>
                  <a:close/>
                </a:path>
              </a:pathLst>
            </a:custGeom>
            <a:grpFill/>
            <a:ln w="5278" cap="flat">
              <a:solidFill>
                <a:schemeClr val="bg1"/>
              </a:solid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4FD1DD32-25CD-437B-A5FE-2F09EC76E2F3}"/>
                </a:ext>
              </a:extLst>
            </p:cNvPr>
            <p:cNvSpPr/>
            <p:nvPr/>
          </p:nvSpPr>
          <p:spPr>
            <a:xfrm>
              <a:off x="8926100" y="4567592"/>
              <a:ext cx="739401" cy="158443"/>
            </a:xfrm>
            <a:custGeom>
              <a:avLst/>
              <a:gdLst>
                <a:gd name="connsiteX0" fmla="*/ 0 w 739401"/>
                <a:gd name="connsiteY0" fmla="*/ 0 h 158443"/>
                <a:gd name="connsiteX1" fmla="*/ 739402 w 739401"/>
                <a:gd name="connsiteY1" fmla="*/ 0 h 158443"/>
                <a:gd name="connsiteX2" fmla="*/ 739402 w 739401"/>
                <a:gd name="connsiteY2" fmla="*/ 158443 h 158443"/>
                <a:gd name="connsiteX3" fmla="*/ 0 w 739401"/>
                <a:gd name="connsiteY3" fmla="*/ 158443 h 158443"/>
              </a:gdLst>
              <a:ahLst/>
              <a:cxnLst>
                <a:cxn ang="0">
                  <a:pos x="connsiteX0" y="connsiteY0"/>
                </a:cxn>
                <a:cxn ang="0">
                  <a:pos x="connsiteX1" y="connsiteY1"/>
                </a:cxn>
                <a:cxn ang="0">
                  <a:pos x="connsiteX2" y="connsiteY2"/>
                </a:cxn>
                <a:cxn ang="0">
                  <a:pos x="connsiteX3" y="connsiteY3"/>
                </a:cxn>
              </a:cxnLst>
              <a:rect l="l" t="t" r="r" b="b"/>
              <a:pathLst>
                <a:path w="739401" h="158443">
                  <a:moveTo>
                    <a:pt x="0" y="0"/>
                  </a:moveTo>
                  <a:lnTo>
                    <a:pt x="739402" y="0"/>
                  </a:lnTo>
                  <a:lnTo>
                    <a:pt x="739402" y="158443"/>
                  </a:lnTo>
                  <a:lnTo>
                    <a:pt x="0" y="158443"/>
                  </a:lnTo>
                  <a:close/>
                </a:path>
              </a:pathLst>
            </a:custGeom>
            <a:grpFill/>
            <a:ln w="5278" cap="flat">
              <a:solidFill>
                <a:schemeClr val="bg1"/>
              </a:solid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9647BD3-2C7D-4BF4-8A67-DF5C100E977C}"/>
                </a:ext>
              </a:extLst>
            </p:cNvPr>
            <p:cNvSpPr/>
            <p:nvPr/>
          </p:nvSpPr>
          <p:spPr>
            <a:xfrm>
              <a:off x="9793936" y="4567592"/>
              <a:ext cx="1572190" cy="158443"/>
            </a:xfrm>
            <a:custGeom>
              <a:avLst/>
              <a:gdLst>
                <a:gd name="connsiteX0" fmla="*/ 0 w 1572190"/>
                <a:gd name="connsiteY0" fmla="*/ 0 h 158443"/>
                <a:gd name="connsiteX1" fmla="*/ 1572190 w 1572190"/>
                <a:gd name="connsiteY1" fmla="*/ 0 h 158443"/>
                <a:gd name="connsiteX2" fmla="*/ 1572190 w 1572190"/>
                <a:gd name="connsiteY2" fmla="*/ 158443 h 158443"/>
                <a:gd name="connsiteX3" fmla="*/ 0 w 1572190"/>
                <a:gd name="connsiteY3" fmla="*/ 158443 h 158443"/>
              </a:gdLst>
              <a:ahLst/>
              <a:cxnLst>
                <a:cxn ang="0">
                  <a:pos x="connsiteX0" y="connsiteY0"/>
                </a:cxn>
                <a:cxn ang="0">
                  <a:pos x="connsiteX1" y="connsiteY1"/>
                </a:cxn>
                <a:cxn ang="0">
                  <a:pos x="connsiteX2" y="connsiteY2"/>
                </a:cxn>
                <a:cxn ang="0">
                  <a:pos x="connsiteX3" y="connsiteY3"/>
                </a:cxn>
              </a:cxnLst>
              <a:rect l="l" t="t" r="r" b="b"/>
              <a:pathLst>
                <a:path w="1572190" h="158443">
                  <a:moveTo>
                    <a:pt x="0" y="0"/>
                  </a:moveTo>
                  <a:lnTo>
                    <a:pt x="1572190" y="0"/>
                  </a:lnTo>
                  <a:lnTo>
                    <a:pt x="1572190" y="158443"/>
                  </a:lnTo>
                  <a:lnTo>
                    <a:pt x="0" y="158443"/>
                  </a:lnTo>
                  <a:close/>
                </a:path>
              </a:pathLst>
            </a:custGeom>
            <a:grpFill/>
            <a:ln w="5278" cap="flat">
              <a:solidFill>
                <a:schemeClr val="bg1"/>
              </a:solid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C420E660-1E8D-42D1-88C9-63E81BE26A4E}"/>
                </a:ext>
              </a:extLst>
            </p:cNvPr>
            <p:cNvSpPr/>
            <p:nvPr/>
          </p:nvSpPr>
          <p:spPr>
            <a:xfrm>
              <a:off x="10605599" y="4884479"/>
              <a:ext cx="760527" cy="51858"/>
            </a:xfrm>
            <a:custGeom>
              <a:avLst/>
              <a:gdLst>
                <a:gd name="connsiteX0" fmla="*/ 0 w 760527"/>
                <a:gd name="connsiteY0" fmla="*/ 0 h 51858"/>
                <a:gd name="connsiteX1" fmla="*/ 760528 w 760527"/>
                <a:gd name="connsiteY1" fmla="*/ 0 h 51858"/>
                <a:gd name="connsiteX2" fmla="*/ 760528 w 760527"/>
                <a:gd name="connsiteY2" fmla="*/ 51858 h 51858"/>
                <a:gd name="connsiteX3" fmla="*/ 0 w 760527"/>
                <a:gd name="connsiteY3" fmla="*/ 51858 h 51858"/>
              </a:gdLst>
              <a:ahLst/>
              <a:cxnLst>
                <a:cxn ang="0">
                  <a:pos x="connsiteX0" y="connsiteY0"/>
                </a:cxn>
                <a:cxn ang="0">
                  <a:pos x="connsiteX1" y="connsiteY1"/>
                </a:cxn>
                <a:cxn ang="0">
                  <a:pos x="connsiteX2" y="connsiteY2"/>
                </a:cxn>
                <a:cxn ang="0">
                  <a:pos x="connsiteX3" y="connsiteY3"/>
                </a:cxn>
              </a:cxnLst>
              <a:rect l="l" t="t" r="r" b="b"/>
              <a:pathLst>
                <a:path w="760527" h="51858">
                  <a:moveTo>
                    <a:pt x="0" y="0"/>
                  </a:moveTo>
                  <a:lnTo>
                    <a:pt x="760528" y="0"/>
                  </a:lnTo>
                  <a:lnTo>
                    <a:pt x="760528" y="51858"/>
                  </a:lnTo>
                  <a:lnTo>
                    <a:pt x="0" y="51858"/>
                  </a:lnTo>
                  <a:close/>
                </a:path>
              </a:pathLst>
            </a:custGeom>
            <a:grpFill/>
            <a:ln w="5278" cap="flat">
              <a:solidFill>
                <a:schemeClr val="bg1"/>
              </a:solid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54CA53A-0E43-4C5B-AFE6-EBC9BA9A0567}"/>
                </a:ext>
              </a:extLst>
            </p:cNvPr>
            <p:cNvSpPr/>
            <p:nvPr/>
          </p:nvSpPr>
          <p:spPr>
            <a:xfrm>
              <a:off x="9781694" y="3934965"/>
              <a:ext cx="316886" cy="316738"/>
            </a:xfrm>
            <a:custGeom>
              <a:avLst/>
              <a:gdLst>
                <a:gd name="connsiteX0" fmla="*/ 0 w 316886"/>
                <a:gd name="connsiteY0" fmla="*/ 0 h 316738"/>
                <a:gd name="connsiteX1" fmla="*/ 316887 w 316886"/>
                <a:gd name="connsiteY1" fmla="*/ 0 h 316738"/>
                <a:gd name="connsiteX2" fmla="*/ 316887 w 316886"/>
                <a:gd name="connsiteY2" fmla="*/ 316739 h 316738"/>
                <a:gd name="connsiteX3" fmla="*/ 0 w 316886"/>
                <a:gd name="connsiteY3" fmla="*/ 316739 h 316738"/>
              </a:gdLst>
              <a:ahLst/>
              <a:cxnLst>
                <a:cxn ang="0">
                  <a:pos x="connsiteX0" y="connsiteY0"/>
                </a:cxn>
                <a:cxn ang="0">
                  <a:pos x="connsiteX1" y="connsiteY1"/>
                </a:cxn>
                <a:cxn ang="0">
                  <a:pos x="connsiteX2" y="connsiteY2"/>
                </a:cxn>
                <a:cxn ang="0">
                  <a:pos x="connsiteX3" y="connsiteY3"/>
                </a:cxn>
              </a:cxnLst>
              <a:rect l="l" t="t" r="r" b="b"/>
              <a:pathLst>
                <a:path w="316886" h="316738">
                  <a:moveTo>
                    <a:pt x="0" y="0"/>
                  </a:moveTo>
                  <a:lnTo>
                    <a:pt x="316887" y="0"/>
                  </a:lnTo>
                  <a:lnTo>
                    <a:pt x="316887" y="316739"/>
                  </a:lnTo>
                  <a:lnTo>
                    <a:pt x="0" y="316739"/>
                  </a:lnTo>
                  <a:close/>
                </a:path>
              </a:pathLst>
            </a:custGeom>
            <a:grpFill/>
            <a:ln w="5278" cap="flat">
              <a:solidFill>
                <a:schemeClr val="bg1"/>
              </a:solid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153A72E9-DB22-4503-8AFC-05DFE3D9E8D5}"/>
                </a:ext>
              </a:extLst>
            </p:cNvPr>
            <p:cNvSpPr/>
            <p:nvPr/>
          </p:nvSpPr>
          <p:spPr>
            <a:xfrm>
              <a:off x="11006624" y="4292957"/>
              <a:ext cx="359502" cy="21125"/>
            </a:xfrm>
            <a:custGeom>
              <a:avLst/>
              <a:gdLst>
                <a:gd name="connsiteX0" fmla="*/ 0 w 359502"/>
                <a:gd name="connsiteY0" fmla="*/ 0 h 21125"/>
                <a:gd name="connsiteX1" fmla="*/ 359502 w 359502"/>
                <a:gd name="connsiteY1" fmla="*/ 0 h 21125"/>
                <a:gd name="connsiteX2" fmla="*/ 359502 w 359502"/>
                <a:gd name="connsiteY2" fmla="*/ 21126 h 21125"/>
                <a:gd name="connsiteX3" fmla="*/ 0 w 359502"/>
                <a:gd name="connsiteY3" fmla="*/ 21126 h 21125"/>
              </a:gdLst>
              <a:ahLst/>
              <a:cxnLst>
                <a:cxn ang="0">
                  <a:pos x="connsiteX0" y="connsiteY0"/>
                </a:cxn>
                <a:cxn ang="0">
                  <a:pos x="connsiteX1" y="connsiteY1"/>
                </a:cxn>
                <a:cxn ang="0">
                  <a:pos x="connsiteX2" y="connsiteY2"/>
                </a:cxn>
                <a:cxn ang="0">
                  <a:pos x="connsiteX3" y="connsiteY3"/>
                </a:cxn>
              </a:cxnLst>
              <a:rect l="l" t="t" r="r" b="b"/>
              <a:pathLst>
                <a:path w="359502" h="21125">
                  <a:moveTo>
                    <a:pt x="0" y="0"/>
                  </a:moveTo>
                  <a:lnTo>
                    <a:pt x="359502" y="0"/>
                  </a:lnTo>
                  <a:lnTo>
                    <a:pt x="359502" y="21126"/>
                  </a:lnTo>
                  <a:lnTo>
                    <a:pt x="0" y="21126"/>
                  </a:lnTo>
                  <a:close/>
                </a:path>
              </a:pathLst>
            </a:custGeom>
            <a:grpFill/>
            <a:ln w="5278" cap="flat">
              <a:solidFill>
                <a:schemeClr val="bg1"/>
              </a:solidFill>
              <a:prstDash val="solid"/>
              <a:miter/>
            </a:ln>
          </p:spPr>
          <p:txBody>
            <a:bodyPr rtlCol="0" anchor="ctr"/>
            <a:lstStyle/>
            <a:p>
              <a:endParaRPr lang="en-US"/>
            </a:p>
          </p:txBody>
        </p:sp>
      </p:grpSp>
      <p:sp>
        <p:nvSpPr>
          <p:cNvPr id="128" name="Slide Number Placeholder 1">
            <a:extLst>
              <a:ext uri="{FF2B5EF4-FFF2-40B4-BE49-F238E27FC236}">
                <a16:creationId xmlns:a16="http://schemas.microsoft.com/office/drawing/2014/main" id="{2CC8F276-26CF-4696-A293-DA8953E2554E}"/>
              </a:ext>
            </a:extLst>
          </p:cNvPr>
          <p:cNvSpPr>
            <a:spLocks noGrp="1"/>
          </p:cNvSpPr>
          <p:nvPr>
            <p:ph type="sldNum" sz="quarter" idx="12"/>
          </p:nvPr>
        </p:nvSpPr>
        <p:spPr>
          <a:xfrm>
            <a:off x="10962029" y="6443493"/>
            <a:ext cx="1126542" cy="365125"/>
          </a:xfrm>
        </p:spPr>
        <p:txBody>
          <a:bodyPr/>
          <a:lstStyle/>
          <a:p>
            <a:fld id="{238C24C4-4CC6-884D-A68F-F73B9ABD69CC}" type="slidenum">
              <a:rPr lang="en-US" smtClean="0"/>
              <a:pPr/>
              <a:t>9</a:t>
            </a:fld>
            <a:endParaRPr lang="en-US"/>
          </a:p>
        </p:txBody>
      </p:sp>
      <p:sp>
        <p:nvSpPr>
          <p:cNvPr id="2" name="TextBox 1">
            <a:extLst>
              <a:ext uri="{FF2B5EF4-FFF2-40B4-BE49-F238E27FC236}">
                <a16:creationId xmlns:a16="http://schemas.microsoft.com/office/drawing/2014/main" id="{D9D50D6F-7548-4511-99A2-26CAE7AAC050}"/>
              </a:ext>
            </a:extLst>
          </p:cNvPr>
          <p:cNvSpPr txBox="1"/>
          <p:nvPr/>
        </p:nvSpPr>
        <p:spPr>
          <a:xfrm>
            <a:off x="6295916" y="5476240"/>
            <a:ext cx="5257830" cy="646331"/>
          </a:xfrm>
          <a:prstGeom prst="rect">
            <a:avLst/>
          </a:prstGeom>
          <a:noFill/>
        </p:spPr>
        <p:txBody>
          <a:bodyPr wrap="square" rtlCol="0">
            <a:spAutoFit/>
          </a:bodyPr>
          <a:lstStyle/>
          <a:p>
            <a:pPr algn="ctr"/>
            <a:r>
              <a:rPr lang="en-US" dirty="0">
                <a:highlight>
                  <a:srgbClr val="FFFF00"/>
                </a:highlight>
              </a:rPr>
              <a:t>*Consider including additional information/data from State DPRP Quarterly Reports* </a:t>
            </a:r>
          </a:p>
        </p:txBody>
      </p:sp>
    </p:spTree>
    <p:extLst>
      <p:ext uri="{BB962C8B-B14F-4D97-AF65-F5344CB8AC3E}">
        <p14:creationId xmlns:p14="http://schemas.microsoft.com/office/powerpoint/2010/main" val="6384917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heme/theme1.xml><?xml version="1.0" encoding="utf-8"?>
<a:theme xmlns:a="http://schemas.openxmlformats.org/drawingml/2006/main" name="Slide Pages">
  <a:themeElements>
    <a:clrScheme name="LP Colors">
      <a:dk1>
        <a:sysClr val="windowText" lastClr="000000"/>
      </a:dk1>
      <a:lt1>
        <a:sysClr val="window" lastClr="FFFFFF"/>
      </a:lt1>
      <a:dk2>
        <a:srgbClr val="193560"/>
      </a:dk2>
      <a:lt2>
        <a:srgbClr val="B3B3B3"/>
      </a:lt2>
      <a:accent1>
        <a:srgbClr val="687DA1"/>
      </a:accent1>
      <a:accent2>
        <a:srgbClr val="B3B3B3"/>
      </a:accent2>
      <a:accent3>
        <a:srgbClr val="00B050"/>
      </a:accent3>
      <a:accent4>
        <a:srgbClr val="FF8409"/>
      </a:accent4>
      <a:accent5>
        <a:srgbClr val="193560"/>
      </a:accent5>
      <a:accent6>
        <a:srgbClr val="A5181C"/>
      </a:accent6>
      <a:hlink>
        <a:srgbClr val="193560"/>
      </a:hlink>
      <a:folHlink>
        <a:srgbClr val="457BCE"/>
      </a:folHlink>
    </a:clrScheme>
    <a:fontScheme name="Custom 5">
      <a:majorFont>
        <a:latin typeface="Franklin Gothic Dem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P-Powerpoint-Template (updated 07.11.2020).potx" id="{652A3F29-092E-46FD-8646-162478CD6F56}" vid="{933C9757-BB51-4048-B602-CCA19F6CBDD4}"/>
    </a:ext>
  </a:extLst>
</a:theme>
</file>

<file path=ppt/theme/theme2.xml><?xml version="1.0" encoding="utf-8"?>
<a:theme xmlns:a="http://schemas.openxmlformats.org/drawingml/2006/main" name="Office Theme">
  <a:themeElements>
    <a:clrScheme name="NACDD Bar Slides">
      <a:dk1>
        <a:sysClr val="windowText" lastClr="000000"/>
      </a:dk1>
      <a:lt1>
        <a:sysClr val="window" lastClr="FFFFFF"/>
      </a:lt1>
      <a:dk2>
        <a:srgbClr val="0057B8"/>
      </a:dk2>
      <a:lt2>
        <a:srgbClr val="FFB25B"/>
      </a:lt2>
      <a:accent1>
        <a:srgbClr val="00B140"/>
      </a:accent1>
      <a:accent2>
        <a:srgbClr val="D50032"/>
      </a:accent2>
      <a:accent3>
        <a:srgbClr val="A4D65E"/>
      </a:accent3>
      <a:accent4>
        <a:srgbClr val="165C7D"/>
      </a:accent4>
      <a:accent5>
        <a:srgbClr val="84A4DC"/>
      </a:accent5>
      <a:accent6>
        <a:srgbClr val="7C878E"/>
      </a:accent6>
      <a:hlink>
        <a:srgbClr val="00B140"/>
      </a:hlink>
      <a:folHlink>
        <a:srgbClr val="165C7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NACDD Bar Slides">
      <a:dk1>
        <a:sysClr val="windowText" lastClr="000000"/>
      </a:dk1>
      <a:lt1>
        <a:sysClr val="window" lastClr="FFFFFF"/>
      </a:lt1>
      <a:dk2>
        <a:srgbClr val="0057B8"/>
      </a:dk2>
      <a:lt2>
        <a:srgbClr val="FFB25B"/>
      </a:lt2>
      <a:accent1>
        <a:srgbClr val="00B140"/>
      </a:accent1>
      <a:accent2>
        <a:srgbClr val="D50032"/>
      </a:accent2>
      <a:accent3>
        <a:srgbClr val="A4D65E"/>
      </a:accent3>
      <a:accent4>
        <a:srgbClr val="165C7D"/>
      </a:accent4>
      <a:accent5>
        <a:srgbClr val="84A4DC"/>
      </a:accent5>
      <a:accent6>
        <a:srgbClr val="7C878E"/>
      </a:accent6>
      <a:hlink>
        <a:srgbClr val="00B140"/>
      </a:hlink>
      <a:folHlink>
        <a:srgbClr val="165C7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LP Colors">
      <a:dk1>
        <a:sysClr val="windowText" lastClr="000000"/>
      </a:dk1>
      <a:lt1>
        <a:sysClr val="window" lastClr="FFFFFF"/>
      </a:lt1>
      <a:dk2>
        <a:srgbClr val="193560"/>
      </a:dk2>
      <a:lt2>
        <a:srgbClr val="B3B3B3"/>
      </a:lt2>
      <a:accent1>
        <a:srgbClr val="687DA1"/>
      </a:accent1>
      <a:accent2>
        <a:srgbClr val="B3B3B3"/>
      </a:accent2>
      <a:accent3>
        <a:srgbClr val="00B050"/>
      </a:accent3>
      <a:accent4>
        <a:srgbClr val="FF8409"/>
      </a:accent4>
      <a:accent5>
        <a:srgbClr val="193560"/>
      </a:accent5>
      <a:accent6>
        <a:srgbClr val="A5181C"/>
      </a:accent6>
      <a:hlink>
        <a:srgbClr val="193560"/>
      </a:hlink>
      <a:folHlink>
        <a:srgbClr val="457B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LP Colors">
      <a:dk1>
        <a:sysClr val="windowText" lastClr="000000"/>
      </a:dk1>
      <a:lt1>
        <a:sysClr val="window" lastClr="FFFFFF"/>
      </a:lt1>
      <a:dk2>
        <a:srgbClr val="193560"/>
      </a:dk2>
      <a:lt2>
        <a:srgbClr val="B3B3B3"/>
      </a:lt2>
      <a:accent1>
        <a:srgbClr val="687DA1"/>
      </a:accent1>
      <a:accent2>
        <a:srgbClr val="B3B3B3"/>
      </a:accent2>
      <a:accent3>
        <a:srgbClr val="00B050"/>
      </a:accent3>
      <a:accent4>
        <a:srgbClr val="FF8409"/>
      </a:accent4>
      <a:accent5>
        <a:srgbClr val="193560"/>
      </a:accent5>
      <a:accent6>
        <a:srgbClr val="A5181C"/>
      </a:accent6>
      <a:hlink>
        <a:srgbClr val="193560"/>
      </a:hlink>
      <a:folHlink>
        <a:srgbClr val="457B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8ebc2567-3038-4594-8657-c395241039ab">
      <UserInfo>
        <DisplayName>Chrisanne Wilks</DisplayName>
        <AccountId>114</AccountId>
        <AccountType/>
      </UserInfo>
    </SharedWithUsers>
    <lcf76f155ced4ddcb4097134ff3c332f xmlns="e99df405-d0cb-4bf2-acf9-51df214a22bc">
      <Terms xmlns="http://schemas.microsoft.com/office/infopath/2007/PartnerControls"/>
    </lcf76f155ced4ddcb4097134ff3c332f>
    <TaxCatchAll xmlns="8ebc2567-3038-4594-8657-c395241039a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44008F77BDE442A9A9DF093AD19BBB" ma:contentTypeVersion="18" ma:contentTypeDescription="Create a new document." ma:contentTypeScope="" ma:versionID="d1157620bb7f59f7da19665b806521e7">
  <xsd:schema xmlns:xsd="http://www.w3.org/2001/XMLSchema" xmlns:xs="http://www.w3.org/2001/XMLSchema" xmlns:p="http://schemas.microsoft.com/office/2006/metadata/properties" xmlns:ns1="http://schemas.microsoft.com/sharepoint/v3" xmlns:ns2="8ebc2567-3038-4594-8657-c395241039ab" xmlns:ns3="e99df405-d0cb-4bf2-acf9-51df214a22bc" targetNamespace="http://schemas.microsoft.com/office/2006/metadata/properties" ma:root="true" ma:fieldsID="ecbe69a8e0886bf2f24528467593ef7b" ns1:_="" ns2:_="" ns3:_="">
    <xsd:import namespace="http://schemas.microsoft.com/sharepoint/v3"/>
    <xsd:import namespace="8ebc2567-3038-4594-8657-c395241039ab"/>
    <xsd:import namespace="e99df405-d0cb-4bf2-acf9-51df214a22b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OCR"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bc2567-3038-4594-8657-c395241039a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f6e435a-bad2-4578-9ee1-40557d5b7e30}" ma:internalName="TaxCatchAll" ma:showField="CatchAllData" ma:web="8ebc2567-3038-4594-8657-c395241039a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99df405-d0cb-4bf2-acf9-51df214a22b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72f85a-06b3-47e5-b273-e3ee90a5446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E74933-27ED-4561-852A-16621ED81396}">
  <ds:schemaRefs>
    <ds:schemaRef ds:uri="http://schemas.microsoft.com/sharepoint/v3/contenttype/forms"/>
  </ds:schemaRefs>
</ds:datastoreItem>
</file>

<file path=customXml/itemProps2.xml><?xml version="1.0" encoding="utf-8"?>
<ds:datastoreItem xmlns:ds="http://schemas.openxmlformats.org/officeDocument/2006/customXml" ds:itemID="{CE258246-14A9-47E6-87D1-48E0DD593408}">
  <ds:schemaRefs>
    <ds:schemaRef ds:uri="http://purl.org/dc/elements/1.1/"/>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terms/"/>
    <ds:schemaRef ds:uri="e99df405-d0cb-4bf2-acf9-51df214a22bc"/>
    <ds:schemaRef ds:uri="http://schemas.microsoft.com/office/infopath/2007/PartnerControls"/>
    <ds:schemaRef ds:uri="8ebc2567-3038-4594-8657-c395241039ab"/>
    <ds:schemaRef ds:uri="http://schemas.microsoft.com/sharepoint/v3"/>
    <ds:schemaRef ds:uri="http://purl.org/dc/dcmitype/"/>
  </ds:schemaRefs>
</ds:datastoreItem>
</file>

<file path=customXml/itemProps3.xml><?xml version="1.0" encoding="utf-8"?>
<ds:datastoreItem xmlns:ds="http://schemas.openxmlformats.org/officeDocument/2006/customXml" ds:itemID="{79F78580-FB40-4A5A-8FE5-E4C7251BDD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bc2567-3038-4594-8657-c395241039ab"/>
    <ds:schemaRef ds:uri="e99df405-d0cb-4bf2-acf9-51df214a22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LP-Powerpoint-Template (updated 01.05.2021)</Template>
  <TotalTime>5234</TotalTime>
  <Words>6772</Words>
  <Application>Microsoft Office PowerPoint</Application>
  <PresentationFormat>Custom</PresentationFormat>
  <Paragraphs>800</Paragraphs>
  <Slides>39</Slides>
  <Notes>37</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39</vt:i4>
      </vt:variant>
    </vt:vector>
  </HeadingPairs>
  <TitlesOfParts>
    <vt:vector size="59" baseType="lpstr">
      <vt:lpstr>Arial</vt:lpstr>
      <vt:lpstr>Arial </vt:lpstr>
      <vt:lpstr>Arial (Body)</vt:lpstr>
      <vt:lpstr>Calibri</vt:lpstr>
      <vt:lpstr>Calibri Light</vt:lpstr>
      <vt:lpstr>Courier New</vt:lpstr>
      <vt:lpstr>Franklin Gothic Book</vt:lpstr>
      <vt:lpstr>Franklin Gothic Heavy</vt:lpstr>
      <vt:lpstr>Franklin Gothic Medium</vt:lpstr>
      <vt:lpstr>Helvetica</vt:lpstr>
      <vt:lpstr>Roboto Light</vt:lpstr>
      <vt:lpstr>Segoe UI</vt:lpstr>
      <vt:lpstr>Segoe UI Light</vt:lpstr>
      <vt:lpstr>Times New Roman</vt:lpstr>
      <vt:lpstr>Verdana</vt:lpstr>
      <vt:lpstr>Wingdings</vt:lpstr>
      <vt:lpstr>ヒラギノ角ゴ Pro W3</vt:lpstr>
      <vt:lpstr>Slide Pages</vt:lpstr>
      <vt:lpstr>Office Theme</vt:lpstr>
      <vt:lpstr>1_Office Theme</vt:lpstr>
      <vt:lpstr>Learn. Explore. Activate. Problem-Solve (LEAP) Series</vt:lpstr>
      <vt:lpstr>Table of Contents </vt:lpstr>
      <vt:lpstr>How to Use - Part 1</vt:lpstr>
      <vt:lpstr>How to Use - Part 2</vt:lpstr>
      <vt:lpstr>How to Use - Part 3</vt:lpstr>
      <vt:lpstr>Overview</vt:lpstr>
      <vt:lpstr>*Insert Organization Name*</vt:lpstr>
      <vt:lpstr>The Local Need and Landscape – Prediabetes Prevalence</vt:lpstr>
      <vt:lpstr>The Local Need and Landscape –             CDC - Recognized Organizations</vt:lpstr>
      <vt:lpstr>The Local Need and Landscape –     Coverage Landscape</vt:lpstr>
      <vt:lpstr>The Local Need and Landscape – Summary</vt:lpstr>
      <vt:lpstr>Umbrella Hub Arrangement</vt:lpstr>
      <vt:lpstr>What is a UHA</vt:lpstr>
      <vt:lpstr>Purpose of a UHA</vt:lpstr>
      <vt:lpstr>UHA Contracting</vt:lpstr>
      <vt:lpstr>UHA Contracting Model</vt:lpstr>
      <vt:lpstr>General Benefits for UHA Partners</vt:lpstr>
      <vt:lpstr>General Benefits for UHA Participants</vt:lpstr>
      <vt:lpstr>UHO – Benefits and Role</vt:lpstr>
      <vt:lpstr>Subsidiary – Benefits and Role</vt:lpstr>
      <vt:lpstr>Billing Platform – Benefits and Role</vt:lpstr>
      <vt:lpstr>Payers– Benefits and Role</vt:lpstr>
      <vt:lpstr>Referring Providers– Benefits and Role</vt:lpstr>
      <vt:lpstr>Conveners– Benefits and Role</vt:lpstr>
      <vt:lpstr>National Context</vt:lpstr>
      <vt:lpstr>Quality Assurance Considerations: CDC Diabetes Prevention Recognition Program</vt:lpstr>
      <vt:lpstr>Recap and Next Steps</vt:lpstr>
      <vt:lpstr>Activities for Operationalizing a UHA</vt:lpstr>
      <vt:lpstr>Activities for Operationalizing a UHA (Example)</vt:lpstr>
      <vt:lpstr>Next Steps</vt:lpstr>
      <vt:lpstr>Contact Information</vt:lpstr>
      <vt:lpstr>Support from the Centers for Disease Control and Prevention</vt:lpstr>
      <vt:lpstr>Appendix</vt:lpstr>
      <vt:lpstr>How to Use – Sustainability Slides</vt:lpstr>
      <vt:lpstr>Road to Sustainability</vt:lpstr>
      <vt:lpstr>Our Sustainability Journey</vt:lpstr>
      <vt:lpstr>Our Sustainability Journey</vt:lpstr>
      <vt:lpstr>Our Sustainability Journey (Example)</vt:lpstr>
      <vt:lpstr>Our Sustainability Journey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 Winfield</dc:creator>
  <cp:lastModifiedBy>Danielle (Dani) Swanson</cp:lastModifiedBy>
  <cp:revision>20</cp:revision>
  <cp:lastPrinted>2015-10-08T14:47:18Z</cp:lastPrinted>
  <dcterms:created xsi:type="dcterms:W3CDTF">2021-05-09T19:21:03Z</dcterms:created>
  <dcterms:modified xsi:type="dcterms:W3CDTF">2024-06-11T14:26:42Z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0x0101001B44008F77BDE442A9A9DF093AD19BBB</vt:lpwstr>
  </property>
  <property fmtid="{D5CDD505-2E9C-101B-9397-08002B2CF9AE}" pid="3" name="Order">
    <vt:r8>16600</vt:r8>
  </property>
  <property fmtid="{D5CDD505-2E9C-101B-9397-08002B2CF9AE}" pid="4" name="MSIP_Label_8af03ff0-41c5-4c41-b55e-fabb8fae94be_Enabled">
    <vt:lpwstr>true</vt:lpwstr>
  </property>
  <property fmtid="{D5CDD505-2E9C-101B-9397-08002B2CF9AE}" pid="5" name="MSIP_Label_8af03ff0-41c5-4c41-b55e-fabb8fae94be_SetDate">
    <vt:lpwstr>2022-01-21T22:28:07Z</vt:lpwstr>
  </property>
  <property fmtid="{D5CDD505-2E9C-101B-9397-08002B2CF9AE}" pid="6" name="MSIP_Label_8af03ff0-41c5-4c41-b55e-fabb8fae94be_Method">
    <vt:lpwstr>Privileged</vt:lpwstr>
  </property>
  <property fmtid="{D5CDD505-2E9C-101B-9397-08002B2CF9AE}" pid="7" name="MSIP_Label_8af03ff0-41c5-4c41-b55e-fabb8fae94be_Name">
    <vt:lpwstr>8af03ff0-41c5-4c41-b55e-fabb8fae94be</vt:lpwstr>
  </property>
  <property fmtid="{D5CDD505-2E9C-101B-9397-08002B2CF9AE}" pid="8" name="MSIP_Label_8af03ff0-41c5-4c41-b55e-fabb8fae94be_SiteId">
    <vt:lpwstr>9ce70869-60db-44fd-abe8-d2767077fc8f</vt:lpwstr>
  </property>
  <property fmtid="{D5CDD505-2E9C-101B-9397-08002B2CF9AE}" pid="9" name="MSIP_Label_8af03ff0-41c5-4c41-b55e-fabb8fae94be_ActionId">
    <vt:lpwstr>0ce83b7f-f2c4-4ba2-b268-bb1680fa4a4e</vt:lpwstr>
  </property>
  <property fmtid="{D5CDD505-2E9C-101B-9397-08002B2CF9AE}" pid="10" name="MSIP_Label_8af03ff0-41c5-4c41-b55e-fabb8fae94be_ContentBits">
    <vt:lpwstr>0</vt:lpwstr>
  </property>
  <property fmtid="{D5CDD505-2E9C-101B-9397-08002B2CF9AE}" pid="11" name="MediaServiceImageTags">
    <vt:lpwstr/>
  </property>
</Properties>
</file>